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 id="2147483685" r:id="rId2"/>
    <p:sldMasterId id="2147483727" r:id="rId3"/>
    <p:sldMasterId id="2147483757" r:id="rId4"/>
  </p:sldMasterIdLst>
  <p:notesMasterIdLst>
    <p:notesMasterId r:id="rId81"/>
  </p:notesMasterIdLst>
  <p:handoutMasterIdLst>
    <p:handoutMasterId r:id="rId82"/>
  </p:handoutMasterIdLst>
  <p:sldIdLst>
    <p:sldId id="296" r:id="rId5"/>
    <p:sldId id="1040" r:id="rId6"/>
    <p:sldId id="1171" r:id="rId7"/>
    <p:sldId id="1197" r:id="rId8"/>
    <p:sldId id="1198" r:id="rId9"/>
    <p:sldId id="1199" r:id="rId10"/>
    <p:sldId id="1200" r:id="rId11"/>
    <p:sldId id="1202" r:id="rId12"/>
    <p:sldId id="1203" r:id="rId13"/>
    <p:sldId id="1204" r:id="rId14"/>
    <p:sldId id="1205" r:id="rId15"/>
    <p:sldId id="1206" r:id="rId16"/>
    <p:sldId id="1208" r:id="rId17"/>
    <p:sldId id="1209" r:id="rId18"/>
    <p:sldId id="1235" r:id="rId19"/>
    <p:sldId id="1210" r:id="rId20"/>
    <p:sldId id="1236" r:id="rId21"/>
    <p:sldId id="1237" r:id="rId22"/>
    <p:sldId id="1238" r:id="rId23"/>
    <p:sldId id="1211" r:id="rId24"/>
    <p:sldId id="1239" r:id="rId25"/>
    <p:sldId id="1212" r:id="rId26"/>
    <p:sldId id="1240" r:id="rId27"/>
    <p:sldId id="1213" r:id="rId28"/>
    <p:sldId id="1244" r:id="rId29"/>
    <p:sldId id="1243" r:id="rId30"/>
    <p:sldId id="1245" r:id="rId31"/>
    <p:sldId id="1246" r:id="rId32"/>
    <p:sldId id="1247" r:id="rId33"/>
    <p:sldId id="1215" r:id="rId34"/>
    <p:sldId id="1216" r:id="rId35"/>
    <p:sldId id="1248" r:id="rId36"/>
    <p:sldId id="1217" r:id="rId37"/>
    <p:sldId id="1250" r:id="rId38"/>
    <p:sldId id="1218" r:id="rId39"/>
    <p:sldId id="1253" r:id="rId40"/>
    <p:sldId id="1254" r:id="rId41"/>
    <p:sldId id="1219" r:id="rId42"/>
    <p:sldId id="1255" r:id="rId43"/>
    <p:sldId id="1256" r:id="rId44"/>
    <p:sldId id="1220" r:id="rId45"/>
    <p:sldId id="1263" r:id="rId46"/>
    <p:sldId id="1221" r:id="rId47"/>
    <p:sldId id="1266" r:id="rId48"/>
    <p:sldId id="1264" r:id="rId49"/>
    <p:sldId id="1265" r:id="rId50"/>
    <p:sldId id="1222" r:id="rId51"/>
    <p:sldId id="1273" r:id="rId52"/>
    <p:sldId id="1223" r:id="rId53"/>
    <p:sldId id="1271" r:id="rId54"/>
    <p:sldId id="1224" r:id="rId55"/>
    <p:sldId id="1270" r:id="rId56"/>
    <p:sldId id="1225" r:id="rId57"/>
    <p:sldId id="1275" r:id="rId58"/>
    <p:sldId id="1274" r:id="rId59"/>
    <p:sldId id="1242" r:id="rId60"/>
    <p:sldId id="1241" r:id="rId61"/>
    <p:sldId id="1227" r:id="rId62"/>
    <p:sldId id="1251" r:id="rId63"/>
    <p:sldId id="1228" r:id="rId64"/>
    <p:sldId id="1252" r:id="rId65"/>
    <p:sldId id="1232" r:id="rId66"/>
    <p:sldId id="1257" r:id="rId67"/>
    <p:sldId id="1233" r:id="rId68"/>
    <p:sldId id="1260" r:id="rId69"/>
    <p:sldId id="1259" r:id="rId70"/>
    <p:sldId id="1258" r:id="rId71"/>
    <p:sldId id="1234" r:id="rId72"/>
    <p:sldId id="1262" r:id="rId73"/>
    <p:sldId id="1261" r:id="rId74"/>
    <p:sldId id="1182" r:id="rId75"/>
    <p:sldId id="1049" r:id="rId76"/>
    <p:sldId id="1048" r:id="rId77"/>
    <p:sldId id="1050" r:id="rId78"/>
    <p:sldId id="1164" r:id="rId79"/>
    <p:sldId id="1099" r:id="rId80"/>
  </p:sldIdLst>
  <p:sldSz cx="9144000" cy="5143500" type="screen16x9"/>
  <p:notesSz cx="6858000" cy="9144000"/>
  <p:custShowLst>
    <p:custShow name="Opt Notice"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2">
          <p15:clr>
            <a:srgbClr val="A4A3A4"/>
          </p15:clr>
        </p15:guide>
        <p15:guide id="2" orient="horz" pos="3032">
          <p15:clr>
            <a:srgbClr val="A4A3A4"/>
          </p15:clr>
        </p15:guide>
        <p15:guide id="3" orient="horz" pos="118">
          <p15:clr>
            <a:srgbClr val="A4A3A4"/>
          </p15:clr>
        </p15:guide>
        <p15:guide id="4" orient="horz" pos="758">
          <p15:clr>
            <a:srgbClr val="A4A3A4"/>
          </p15:clr>
        </p15:guide>
        <p15:guide id="5" orient="horz" pos="2916">
          <p15:clr>
            <a:srgbClr val="A4A3A4"/>
          </p15:clr>
        </p15:guide>
        <p15:guide id="6" pos="5470">
          <p15:clr>
            <a:srgbClr val="A4A3A4"/>
          </p15:clr>
        </p15:guide>
        <p15:guide id="7" pos="287">
          <p15:clr>
            <a:srgbClr val="A4A3A4"/>
          </p15:clr>
        </p15:guide>
        <p15:guide id="8" pos="2879">
          <p15:clr>
            <a:srgbClr val="A4A3A4"/>
          </p15:clr>
        </p15:guide>
        <p15:guide id="9" pos="2811">
          <p15:clr>
            <a:srgbClr val="A4A3A4"/>
          </p15:clr>
        </p15:guide>
        <p15:guide id="10" pos="294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9DEA"/>
    <a:srgbClr val="23FE0F"/>
    <a:srgbClr val="A7FF08"/>
    <a:srgbClr val="6300FF"/>
    <a:srgbClr val="8BEB8E"/>
    <a:srgbClr val="5CA0E2"/>
    <a:srgbClr val="AEC3EB"/>
    <a:srgbClr val="9E91E7"/>
    <a:srgbClr val="857BE5"/>
    <a:srgbClr val="24FF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11" autoAdjust="0"/>
    <p:restoredTop sz="80882" autoAdjust="0"/>
  </p:normalViewPr>
  <p:slideViewPr>
    <p:cSldViewPr snapToGrid="0">
      <p:cViewPr varScale="1">
        <p:scale>
          <a:sx n="90" d="100"/>
          <a:sy n="90" d="100"/>
        </p:scale>
        <p:origin x="84" y="168"/>
      </p:cViewPr>
      <p:guideLst>
        <p:guide orient="horz" pos="1622"/>
        <p:guide orient="horz" pos="3032"/>
        <p:guide orient="horz" pos="118"/>
        <p:guide orient="horz" pos="758"/>
        <p:guide orient="horz" pos="2916"/>
        <p:guide pos="5470"/>
        <p:guide pos="287"/>
        <p:guide pos="2879"/>
        <p:guide pos="2811"/>
        <p:guide pos="2947"/>
      </p:guideLst>
    </p:cSldViewPr>
  </p:slideViewPr>
  <p:notesTextViewPr>
    <p:cViewPr>
      <p:scale>
        <a:sx n="3" d="2"/>
        <a:sy n="3" d="2"/>
      </p:scale>
      <p:origin x="0" y="0"/>
    </p:cViewPr>
  </p:notesTextViewPr>
  <p:sorterViewPr>
    <p:cViewPr>
      <p:scale>
        <a:sx n="150" d="100"/>
        <a:sy n="150" d="100"/>
      </p:scale>
      <p:origin x="0" y="3640"/>
    </p:cViewPr>
  </p:sorterViewPr>
  <p:notesViewPr>
    <p:cSldViewPr snapToGrid="0" showGuides="1">
      <p:cViewPr varScale="1">
        <p:scale>
          <a:sx n="74" d="100"/>
          <a:sy n="74" d="100"/>
        </p:scale>
        <p:origin x="-74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vboxsrv\VBshared\Intel_articles\Intel006%20MPI%20and%20scalability\Stampede%20scali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TACC Stampede PCA</a:t>
            </a:r>
            <a:r>
              <a:rPr lang="en-US" baseline="0"/>
              <a:t> scaling</a:t>
            </a:r>
            <a:endParaRPr lang="en-US"/>
          </a:p>
        </c:rich>
      </c:tx>
      <c:overlay val="0"/>
    </c:title>
    <c:autoTitleDeleted val="0"/>
    <c:plotArea>
      <c:layout/>
      <c:scatterChart>
        <c:scatterStyle val="lineMarker"/>
        <c:varyColors val="0"/>
        <c:ser>
          <c:idx val="0"/>
          <c:order val="0"/>
          <c:tx>
            <c:strRef>
              <c:f>Sheet1!$B$1</c:f>
              <c:strCache>
                <c:ptCount val="1"/>
                <c:pt idx="0">
                  <c:v>Average TF/s</c:v>
                </c:pt>
              </c:strCache>
            </c:strRef>
          </c:tx>
          <c:xVal>
            <c:numRef>
              <c:f>Sheet1!$A$2:$A$7</c:f>
              <c:numCache>
                <c:formatCode>General</c:formatCode>
                <c:ptCount val="6"/>
                <c:pt idx="0">
                  <c:v>2</c:v>
                </c:pt>
                <c:pt idx="1">
                  <c:v>64</c:v>
                </c:pt>
                <c:pt idx="2">
                  <c:v>256</c:v>
                </c:pt>
                <c:pt idx="3">
                  <c:v>512</c:v>
                </c:pt>
                <c:pt idx="4">
                  <c:v>1024</c:v>
                </c:pt>
                <c:pt idx="5">
                  <c:v>3000</c:v>
                </c:pt>
              </c:numCache>
            </c:numRef>
          </c:xVal>
          <c:yVal>
            <c:numRef>
              <c:f>Sheet1!$B$2:$B$7</c:f>
              <c:numCache>
                <c:formatCode>General</c:formatCode>
                <c:ptCount val="6"/>
                <c:pt idx="0">
                  <c:v>1.9</c:v>
                </c:pt>
                <c:pt idx="1">
                  <c:v>55.6</c:v>
                </c:pt>
                <c:pt idx="2">
                  <c:v>235.8</c:v>
                </c:pt>
                <c:pt idx="3">
                  <c:v>438.1</c:v>
                </c:pt>
                <c:pt idx="4">
                  <c:v>797.5</c:v>
                </c:pt>
                <c:pt idx="5">
                  <c:v>2218.44</c:v>
                </c:pt>
              </c:numCache>
            </c:numRef>
          </c:yVal>
          <c:smooth val="0"/>
        </c:ser>
        <c:dLbls>
          <c:showLegendKey val="0"/>
          <c:showVal val="0"/>
          <c:showCatName val="0"/>
          <c:showSerName val="0"/>
          <c:showPercent val="0"/>
          <c:showBubbleSize val="0"/>
        </c:dLbls>
        <c:axId val="167621224"/>
        <c:axId val="166100344"/>
      </c:scatterChart>
      <c:valAx>
        <c:axId val="167621224"/>
        <c:scaling>
          <c:orientation val="minMax"/>
        </c:scaling>
        <c:delete val="0"/>
        <c:axPos val="b"/>
        <c:title>
          <c:tx>
            <c:rich>
              <a:bodyPr/>
              <a:lstStyle/>
              <a:p>
                <a:pPr>
                  <a:defRPr/>
                </a:pPr>
                <a:r>
                  <a:rPr lang="en-US" sz="900" dirty="0"/>
                  <a:t>Number of </a:t>
                </a:r>
                <a:r>
                  <a:rPr lang="en-US" sz="900" dirty="0" smtClean="0"/>
                  <a:t>Intel® </a:t>
                </a:r>
                <a:r>
                  <a:rPr lang="en-US" sz="900" dirty="0"/>
                  <a:t>Xeon </a:t>
                </a:r>
                <a:r>
                  <a:rPr lang="en-US" sz="900" dirty="0" smtClean="0"/>
                  <a:t>Phi™ </a:t>
                </a:r>
                <a:r>
                  <a:rPr lang="en-US" sz="900" dirty="0"/>
                  <a:t>coprocessors/Sandy Bridge nodes</a:t>
                </a:r>
              </a:p>
            </c:rich>
          </c:tx>
          <c:overlay val="0"/>
        </c:title>
        <c:numFmt formatCode="General" sourceLinked="1"/>
        <c:majorTickMark val="out"/>
        <c:minorTickMark val="none"/>
        <c:tickLblPos val="nextTo"/>
        <c:crossAx val="166100344"/>
        <c:crosses val="autoZero"/>
        <c:crossBetween val="midCat"/>
      </c:valAx>
      <c:valAx>
        <c:axId val="166100344"/>
        <c:scaling>
          <c:orientation val="minMax"/>
        </c:scaling>
        <c:delete val="0"/>
        <c:axPos val="l"/>
        <c:majorGridlines/>
        <c:title>
          <c:tx>
            <c:rich>
              <a:bodyPr rot="-5400000" vert="horz"/>
              <a:lstStyle/>
              <a:p>
                <a:pPr>
                  <a:defRPr/>
                </a:pPr>
                <a:r>
                  <a:rPr lang="en-US"/>
                  <a:t>Average Sustained TF/s</a:t>
                </a:r>
              </a:p>
            </c:rich>
          </c:tx>
          <c:overlay val="0"/>
        </c:title>
        <c:numFmt formatCode="General" sourceLinked="1"/>
        <c:majorTickMark val="out"/>
        <c:minorTickMark val="none"/>
        <c:tickLblPos val="nextTo"/>
        <c:crossAx val="167621224"/>
        <c:crosses val="autoZero"/>
        <c:crossBetween val="midCat"/>
      </c:valAx>
    </c:plotArea>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0.82928</cdr:x>
      <cdr:y>0.23693</cdr:y>
    </cdr:from>
    <cdr:to>
      <cdr:x>0.98253</cdr:x>
      <cdr:y>0.34832</cdr:y>
    </cdr:to>
    <cdr:sp macro="" textlink="">
      <cdr:nvSpPr>
        <cdr:cNvPr id="2" name="TextBox 1"/>
        <cdr:cNvSpPr txBox="1"/>
      </cdr:nvSpPr>
      <cdr:spPr>
        <a:xfrm xmlns:a="http://schemas.openxmlformats.org/drawingml/2006/main">
          <a:off x="3590931" y="523718"/>
          <a:ext cx="663613" cy="246221"/>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r>
            <a:rPr lang="en-US" sz="1000" dirty="0" smtClean="0">
              <a:solidFill>
                <a:schemeClr val="tx2"/>
              </a:solidFill>
              <a:latin typeface="Neo Sans Intel"/>
              <a:cs typeface="Neo Sans Intel"/>
            </a:rPr>
            <a:t>2.2 PF/s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pPr/>
              <a:t>11/12/2014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pPr/>
              <a:t>‹#›</a:t>
            </a:fld>
            <a:endParaRPr lang="en-US"/>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7FC5FE-6F0D-D34A-8EE6-C95B4F5F4DC8}" type="datetimeFigureOut">
              <a:rPr lang="en-US" smtClean="0"/>
              <a:pPr/>
              <a:t>11/12/2014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1C8689-8455-3546-ADF9-3B7273760F66}" type="slidenum">
              <a:rPr lang="en-US" smtClean="0"/>
              <a:pPr/>
              <a:t>‹#›</a:t>
            </a:fld>
            <a:endParaRPr lang="en-US"/>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a:t>
            </a:fld>
            <a:endParaRPr lang="en-US" dirty="0"/>
          </a:p>
        </p:txBody>
      </p:sp>
    </p:spTree>
    <p:extLst>
      <p:ext uri="{BB962C8B-B14F-4D97-AF65-F5344CB8AC3E}">
        <p14:creationId xmlns:p14="http://schemas.microsoft.com/office/powerpoint/2010/main" val="150458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11</a:t>
            </a:fld>
            <a:endParaRPr lang="en-US" dirty="0"/>
          </a:p>
        </p:txBody>
      </p:sp>
    </p:spTree>
    <p:extLst>
      <p:ext uri="{BB962C8B-B14F-4D97-AF65-F5344CB8AC3E}">
        <p14:creationId xmlns:p14="http://schemas.microsoft.com/office/powerpoint/2010/main" val="1505098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12</a:t>
            </a:fld>
            <a:endParaRPr lang="en-US" dirty="0"/>
          </a:p>
        </p:txBody>
      </p:sp>
    </p:spTree>
    <p:extLst>
      <p:ext uri="{BB962C8B-B14F-4D97-AF65-F5344CB8AC3E}">
        <p14:creationId xmlns:p14="http://schemas.microsoft.com/office/powerpoint/2010/main" val="389732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13</a:t>
            </a:fld>
            <a:endParaRPr lang="en-US" dirty="0"/>
          </a:p>
        </p:txBody>
      </p:sp>
    </p:spTree>
    <p:extLst>
      <p:ext uri="{BB962C8B-B14F-4D97-AF65-F5344CB8AC3E}">
        <p14:creationId xmlns:p14="http://schemas.microsoft.com/office/powerpoint/2010/main" val="3924363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14</a:t>
            </a:fld>
            <a:endParaRPr lang="en-US" dirty="0"/>
          </a:p>
        </p:txBody>
      </p:sp>
    </p:spTree>
    <p:extLst>
      <p:ext uri="{BB962C8B-B14F-4D97-AF65-F5344CB8AC3E}">
        <p14:creationId xmlns:p14="http://schemas.microsoft.com/office/powerpoint/2010/main" val="33196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15</a:t>
            </a:fld>
            <a:endParaRPr lang="en-US" dirty="0"/>
          </a:p>
        </p:txBody>
      </p:sp>
    </p:spTree>
    <p:extLst>
      <p:ext uri="{BB962C8B-B14F-4D97-AF65-F5344CB8AC3E}">
        <p14:creationId xmlns:p14="http://schemas.microsoft.com/office/powerpoint/2010/main" val="1939754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16</a:t>
            </a:fld>
            <a:endParaRPr lang="en-US"/>
          </a:p>
        </p:txBody>
      </p:sp>
    </p:spTree>
    <p:extLst>
      <p:ext uri="{BB962C8B-B14F-4D97-AF65-F5344CB8AC3E}">
        <p14:creationId xmlns:p14="http://schemas.microsoft.com/office/powerpoint/2010/main" val="1358510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17</a:t>
            </a:fld>
            <a:endParaRPr lang="en-US"/>
          </a:p>
        </p:txBody>
      </p:sp>
    </p:spTree>
    <p:extLst>
      <p:ext uri="{BB962C8B-B14F-4D97-AF65-F5344CB8AC3E}">
        <p14:creationId xmlns:p14="http://schemas.microsoft.com/office/powerpoint/2010/main" val="2993667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18</a:t>
            </a:fld>
            <a:endParaRPr lang="en-US"/>
          </a:p>
        </p:txBody>
      </p:sp>
    </p:spTree>
    <p:extLst>
      <p:ext uri="{BB962C8B-B14F-4D97-AF65-F5344CB8AC3E}">
        <p14:creationId xmlns:p14="http://schemas.microsoft.com/office/powerpoint/2010/main" val="3164454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19</a:t>
            </a:fld>
            <a:endParaRPr lang="en-US"/>
          </a:p>
        </p:txBody>
      </p:sp>
    </p:spTree>
    <p:extLst>
      <p:ext uri="{BB962C8B-B14F-4D97-AF65-F5344CB8AC3E}">
        <p14:creationId xmlns:p14="http://schemas.microsoft.com/office/powerpoint/2010/main" val="3879564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20</a:t>
            </a:fld>
            <a:endParaRPr lang="en-US"/>
          </a:p>
        </p:txBody>
      </p:sp>
    </p:spTree>
    <p:extLst>
      <p:ext uri="{BB962C8B-B14F-4D97-AF65-F5344CB8AC3E}">
        <p14:creationId xmlns:p14="http://schemas.microsoft.com/office/powerpoint/2010/main" val="2027273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31536E-E872-4D38-B8CD-22AF28119271}" type="slidenum">
              <a:rPr lang="en-US" smtClean="0">
                <a:solidFill>
                  <a:srgbClr val="000000"/>
                </a:solidFill>
              </a:rPr>
              <a:pPr/>
              <a:t>2</a:t>
            </a:fld>
            <a:endParaRPr lang="en-US">
              <a:solidFill>
                <a:srgbClr val="000000"/>
              </a:solidFill>
            </a:endParaRPr>
          </a:p>
        </p:txBody>
      </p:sp>
    </p:spTree>
    <p:extLst>
      <p:ext uri="{BB962C8B-B14F-4D97-AF65-F5344CB8AC3E}">
        <p14:creationId xmlns:p14="http://schemas.microsoft.com/office/powerpoint/2010/main" val="42546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21</a:t>
            </a:fld>
            <a:endParaRPr lang="en-US"/>
          </a:p>
        </p:txBody>
      </p:sp>
    </p:spTree>
    <p:extLst>
      <p:ext uri="{BB962C8B-B14F-4D97-AF65-F5344CB8AC3E}">
        <p14:creationId xmlns:p14="http://schemas.microsoft.com/office/powerpoint/2010/main" val="1677093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22</a:t>
            </a:fld>
            <a:endParaRPr lang="en-US"/>
          </a:p>
        </p:txBody>
      </p:sp>
    </p:spTree>
    <p:extLst>
      <p:ext uri="{BB962C8B-B14F-4D97-AF65-F5344CB8AC3E}">
        <p14:creationId xmlns:p14="http://schemas.microsoft.com/office/powerpoint/2010/main" val="351359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23</a:t>
            </a:fld>
            <a:endParaRPr lang="en-US"/>
          </a:p>
        </p:txBody>
      </p:sp>
    </p:spTree>
    <p:extLst>
      <p:ext uri="{BB962C8B-B14F-4D97-AF65-F5344CB8AC3E}">
        <p14:creationId xmlns:p14="http://schemas.microsoft.com/office/powerpoint/2010/main" val="1541206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24</a:t>
            </a:fld>
            <a:endParaRPr lang="en-US"/>
          </a:p>
        </p:txBody>
      </p:sp>
    </p:spTree>
    <p:extLst>
      <p:ext uri="{BB962C8B-B14F-4D97-AF65-F5344CB8AC3E}">
        <p14:creationId xmlns:p14="http://schemas.microsoft.com/office/powerpoint/2010/main" val="2895657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25</a:t>
            </a:fld>
            <a:endParaRPr lang="en-US"/>
          </a:p>
        </p:txBody>
      </p:sp>
    </p:spTree>
    <p:extLst>
      <p:ext uri="{BB962C8B-B14F-4D97-AF65-F5344CB8AC3E}">
        <p14:creationId xmlns:p14="http://schemas.microsoft.com/office/powerpoint/2010/main" val="2728185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26</a:t>
            </a:fld>
            <a:endParaRPr lang="en-US"/>
          </a:p>
        </p:txBody>
      </p:sp>
    </p:spTree>
    <p:extLst>
      <p:ext uri="{BB962C8B-B14F-4D97-AF65-F5344CB8AC3E}">
        <p14:creationId xmlns:p14="http://schemas.microsoft.com/office/powerpoint/2010/main" val="3494561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27</a:t>
            </a:fld>
            <a:endParaRPr lang="en-US"/>
          </a:p>
        </p:txBody>
      </p:sp>
    </p:spTree>
    <p:extLst>
      <p:ext uri="{BB962C8B-B14F-4D97-AF65-F5344CB8AC3E}">
        <p14:creationId xmlns:p14="http://schemas.microsoft.com/office/powerpoint/2010/main" val="1161634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28</a:t>
            </a:fld>
            <a:endParaRPr lang="en-US"/>
          </a:p>
        </p:txBody>
      </p:sp>
    </p:spTree>
    <p:extLst>
      <p:ext uri="{BB962C8B-B14F-4D97-AF65-F5344CB8AC3E}">
        <p14:creationId xmlns:p14="http://schemas.microsoft.com/office/powerpoint/2010/main" val="3351972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29</a:t>
            </a:fld>
            <a:endParaRPr lang="en-US"/>
          </a:p>
        </p:txBody>
      </p:sp>
    </p:spTree>
    <p:extLst>
      <p:ext uri="{BB962C8B-B14F-4D97-AF65-F5344CB8AC3E}">
        <p14:creationId xmlns:p14="http://schemas.microsoft.com/office/powerpoint/2010/main" val="2302928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30</a:t>
            </a:fld>
            <a:endParaRPr lang="en-US"/>
          </a:p>
        </p:txBody>
      </p:sp>
    </p:spTree>
    <p:extLst>
      <p:ext uri="{BB962C8B-B14F-4D97-AF65-F5344CB8AC3E}">
        <p14:creationId xmlns:p14="http://schemas.microsoft.com/office/powerpoint/2010/main" val="141166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a:t>
            </a:fld>
            <a:endParaRPr lang="en-US"/>
          </a:p>
        </p:txBody>
      </p:sp>
    </p:spTree>
    <p:extLst>
      <p:ext uri="{BB962C8B-B14F-4D97-AF65-F5344CB8AC3E}">
        <p14:creationId xmlns:p14="http://schemas.microsoft.com/office/powerpoint/2010/main" val="2979628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31</a:t>
            </a:fld>
            <a:endParaRPr lang="en-US"/>
          </a:p>
        </p:txBody>
      </p:sp>
    </p:spTree>
    <p:extLst>
      <p:ext uri="{BB962C8B-B14F-4D97-AF65-F5344CB8AC3E}">
        <p14:creationId xmlns:p14="http://schemas.microsoft.com/office/powerpoint/2010/main" val="1695501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32</a:t>
            </a:fld>
            <a:endParaRPr lang="en-US"/>
          </a:p>
        </p:txBody>
      </p:sp>
    </p:spTree>
    <p:extLst>
      <p:ext uri="{BB962C8B-B14F-4D97-AF65-F5344CB8AC3E}">
        <p14:creationId xmlns:p14="http://schemas.microsoft.com/office/powerpoint/2010/main" val="1878435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33</a:t>
            </a:fld>
            <a:endParaRPr lang="en-US"/>
          </a:p>
        </p:txBody>
      </p:sp>
    </p:spTree>
    <p:extLst>
      <p:ext uri="{BB962C8B-B14F-4D97-AF65-F5344CB8AC3E}">
        <p14:creationId xmlns:p14="http://schemas.microsoft.com/office/powerpoint/2010/main" val="12384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34</a:t>
            </a:fld>
            <a:endParaRPr lang="en-US"/>
          </a:p>
        </p:txBody>
      </p:sp>
    </p:spTree>
    <p:extLst>
      <p:ext uri="{BB962C8B-B14F-4D97-AF65-F5344CB8AC3E}">
        <p14:creationId xmlns:p14="http://schemas.microsoft.com/office/powerpoint/2010/main" val="3952678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35</a:t>
            </a:fld>
            <a:endParaRPr lang="en-US"/>
          </a:p>
        </p:txBody>
      </p:sp>
    </p:spTree>
    <p:extLst>
      <p:ext uri="{BB962C8B-B14F-4D97-AF65-F5344CB8AC3E}">
        <p14:creationId xmlns:p14="http://schemas.microsoft.com/office/powerpoint/2010/main" val="1820358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36</a:t>
            </a:fld>
            <a:endParaRPr lang="en-US"/>
          </a:p>
        </p:txBody>
      </p:sp>
    </p:spTree>
    <p:extLst>
      <p:ext uri="{BB962C8B-B14F-4D97-AF65-F5344CB8AC3E}">
        <p14:creationId xmlns:p14="http://schemas.microsoft.com/office/powerpoint/2010/main" val="2267034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37</a:t>
            </a:fld>
            <a:endParaRPr lang="en-US"/>
          </a:p>
        </p:txBody>
      </p:sp>
    </p:spTree>
    <p:extLst>
      <p:ext uri="{BB962C8B-B14F-4D97-AF65-F5344CB8AC3E}">
        <p14:creationId xmlns:p14="http://schemas.microsoft.com/office/powerpoint/2010/main" val="4091404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38</a:t>
            </a:fld>
            <a:endParaRPr lang="en-US"/>
          </a:p>
        </p:txBody>
      </p:sp>
    </p:spTree>
    <p:extLst>
      <p:ext uri="{BB962C8B-B14F-4D97-AF65-F5344CB8AC3E}">
        <p14:creationId xmlns:p14="http://schemas.microsoft.com/office/powerpoint/2010/main" val="2390282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39</a:t>
            </a:fld>
            <a:endParaRPr lang="en-US"/>
          </a:p>
        </p:txBody>
      </p:sp>
    </p:spTree>
    <p:extLst>
      <p:ext uri="{BB962C8B-B14F-4D97-AF65-F5344CB8AC3E}">
        <p14:creationId xmlns:p14="http://schemas.microsoft.com/office/powerpoint/2010/main" val="324132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40</a:t>
            </a:fld>
            <a:endParaRPr lang="en-US"/>
          </a:p>
        </p:txBody>
      </p:sp>
    </p:spTree>
    <p:extLst>
      <p:ext uri="{BB962C8B-B14F-4D97-AF65-F5344CB8AC3E}">
        <p14:creationId xmlns:p14="http://schemas.microsoft.com/office/powerpoint/2010/main" val="1561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a:t>
            </a:fld>
            <a:endParaRPr lang="en-US"/>
          </a:p>
        </p:txBody>
      </p:sp>
    </p:spTree>
    <p:extLst>
      <p:ext uri="{BB962C8B-B14F-4D97-AF65-F5344CB8AC3E}">
        <p14:creationId xmlns:p14="http://schemas.microsoft.com/office/powerpoint/2010/main" val="2942369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41</a:t>
            </a:fld>
            <a:endParaRPr lang="en-US"/>
          </a:p>
        </p:txBody>
      </p:sp>
    </p:spTree>
    <p:extLst>
      <p:ext uri="{BB962C8B-B14F-4D97-AF65-F5344CB8AC3E}">
        <p14:creationId xmlns:p14="http://schemas.microsoft.com/office/powerpoint/2010/main" val="1614315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42</a:t>
            </a:fld>
            <a:endParaRPr lang="en-US"/>
          </a:p>
        </p:txBody>
      </p:sp>
    </p:spTree>
    <p:extLst>
      <p:ext uri="{BB962C8B-B14F-4D97-AF65-F5344CB8AC3E}">
        <p14:creationId xmlns:p14="http://schemas.microsoft.com/office/powerpoint/2010/main" val="1619113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43</a:t>
            </a:fld>
            <a:endParaRPr lang="en-US"/>
          </a:p>
        </p:txBody>
      </p:sp>
    </p:spTree>
    <p:extLst>
      <p:ext uri="{BB962C8B-B14F-4D97-AF65-F5344CB8AC3E}">
        <p14:creationId xmlns:p14="http://schemas.microsoft.com/office/powerpoint/2010/main" val="153079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44</a:t>
            </a:fld>
            <a:endParaRPr lang="en-US"/>
          </a:p>
        </p:txBody>
      </p:sp>
    </p:spTree>
    <p:extLst>
      <p:ext uri="{BB962C8B-B14F-4D97-AF65-F5344CB8AC3E}">
        <p14:creationId xmlns:p14="http://schemas.microsoft.com/office/powerpoint/2010/main" val="544928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45</a:t>
            </a:fld>
            <a:endParaRPr lang="en-US"/>
          </a:p>
        </p:txBody>
      </p:sp>
    </p:spTree>
    <p:extLst>
      <p:ext uri="{BB962C8B-B14F-4D97-AF65-F5344CB8AC3E}">
        <p14:creationId xmlns:p14="http://schemas.microsoft.com/office/powerpoint/2010/main" val="3654994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46</a:t>
            </a:fld>
            <a:endParaRPr lang="en-US"/>
          </a:p>
        </p:txBody>
      </p:sp>
    </p:spTree>
    <p:extLst>
      <p:ext uri="{BB962C8B-B14F-4D97-AF65-F5344CB8AC3E}">
        <p14:creationId xmlns:p14="http://schemas.microsoft.com/office/powerpoint/2010/main" val="1221978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47</a:t>
            </a:fld>
            <a:endParaRPr lang="en-US"/>
          </a:p>
        </p:txBody>
      </p:sp>
    </p:spTree>
    <p:extLst>
      <p:ext uri="{BB962C8B-B14F-4D97-AF65-F5344CB8AC3E}">
        <p14:creationId xmlns:p14="http://schemas.microsoft.com/office/powerpoint/2010/main" val="655414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48</a:t>
            </a:fld>
            <a:endParaRPr lang="en-US"/>
          </a:p>
        </p:txBody>
      </p:sp>
    </p:spTree>
    <p:extLst>
      <p:ext uri="{BB962C8B-B14F-4D97-AF65-F5344CB8AC3E}">
        <p14:creationId xmlns:p14="http://schemas.microsoft.com/office/powerpoint/2010/main" val="2373294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49</a:t>
            </a:fld>
            <a:endParaRPr lang="en-US"/>
          </a:p>
        </p:txBody>
      </p:sp>
    </p:spTree>
    <p:extLst>
      <p:ext uri="{BB962C8B-B14F-4D97-AF65-F5344CB8AC3E}">
        <p14:creationId xmlns:p14="http://schemas.microsoft.com/office/powerpoint/2010/main" val="4021637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50</a:t>
            </a:fld>
            <a:endParaRPr lang="en-US"/>
          </a:p>
        </p:txBody>
      </p:sp>
    </p:spTree>
    <p:extLst>
      <p:ext uri="{BB962C8B-B14F-4D97-AF65-F5344CB8AC3E}">
        <p14:creationId xmlns:p14="http://schemas.microsoft.com/office/powerpoint/2010/main" val="3156107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a:t>
            </a:fld>
            <a:endParaRPr lang="en-US"/>
          </a:p>
        </p:txBody>
      </p:sp>
    </p:spTree>
    <p:extLst>
      <p:ext uri="{BB962C8B-B14F-4D97-AF65-F5344CB8AC3E}">
        <p14:creationId xmlns:p14="http://schemas.microsoft.com/office/powerpoint/2010/main" val="708369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51</a:t>
            </a:fld>
            <a:endParaRPr lang="en-US"/>
          </a:p>
        </p:txBody>
      </p:sp>
    </p:spTree>
    <p:extLst>
      <p:ext uri="{BB962C8B-B14F-4D97-AF65-F5344CB8AC3E}">
        <p14:creationId xmlns:p14="http://schemas.microsoft.com/office/powerpoint/2010/main" val="1606318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52</a:t>
            </a:fld>
            <a:endParaRPr lang="en-US"/>
          </a:p>
        </p:txBody>
      </p:sp>
    </p:spTree>
    <p:extLst>
      <p:ext uri="{BB962C8B-B14F-4D97-AF65-F5344CB8AC3E}">
        <p14:creationId xmlns:p14="http://schemas.microsoft.com/office/powerpoint/2010/main" val="3833531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53</a:t>
            </a:fld>
            <a:endParaRPr lang="en-US"/>
          </a:p>
        </p:txBody>
      </p:sp>
    </p:spTree>
    <p:extLst>
      <p:ext uri="{BB962C8B-B14F-4D97-AF65-F5344CB8AC3E}">
        <p14:creationId xmlns:p14="http://schemas.microsoft.com/office/powerpoint/2010/main" val="3189247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54</a:t>
            </a:fld>
            <a:endParaRPr lang="en-US"/>
          </a:p>
        </p:txBody>
      </p:sp>
    </p:spTree>
    <p:extLst>
      <p:ext uri="{BB962C8B-B14F-4D97-AF65-F5344CB8AC3E}">
        <p14:creationId xmlns:p14="http://schemas.microsoft.com/office/powerpoint/2010/main" val="3649670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55</a:t>
            </a:fld>
            <a:endParaRPr lang="en-US"/>
          </a:p>
        </p:txBody>
      </p:sp>
    </p:spTree>
    <p:extLst>
      <p:ext uri="{BB962C8B-B14F-4D97-AF65-F5344CB8AC3E}">
        <p14:creationId xmlns:p14="http://schemas.microsoft.com/office/powerpoint/2010/main" val="35718993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56</a:t>
            </a:fld>
            <a:endParaRPr lang="en-US"/>
          </a:p>
        </p:txBody>
      </p:sp>
    </p:spTree>
    <p:extLst>
      <p:ext uri="{BB962C8B-B14F-4D97-AF65-F5344CB8AC3E}">
        <p14:creationId xmlns:p14="http://schemas.microsoft.com/office/powerpoint/2010/main" val="42677077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57</a:t>
            </a:fld>
            <a:endParaRPr lang="en-US"/>
          </a:p>
        </p:txBody>
      </p:sp>
    </p:spTree>
    <p:extLst>
      <p:ext uri="{BB962C8B-B14F-4D97-AF65-F5344CB8AC3E}">
        <p14:creationId xmlns:p14="http://schemas.microsoft.com/office/powerpoint/2010/main" val="3179818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58</a:t>
            </a:fld>
            <a:endParaRPr lang="en-US"/>
          </a:p>
        </p:txBody>
      </p:sp>
    </p:spTree>
    <p:extLst>
      <p:ext uri="{BB962C8B-B14F-4D97-AF65-F5344CB8AC3E}">
        <p14:creationId xmlns:p14="http://schemas.microsoft.com/office/powerpoint/2010/main" val="38982961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59</a:t>
            </a:fld>
            <a:endParaRPr lang="en-US"/>
          </a:p>
        </p:txBody>
      </p:sp>
    </p:spTree>
    <p:extLst>
      <p:ext uri="{BB962C8B-B14F-4D97-AF65-F5344CB8AC3E}">
        <p14:creationId xmlns:p14="http://schemas.microsoft.com/office/powerpoint/2010/main" val="10535517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60</a:t>
            </a:fld>
            <a:endParaRPr lang="en-US"/>
          </a:p>
        </p:txBody>
      </p:sp>
    </p:spTree>
    <p:extLst>
      <p:ext uri="{BB962C8B-B14F-4D97-AF65-F5344CB8AC3E}">
        <p14:creationId xmlns:p14="http://schemas.microsoft.com/office/powerpoint/2010/main" val="1689157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6</a:t>
            </a:fld>
            <a:endParaRPr lang="en-US" dirty="0"/>
          </a:p>
        </p:txBody>
      </p:sp>
    </p:spTree>
    <p:extLst>
      <p:ext uri="{BB962C8B-B14F-4D97-AF65-F5344CB8AC3E}">
        <p14:creationId xmlns:p14="http://schemas.microsoft.com/office/powerpoint/2010/main" val="38648846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61</a:t>
            </a:fld>
            <a:endParaRPr lang="en-US"/>
          </a:p>
        </p:txBody>
      </p:sp>
    </p:spTree>
    <p:extLst>
      <p:ext uri="{BB962C8B-B14F-4D97-AF65-F5344CB8AC3E}">
        <p14:creationId xmlns:p14="http://schemas.microsoft.com/office/powerpoint/2010/main" val="2394384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62</a:t>
            </a:fld>
            <a:endParaRPr lang="en-US"/>
          </a:p>
        </p:txBody>
      </p:sp>
    </p:spTree>
    <p:extLst>
      <p:ext uri="{BB962C8B-B14F-4D97-AF65-F5344CB8AC3E}">
        <p14:creationId xmlns:p14="http://schemas.microsoft.com/office/powerpoint/2010/main" val="326193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63</a:t>
            </a:fld>
            <a:endParaRPr lang="en-US"/>
          </a:p>
        </p:txBody>
      </p:sp>
    </p:spTree>
    <p:extLst>
      <p:ext uri="{BB962C8B-B14F-4D97-AF65-F5344CB8AC3E}">
        <p14:creationId xmlns:p14="http://schemas.microsoft.com/office/powerpoint/2010/main" val="380188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64</a:t>
            </a:fld>
            <a:endParaRPr lang="en-US"/>
          </a:p>
        </p:txBody>
      </p:sp>
    </p:spTree>
    <p:extLst>
      <p:ext uri="{BB962C8B-B14F-4D97-AF65-F5344CB8AC3E}">
        <p14:creationId xmlns:p14="http://schemas.microsoft.com/office/powerpoint/2010/main" val="7067955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65</a:t>
            </a:fld>
            <a:endParaRPr lang="en-US"/>
          </a:p>
        </p:txBody>
      </p:sp>
    </p:spTree>
    <p:extLst>
      <p:ext uri="{BB962C8B-B14F-4D97-AF65-F5344CB8AC3E}">
        <p14:creationId xmlns:p14="http://schemas.microsoft.com/office/powerpoint/2010/main" val="27891174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66</a:t>
            </a:fld>
            <a:endParaRPr lang="en-US"/>
          </a:p>
        </p:txBody>
      </p:sp>
    </p:spTree>
    <p:extLst>
      <p:ext uri="{BB962C8B-B14F-4D97-AF65-F5344CB8AC3E}">
        <p14:creationId xmlns:p14="http://schemas.microsoft.com/office/powerpoint/2010/main" val="4182632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67</a:t>
            </a:fld>
            <a:endParaRPr lang="en-US"/>
          </a:p>
        </p:txBody>
      </p:sp>
    </p:spTree>
    <p:extLst>
      <p:ext uri="{BB962C8B-B14F-4D97-AF65-F5344CB8AC3E}">
        <p14:creationId xmlns:p14="http://schemas.microsoft.com/office/powerpoint/2010/main" val="4244133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68</a:t>
            </a:fld>
            <a:endParaRPr lang="en-US"/>
          </a:p>
        </p:txBody>
      </p:sp>
    </p:spTree>
    <p:extLst>
      <p:ext uri="{BB962C8B-B14F-4D97-AF65-F5344CB8AC3E}">
        <p14:creationId xmlns:p14="http://schemas.microsoft.com/office/powerpoint/2010/main" val="8306003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69</a:t>
            </a:fld>
            <a:endParaRPr lang="en-US"/>
          </a:p>
        </p:txBody>
      </p:sp>
    </p:spTree>
    <p:extLst>
      <p:ext uri="{BB962C8B-B14F-4D97-AF65-F5344CB8AC3E}">
        <p14:creationId xmlns:p14="http://schemas.microsoft.com/office/powerpoint/2010/main" val="42208189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70</a:t>
            </a:fld>
            <a:endParaRPr lang="en-US"/>
          </a:p>
        </p:txBody>
      </p:sp>
    </p:spTree>
    <p:extLst>
      <p:ext uri="{BB962C8B-B14F-4D97-AF65-F5344CB8AC3E}">
        <p14:creationId xmlns:p14="http://schemas.microsoft.com/office/powerpoint/2010/main" val="926276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7</a:t>
            </a:fld>
            <a:endParaRPr lang="en-US" dirty="0"/>
          </a:p>
        </p:txBody>
      </p:sp>
    </p:spTree>
    <p:extLst>
      <p:ext uri="{BB962C8B-B14F-4D97-AF65-F5344CB8AC3E}">
        <p14:creationId xmlns:p14="http://schemas.microsoft.com/office/powerpoint/2010/main" val="213697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r>
              <a:rPr lang="en-US" sz="1200" kern="1200" dirty="0" smtClean="0">
                <a:solidFill>
                  <a:schemeClr val="tx1"/>
                </a:solidFill>
                <a:effectLst/>
                <a:latin typeface="+mn-lt"/>
                <a:ea typeface="+mn-ea"/>
                <a:cs typeface="+mn-cs"/>
              </a:rPr>
              <a:t>Exploit the parallel power of the Intel Xeon Phi coprocessor for high-performance computing</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Xeon Phi™ Coprocessor High Performance Programming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Jim Jeffers and James Reinders</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This book belongs on the bookshelf of every HPC professional. Not only does it successfully and accessibly teach us how to use and obtain high performance on the Intel MIC architecture, it is about much more than that. It takes us back to the universal fundamentals of high-performance computing including how to think and reason about the performance of algorithms mapped to modern architectures, and it puts into your hands powerful tools that will be useful for years to come.</a:t>
            </a:r>
            <a:r>
              <a:rPr lang="en-US" sz="1200" kern="1200" dirty="0" smtClean="0">
                <a:solidFill>
                  <a:schemeClr val="tx1"/>
                </a:solidFill>
                <a:effectLst/>
                <a:latin typeface="+mn-lt"/>
                <a:ea typeface="+mn-ea"/>
                <a:cs typeface="+mn-cs"/>
              </a:rPr>
              <a:t> —Robert J. Harrison, Institute for Advanced Computational Science, Stony Brook University, from the Foreword</a:t>
            </a:r>
          </a:p>
          <a:p>
            <a:endParaRPr lang="en-US" sz="1200" kern="120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latin typeface="+mn-lt"/>
                <a:ea typeface="+mn-ea"/>
                <a:cs typeface="+mn-cs"/>
              </a:rPr>
              <a:t>Reinders and Jeffers have written an outstanding book about much more than the Intel Xeon Phi.  This is a comprehensive overview of the challenges in realizing the performance potential of advanced architectures, including modern multi-core processors and many-core coprocessors.  The authors provide a cogent explanation of the reasons why applications often fall short of theoretical performance, and include steps that application developers can take to bridge the gap.  This will be recommended reading for all of my staff.</a:t>
            </a:r>
          </a:p>
          <a:p>
            <a:pPr rtl="0"/>
            <a:r>
              <a:rPr lang="en-US" sz="1200" b="0" i="0" u="none" strike="noStrike" kern="1200" baseline="0" dirty="0" smtClean="0">
                <a:solidFill>
                  <a:schemeClr val="tx1"/>
                </a:solidFill>
                <a:latin typeface="+mn-lt"/>
                <a:ea typeface="+mn-ea"/>
                <a:cs typeface="+mn-cs"/>
              </a:rPr>
              <a:t>James A. </a:t>
            </a:r>
            <a:r>
              <a:rPr lang="en-US" sz="1200" b="0" i="0" u="none" strike="noStrike" kern="1200" baseline="0" dirty="0" err="1" smtClean="0">
                <a:solidFill>
                  <a:schemeClr val="tx1"/>
                </a:solidFill>
                <a:latin typeface="+mn-lt"/>
                <a:ea typeface="+mn-ea"/>
                <a:cs typeface="+mn-cs"/>
              </a:rPr>
              <a:t>Ang</a:t>
            </a:r>
            <a:r>
              <a:rPr lang="en-US" sz="1200" b="0" i="0" u="none" strike="noStrike" kern="1200" baseline="0" dirty="0" smtClean="0">
                <a:solidFill>
                  <a:schemeClr val="tx1"/>
                </a:solidFill>
                <a:latin typeface="+mn-lt"/>
                <a:ea typeface="+mn-ea"/>
                <a:cs typeface="+mn-cs"/>
              </a:rPr>
              <a:t>, Ph.D., Sandia National Laboratories</a:t>
            </a:r>
          </a:p>
          <a:p>
            <a:pPr rtl="0"/>
            <a:endParaRPr lang="en-US" sz="1200" b="0" i="0" u="none" strike="noStrike" kern="1200" baseline="0" dirty="0" smtClean="0">
              <a:solidFill>
                <a:schemeClr val="tx1"/>
              </a:solidFill>
              <a:latin typeface="+mn-lt"/>
              <a:ea typeface="+mn-ea"/>
              <a:cs typeface="+mn-cs"/>
            </a:endParaRPr>
          </a:p>
          <a:p>
            <a:pPr rtl="0"/>
            <a:r>
              <a:rPr lang="en-US" sz="1200" b="0" i="0" u="none" strike="noStrike" kern="1200" baseline="0" dirty="0" smtClean="0">
                <a:solidFill>
                  <a:schemeClr val="tx1"/>
                </a:solidFill>
                <a:latin typeface="+mn-lt"/>
                <a:ea typeface="+mn-ea"/>
                <a:cs typeface="+mn-cs"/>
              </a:rPr>
              <a:t>The authors have provided a very readable, big-picture introduction to programming the Intel Xeon Phi Coprocessor. By chronicling step-by-step optimizations of several computational kernels, software interfaces are illustrated for getting the most out of key architectural features of the Intel Xeon Phi Coprocessor.</a:t>
            </a:r>
          </a:p>
          <a:p>
            <a:pPr rtl="0"/>
            <a:r>
              <a:rPr lang="en-US" sz="1200" b="0" i="0" u="none" strike="noStrike" kern="1200" baseline="0" dirty="0" smtClean="0">
                <a:solidFill>
                  <a:schemeClr val="tx1"/>
                </a:solidFill>
                <a:latin typeface="+mn-lt"/>
                <a:ea typeface="+mn-ea"/>
                <a:cs typeface="+mn-cs"/>
              </a:rPr>
              <a:t>James L. </a:t>
            </a:r>
            <a:r>
              <a:rPr lang="en-US" sz="1200" b="0" i="0" u="none" strike="noStrike" kern="1200" baseline="0" dirty="0" err="1" smtClean="0">
                <a:solidFill>
                  <a:schemeClr val="tx1"/>
                </a:solidFill>
                <a:latin typeface="+mn-lt"/>
                <a:ea typeface="+mn-ea"/>
                <a:cs typeface="+mn-cs"/>
              </a:rPr>
              <a:t>Schwarzmeier</a:t>
            </a:r>
            <a:r>
              <a:rPr lang="en-US" sz="1200" b="0" i="0" u="none" strike="noStrike" kern="1200" baseline="0" dirty="0" smtClean="0">
                <a:solidFill>
                  <a:schemeClr val="tx1"/>
                </a:solidFill>
                <a:latin typeface="+mn-lt"/>
                <a:ea typeface="+mn-ea"/>
                <a:cs typeface="+mn-cs"/>
              </a:rPr>
              <a:t>, Cray Inc.</a:t>
            </a:r>
          </a:p>
          <a:p>
            <a:endParaRPr lang="en-US" sz="1200"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The authors' consummate knowledge of the architecture shines through in this excellent introduction to the fundamentals of programming for the Intel</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Xeon Phi</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coprocessor.</a:t>
            </a:r>
          </a:p>
          <a:p>
            <a:pPr hangingPunct="0"/>
            <a:r>
              <a:rPr lang="en-US" sz="1200" kern="1200" dirty="0" smtClean="0">
                <a:solidFill>
                  <a:schemeClr val="tx1"/>
                </a:solidFill>
                <a:effectLst/>
                <a:latin typeface="+mn-lt"/>
                <a:ea typeface="+mn-ea"/>
                <a:cs typeface="+mn-cs"/>
              </a:rPr>
              <a:t>I highly recommend this engaging treatise to programmers interested in effectively utilizing the Intel</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Xeon Phi</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coprocessor.</a:t>
            </a:r>
          </a:p>
          <a:p>
            <a:pPr hangingPunct="0"/>
            <a:r>
              <a:rPr lang="en-US" sz="1200" kern="1200" dirty="0" smtClean="0">
                <a:solidFill>
                  <a:schemeClr val="tx1"/>
                </a:solidFill>
                <a:effectLst/>
                <a:latin typeface="+mn-lt"/>
                <a:ea typeface="+mn-ea"/>
                <a:cs typeface="+mn-cs"/>
              </a:rPr>
              <a:t> </a:t>
            </a:r>
          </a:p>
          <a:p>
            <a:pPr fontAlgn="auto" hangingPunct="1"/>
            <a:r>
              <a:rPr lang="en-US" sz="1200" kern="1200" dirty="0" smtClean="0">
                <a:solidFill>
                  <a:schemeClr val="tx1"/>
                </a:solidFill>
                <a:effectLst/>
                <a:latin typeface="+mn-lt"/>
                <a:ea typeface="+mn-ea"/>
                <a:cs typeface="+mn-cs"/>
              </a:rPr>
              <a:t>R. Glenn Brook, Ph.D.</a:t>
            </a:r>
          </a:p>
          <a:p>
            <a:pPr fontAlgn="auto" hangingPunct="1"/>
            <a:r>
              <a:rPr lang="en-US" sz="1200" kern="1200" dirty="0" smtClean="0">
                <a:solidFill>
                  <a:schemeClr val="tx1"/>
                </a:solidFill>
                <a:effectLst/>
                <a:latin typeface="+mn-lt"/>
                <a:ea typeface="+mn-ea"/>
                <a:cs typeface="+mn-cs"/>
              </a:rPr>
              <a:t>Chief Technology Officer, Joint Institute for Computational Sciences</a:t>
            </a:r>
          </a:p>
          <a:p>
            <a:pPr fontAlgn="auto" hangingPunct="1"/>
            <a:r>
              <a:rPr lang="en-US" sz="1200" kern="1200" dirty="0" smtClean="0">
                <a:solidFill>
                  <a:schemeClr val="tx1"/>
                </a:solidFill>
                <a:effectLst/>
                <a:latin typeface="+mn-lt"/>
                <a:ea typeface="+mn-ea"/>
                <a:cs typeface="+mn-cs"/>
              </a:rPr>
              <a:t>Director, Application Acceleration Center of Excellence</a:t>
            </a:r>
          </a:p>
          <a:p>
            <a:pPr fontAlgn="auto" hangingPunct="1"/>
            <a:r>
              <a:rPr lang="en-US" sz="1200" kern="1200" dirty="0" smtClean="0">
                <a:solidFill>
                  <a:schemeClr val="tx1"/>
                </a:solidFill>
                <a:effectLst/>
                <a:latin typeface="+mn-lt"/>
                <a:ea typeface="+mn-ea"/>
                <a:cs typeface="+mn-cs"/>
              </a:rPr>
              <a:t>University of Tennessee / Oak Ridge National Laboratory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Authors Jim Jeffers and James Reinders spent two years helping educate customers about the prototype and pre-production hardware before Intel introduced the first Intel Xeon Phi coprocessor. They have distilled their own experiences coupled with insights from many expert customers, Intel Field Engineers, Application Engineers and Technical Consulting Engineers, to create this authoritative first book on the essentials of programming for this new architecture and these new products.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book is useful even before you ever touch a system with an Intel Xeon Phi coprocessor. To ensure that your applications run at maximum efficiency, the authors emphasize key techniques for programming any modern parallel computing system whether based on Intel Xeon processors, Intel Xeon Phi coprocessors, or other high performance microprocessors. Applying these techniques will generally increase your program performance on any system, and better prepare you for Intel Xeon Phi coprocessors and the Intel MIC architecture.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Features: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  practical guide to the essentials of the Intel Xeon Phi coprocessor</a:t>
            </a:r>
          </a:p>
          <a:p>
            <a:pPr lvl="0"/>
            <a:r>
              <a:rPr lang="en-US" sz="1200" kern="1200" dirty="0" smtClean="0">
                <a:solidFill>
                  <a:schemeClr val="tx1"/>
                </a:solidFill>
                <a:effectLst/>
                <a:latin typeface="+mn-lt"/>
                <a:ea typeface="+mn-ea"/>
                <a:cs typeface="+mn-cs"/>
              </a:rPr>
              <a:t>Presents best practices for portable, high-performance computing and a familiar and proven threaded, scalar-vector programming model</a:t>
            </a:r>
          </a:p>
          <a:p>
            <a:pPr lvl="0"/>
            <a:r>
              <a:rPr lang="en-US" sz="1200" kern="1200" dirty="0" smtClean="0">
                <a:solidFill>
                  <a:schemeClr val="tx1"/>
                </a:solidFill>
                <a:effectLst/>
                <a:latin typeface="+mn-lt"/>
                <a:ea typeface="+mn-ea"/>
                <a:cs typeface="+mn-cs"/>
              </a:rPr>
              <a:t>Includes simple but informative code examples that explain the unique aspects of this new highly parallel and high performance computational product</a:t>
            </a:r>
          </a:p>
          <a:p>
            <a:pPr lvl="0"/>
            <a:r>
              <a:rPr lang="en-US" sz="1200" kern="1200" dirty="0" smtClean="0">
                <a:solidFill>
                  <a:schemeClr val="tx1"/>
                </a:solidFill>
                <a:effectLst/>
                <a:latin typeface="+mn-lt"/>
                <a:ea typeface="+mn-ea"/>
                <a:cs typeface="+mn-cs"/>
              </a:rPr>
              <a:t>Covers wide vectors, many cores, many threads and high bandwidth cache/memory architecture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About the authors: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Jim Jeffers</a:t>
            </a:r>
          </a:p>
          <a:p>
            <a:r>
              <a:rPr lang="en-US" sz="1200" kern="1200" dirty="0" smtClean="0">
                <a:solidFill>
                  <a:schemeClr val="tx1"/>
                </a:solidFill>
                <a:effectLst/>
                <a:latin typeface="+mn-lt"/>
                <a:ea typeface="+mn-ea"/>
                <a:cs typeface="+mn-cs"/>
              </a:rPr>
              <a:t>[Photo]</a:t>
            </a:r>
          </a:p>
          <a:p>
            <a:r>
              <a:rPr lang="en-US" sz="1200" kern="1200" dirty="0" smtClean="0">
                <a:solidFill>
                  <a:schemeClr val="tx1"/>
                </a:solidFill>
                <a:effectLst/>
                <a:latin typeface="+mn-lt"/>
                <a:ea typeface="+mn-ea"/>
                <a:cs typeface="+mn-cs"/>
              </a:rPr>
              <a:t>MIC Architecture Specialist, Intel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James Reinders</a:t>
            </a:r>
          </a:p>
          <a:p>
            <a:r>
              <a:rPr lang="en-US" sz="1200" kern="1200" dirty="0" smtClean="0">
                <a:solidFill>
                  <a:schemeClr val="tx1"/>
                </a:solidFill>
                <a:effectLst/>
                <a:latin typeface="+mn-lt"/>
                <a:ea typeface="+mn-ea"/>
                <a:cs typeface="+mn-cs"/>
              </a:rPr>
              <a:t>[Photo: pull from previous book, Structured Parallel Programming, ISBN: 978-0124159938]</a:t>
            </a:r>
          </a:p>
          <a:p>
            <a:r>
              <a:rPr lang="en-US" sz="1200" kern="1200" dirty="0" smtClean="0">
                <a:solidFill>
                  <a:schemeClr val="tx1"/>
                </a:solidFill>
                <a:effectLst/>
                <a:latin typeface="+mn-lt"/>
                <a:ea typeface="+mn-ea"/>
                <a:cs typeface="+mn-cs"/>
              </a:rPr>
              <a:t>Director, Chief Evangelist, Intel Software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Shelving category:</a:t>
            </a:r>
          </a:p>
          <a:p>
            <a:r>
              <a:rPr lang="en-US" sz="1200" kern="1200" dirty="0" smtClean="0">
                <a:solidFill>
                  <a:schemeClr val="tx1"/>
                </a:solidFill>
                <a:effectLst/>
                <a:latin typeface="+mn-lt"/>
                <a:ea typeface="+mn-ea"/>
                <a:cs typeface="+mn-cs"/>
              </a:rPr>
              <a:t>Parallel Programming / Computer Architecture</a:t>
            </a:r>
          </a:p>
          <a:p>
            <a:endParaRPr lang="en-US" dirty="0"/>
          </a:p>
        </p:txBody>
      </p:sp>
      <p:sp>
        <p:nvSpPr>
          <p:cNvPr id="4" name="Slide Number Placeholder 3"/>
          <p:cNvSpPr>
            <a:spLocks noGrp="1"/>
          </p:cNvSpPr>
          <p:nvPr>
            <p:ph type="sldNum" sz="quarter" idx="10"/>
          </p:nvPr>
        </p:nvSpPr>
        <p:spPr/>
        <p:txBody>
          <a:bodyPr/>
          <a:lstStyle/>
          <a:p>
            <a:fld id="{2D31536E-E872-4D38-B8CD-22AF28119271}"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38188015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97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Neo Sans Intel" pitchFamily="34" charset="0"/>
                <a:cs typeface="Arial" pitchFamily="34" charset="0"/>
              </a:defRPr>
            </a:lvl1pPr>
            <a:lvl2pPr marL="742950" indent="-285750" eaLnBrk="0" hangingPunct="0">
              <a:defRPr>
                <a:solidFill>
                  <a:schemeClr val="tx1"/>
                </a:solidFill>
                <a:latin typeface="Neo Sans Intel" pitchFamily="34" charset="0"/>
                <a:cs typeface="Arial" pitchFamily="34" charset="0"/>
              </a:defRPr>
            </a:lvl2pPr>
            <a:lvl3pPr marL="1143000" indent="-228600" eaLnBrk="0" hangingPunct="0">
              <a:defRPr>
                <a:solidFill>
                  <a:schemeClr val="tx1"/>
                </a:solidFill>
                <a:latin typeface="Neo Sans Intel" pitchFamily="34" charset="0"/>
                <a:cs typeface="Arial" pitchFamily="34" charset="0"/>
              </a:defRPr>
            </a:lvl3pPr>
            <a:lvl4pPr marL="1600200" indent="-228600" eaLnBrk="0" hangingPunct="0">
              <a:defRPr>
                <a:solidFill>
                  <a:schemeClr val="tx1"/>
                </a:solidFill>
                <a:latin typeface="Neo Sans Intel" pitchFamily="34" charset="0"/>
                <a:cs typeface="Arial" pitchFamily="34" charset="0"/>
              </a:defRPr>
            </a:lvl4pPr>
            <a:lvl5pPr marL="2057400" indent="-228600" eaLnBrk="0" hangingPunct="0">
              <a:defRPr>
                <a:solidFill>
                  <a:schemeClr val="tx1"/>
                </a:solidFill>
                <a:latin typeface="Neo Sans Inte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Neo Sans Inte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Neo Sans Inte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Neo Sans Inte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Neo Sans Intel" pitchFamily="34" charset="0"/>
                <a:cs typeface="Arial" pitchFamily="34" charset="0"/>
              </a:defRPr>
            </a:lvl9pPr>
          </a:lstStyle>
          <a:p>
            <a:pPr eaLnBrk="1" hangingPunct="1"/>
            <a:fld id="{E76F5E48-C788-4B86-975B-8CA35980790A}" type="slidenum">
              <a:rPr lang="en-US" altLang="en-US">
                <a:latin typeface="Arial"/>
              </a:rPr>
              <a:pPr eaLnBrk="1" hangingPunct="1"/>
              <a:t>76</a:t>
            </a:fld>
            <a:endParaRPr lang="en-US" altLang="en-US" dirty="0">
              <a:latin typeface="Arial"/>
            </a:endParaRPr>
          </a:p>
        </p:txBody>
      </p:sp>
    </p:spTree>
    <p:extLst>
      <p:ext uri="{BB962C8B-B14F-4D97-AF65-F5344CB8AC3E}">
        <p14:creationId xmlns:p14="http://schemas.microsoft.com/office/powerpoint/2010/main" val="425361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9</a:t>
            </a:fld>
            <a:endParaRPr lang="en-US" dirty="0"/>
          </a:p>
        </p:txBody>
      </p:sp>
    </p:spTree>
    <p:extLst>
      <p:ext uri="{BB962C8B-B14F-4D97-AF65-F5344CB8AC3E}">
        <p14:creationId xmlns:p14="http://schemas.microsoft.com/office/powerpoint/2010/main" val="3871993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10</a:t>
            </a:fld>
            <a:endParaRPr lang="en-US" dirty="0"/>
          </a:p>
        </p:txBody>
      </p:sp>
    </p:spTree>
    <p:extLst>
      <p:ext uri="{BB962C8B-B14F-4D97-AF65-F5344CB8AC3E}">
        <p14:creationId xmlns:p14="http://schemas.microsoft.com/office/powerpoint/2010/main" val="3976779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descr="2014-09-10 10.49.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2089" y="0"/>
            <a:ext cx="9206089" cy="5143500"/>
          </a:xfrm>
          <a:prstGeom prst="rect">
            <a:avLst/>
          </a:prstGeom>
        </p:spPr>
      </p:pic>
      <p:pic>
        <p:nvPicPr>
          <p:cNvPr id="11" name="Picture 10" descr="peel_rt_top_wht_rgb_216.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22617" y="1"/>
            <a:ext cx="1021385" cy="851154"/>
          </a:xfrm>
          <a:prstGeom prst="rect">
            <a:avLst/>
          </a:prstGeom>
        </p:spPr>
      </p:pic>
      <p:sp>
        <p:nvSpPr>
          <p:cNvPr id="2" name="Title 1"/>
          <p:cNvSpPr>
            <a:spLocks noGrp="1"/>
          </p:cNvSpPr>
          <p:nvPr>
            <p:ph type="ctrTitle" hasCustomPrompt="1"/>
          </p:nvPr>
        </p:nvSpPr>
        <p:spPr>
          <a:xfrm>
            <a:off x="455613" y="2243193"/>
            <a:ext cx="7686686" cy="1102519"/>
          </a:xfrm>
        </p:spPr>
        <p:txBody>
          <a:bodyPr lIns="0" rIns="0" anchor="b" anchorCtr="0">
            <a:noAutofit/>
          </a:bodyPr>
          <a:lstStyle>
            <a:lvl1pPr>
              <a:defRPr sz="4600" baseline="0">
                <a:solidFill>
                  <a:schemeClr val="bg1"/>
                </a:solidFill>
                <a:latin typeface="Arial Rounded MT Bold"/>
                <a:cs typeface="Arial Rounded MT Bold"/>
              </a:defRPr>
            </a:lvl1pPr>
          </a:lstStyle>
          <a:p>
            <a:r>
              <a:rPr lang="en-US" dirty="0" smtClean="0"/>
              <a:t>46pt Light Title of Presentation</a:t>
            </a:r>
            <a:endParaRPr lang="en-US" dirty="0"/>
          </a:p>
        </p:txBody>
      </p:sp>
      <p:sp>
        <p:nvSpPr>
          <p:cNvPr id="3" name="Subtitle 2"/>
          <p:cNvSpPr>
            <a:spLocks noGrp="1"/>
          </p:cNvSpPr>
          <p:nvPr>
            <p:ph type="subTitle" idx="1" hasCustomPrompt="1"/>
          </p:nvPr>
        </p:nvSpPr>
        <p:spPr>
          <a:xfrm>
            <a:off x="455613" y="3488724"/>
            <a:ext cx="6330212" cy="925360"/>
          </a:xfrm>
        </p:spPr>
        <p:txBody>
          <a:bodyPr lIns="0" rIns="0">
            <a:normAutofit/>
          </a:bodyPr>
          <a:lstStyle>
            <a:lvl1pPr marL="0" indent="0" algn="l">
              <a:buNone/>
              <a:defRPr sz="1200" b="0" i="0" baseline="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2400" dirty="0" smtClean="0">
                <a:solidFill>
                  <a:srgbClr val="FFFFFF"/>
                </a:solidFill>
                <a:latin typeface="Neo Sans Intel Medium"/>
                <a:cs typeface="Neo Sans Intel Medium"/>
              </a:rPr>
              <a:t>Subtitle here</a:t>
            </a:r>
            <a:br>
              <a:rPr lang="en-US" sz="2400" dirty="0" smtClean="0">
                <a:solidFill>
                  <a:srgbClr val="FFFFFF"/>
                </a:solidFill>
                <a:latin typeface="Neo Sans Intel Medium"/>
                <a:cs typeface="Neo Sans Intel Medium"/>
              </a:rPr>
            </a:br>
            <a:r>
              <a:rPr lang="en-US" dirty="0" smtClean="0">
                <a:solidFill>
                  <a:srgbClr val="FFFFFF"/>
                </a:solidFill>
                <a:latin typeface="Neo Sans Intel Light"/>
                <a:cs typeface="Neo Sans Intel Light"/>
              </a:rPr>
              <a:t>Date here</a:t>
            </a:r>
            <a:endParaRPr lang="en-US" dirty="0">
              <a:solidFill>
                <a:srgbClr val="FFFFFF"/>
              </a:solidFill>
              <a:latin typeface="Neo Sans Intel Light"/>
              <a:cs typeface="Neo Sans Intel Light"/>
            </a:endParaRPr>
          </a:p>
        </p:txBody>
      </p:sp>
      <p:pic>
        <p:nvPicPr>
          <p:cNvPr id="12" name="Picture 11" descr="intSFT_RGB_White.ai"/>
          <p:cNvPicPr>
            <a:picLocks noChangeAspect="1"/>
          </p:cNvPicPr>
          <p:nvPr userDrawn="1"/>
        </p:nvPicPr>
        <p:blipFill rotWithShape="1">
          <a:blip r:embed="rId4" cstate="print">
            <a:extLst>
              <a:ext uri="{28A0092B-C50C-407E-A947-70E740481C1C}">
                <a14:useLocalDpi xmlns:a14="http://schemas.microsoft.com/office/drawing/2010/main"/>
              </a:ext>
            </a:extLst>
          </a:blip>
          <a:srcRect b="29745"/>
          <a:stretch/>
        </p:blipFill>
        <p:spPr>
          <a:xfrm>
            <a:off x="7408771" y="3801761"/>
            <a:ext cx="1508728" cy="905952"/>
          </a:xfrm>
          <a:prstGeom prst="rect">
            <a:avLst/>
          </a:prstGeom>
        </p:spPr>
      </p:pic>
      <p:sp>
        <p:nvSpPr>
          <p:cNvPr id="8" name="TextBox 7"/>
          <p:cNvSpPr txBox="1"/>
          <p:nvPr userDrawn="1"/>
        </p:nvSpPr>
        <p:spPr>
          <a:xfrm>
            <a:off x="2439071" y="4660900"/>
            <a:ext cx="6111143" cy="246221"/>
          </a:xfrm>
          <a:prstGeom prst="rect">
            <a:avLst/>
          </a:prstGeom>
          <a:noFill/>
        </p:spPr>
        <p:txBody>
          <a:bodyPr wrap="none" rtlCol="0">
            <a:spAutoFit/>
          </a:bodyPr>
          <a:lstStyle/>
          <a:p>
            <a:r>
              <a:rPr lang="en-US" sz="800" b="0" i="0" dirty="0" smtClean="0">
                <a:solidFill>
                  <a:schemeClr val="bg1"/>
                </a:solidFill>
                <a:latin typeface="Arial Narrow"/>
                <a:cs typeface="Arial Narrow"/>
              </a:rPr>
              <a:t>Photo (c)</a:t>
            </a:r>
            <a:r>
              <a:rPr lang="en-US" sz="800" b="0" i="0" baseline="0" dirty="0" smtClean="0">
                <a:solidFill>
                  <a:schemeClr val="bg1"/>
                </a:solidFill>
                <a:latin typeface="Arial Narrow"/>
                <a:cs typeface="Arial Narrow"/>
              </a:rPr>
              <a:t> 2014, James Reinders; used with permission; </a:t>
            </a:r>
            <a:r>
              <a:rPr lang="en-US" sz="1000" b="0" i="0" baseline="0" dirty="0" smtClean="0">
                <a:solidFill>
                  <a:schemeClr val="bg1"/>
                </a:solidFill>
                <a:latin typeface="Arial Narrow"/>
                <a:cs typeface="Arial Narrow"/>
              </a:rPr>
              <a:t>Yosemite Half Dome rising through forest fire smoke 11am on September 10, 2014</a:t>
            </a:r>
            <a:endParaRPr lang="en-US" sz="1000" b="0" i="0" dirty="0" smtClean="0">
              <a:solidFill>
                <a:schemeClr val="bg1"/>
              </a:solidFill>
              <a:latin typeface="Arial Narrow"/>
              <a:cs typeface="Arial Narrow"/>
            </a:endParaRPr>
          </a:p>
        </p:txBody>
      </p:sp>
      <p:sp>
        <p:nvSpPr>
          <p:cNvPr id="10" name="TextBox 9"/>
          <p:cNvSpPr txBox="1"/>
          <p:nvPr userDrawn="1"/>
        </p:nvSpPr>
        <p:spPr>
          <a:xfrm>
            <a:off x="1680499" y="4866501"/>
            <a:ext cx="5947968" cy="276999"/>
          </a:xfrm>
          <a:prstGeom prst="rect">
            <a:avLst/>
          </a:prstGeom>
          <a:noFill/>
        </p:spPr>
        <p:txBody>
          <a:bodyPr wrap="square" rtlCol="0" anchor="t">
            <a:spAutoFit/>
          </a:bodyPr>
          <a:lstStyle/>
          <a:p>
            <a:r>
              <a:rPr lang="en-US" sz="600" dirty="0" smtClean="0">
                <a:solidFill>
                  <a:prstClr val="white"/>
                </a:solidFill>
                <a:latin typeface="Verdana"/>
                <a:cs typeface="Verdana"/>
              </a:rPr>
              <a:t>Figures/Photos/Code</a:t>
            </a:r>
            <a:r>
              <a:rPr lang="en-US" sz="600" baseline="0" dirty="0" smtClean="0">
                <a:solidFill>
                  <a:prstClr val="white"/>
                </a:solidFill>
                <a:latin typeface="Verdana"/>
                <a:cs typeface="Verdana"/>
              </a:rPr>
              <a:t> from the book used with permission (see </a:t>
            </a:r>
            <a:r>
              <a:rPr lang="en-US" sz="600" baseline="0" dirty="0" err="1" smtClean="0">
                <a:solidFill>
                  <a:prstClr val="white"/>
                </a:solidFill>
                <a:latin typeface="Verdana"/>
                <a:cs typeface="Verdana"/>
              </a:rPr>
              <a:t>www.lotsofcores.com</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Intel</a:t>
            </a:r>
            <a:r>
              <a:rPr lang="en-US" sz="600" dirty="0">
                <a:solidFill>
                  <a:prstClr val="white"/>
                </a:solidFill>
                <a:latin typeface="Verdana"/>
                <a:cs typeface="Verdana"/>
              </a:rPr>
              <a:t>, the Intel logo</a:t>
            </a:r>
            <a:r>
              <a:rPr lang="en-US" sz="600" dirty="0" smtClean="0">
                <a:solidFill>
                  <a:prstClr val="white"/>
                </a:solidFill>
                <a:latin typeface="Verdana"/>
                <a:cs typeface="Verdana"/>
              </a:rPr>
              <a:t>, Xeon</a:t>
            </a:r>
            <a:r>
              <a:rPr lang="en-US" sz="600" dirty="0">
                <a:solidFill>
                  <a:prstClr val="white"/>
                </a:solidFill>
                <a:latin typeface="Verdana"/>
                <a:cs typeface="Verdana"/>
              </a:rPr>
              <a:t>, and </a:t>
            </a:r>
            <a:r>
              <a:rPr lang="en-US" sz="600" dirty="0" smtClean="0">
                <a:solidFill>
                  <a:prstClr val="white"/>
                </a:solidFill>
                <a:latin typeface="Verdana"/>
                <a:cs typeface="Verdana"/>
              </a:rPr>
              <a:t>Xeon </a:t>
            </a:r>
            <a:r>
              <a:rPr lang="en-US" sz="600" dirty="0">
                <a:solidFill>
                  <a:prstClr val="white"/>
                </a:solidFill>
                <a:latin typeface="Verdana"/>
                <a:cs typeface="Verdana"/>
              </a:rPr>
              <a:t>Phi are trademarks of Intel Corporation in the U.S. </a:t>
            </a:r>
            <a:r>
              <a:rPr lang="en-US" sz="600" dirty="0" smtClean="0">
                <a:solidFill>
                  <a:prstClr val="white"/>
                </a:solidFill>
                <a:latin typeface="Verdana"/>
                <a:cs typeface="Verdana"/>
              </a:rPr>
              <a:t>and</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other countries. *Other names and brands may be claimed as the property of others.</a:t>
            </a:r>
            <a:endParaRPr lang="en-US" sz="600" dirty="0">
              <a:solidFill>
                <a:prstClr val="white"/>
              </a:solidFill>
              <a:latin typeface="Verdana"/>
              <a:cs typeface="Verdana"/>
            </a:endParaRPr>
          </a:p>
        </p:txBody>
      </p:sp>
    </p:spTree>
    <p:extLst>
      <p:ext uri="{BB962C8B-B14F-4D97-AF65-F5344CB8AC3E}">
        <p14:creationId xmlns:p14="http://schemas.microsoft.com/office/powerpoint/2010/main" val="629717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08610"/>
            <a:ext cx="8229600" cy="665226"/>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3455" y="4944284"/>
            <a:ext cx="460655" cy="164592"/>
          </a:xfrm>
          <a:prstGeom prst="rect">
            <a:avLst/>
          </a:prstGeom>
        </p:spPr>
        <p:txBody>
          <a:bodyPr/>
          <a:lstStyle/>
          <a:p>
            <a:fld id="{F10CCBB2-23CF-43DD-999B-A7E7F6652AA9}" type="slidenum">
              <a:rPr lang="en-US" smtClean="0"/>
              <a:pPr/>
              <a:t>‹#›</a:t>
            </a:fld>
            <a:endParaRPr lang="en-US" dirty="0"/>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5"/>
          <p:cNvSpPr>
            <a:spLocks noGrp="1"/>
          </p:cNvSpPr>
          <p:nvPr>
            <p:ph type="sldNum" sz="quarter" idx="10"/>
          </p:nvPr>
        </p:nvSpPr>
        <p:spPr/>
        <p:txBody>
          <a:bodyPr/>
          <a:lstStyle>
            <a:lvl1pPr defTabSz="684942">
              <a:defRPr sz="800"/>
            </a:lvl1pPr>
          </a:lstStyle>
          <a:p>
            <a:pPr>
              <a:defRPr/>
            </a:pPr>
            <a:r>
              <a:rPr lang="en-US" dirty="0" smtClean="0"/>
              <a:t>Page | </a:t>
            </a:r>
            <a:fld id="{9C21A27B-B947-2041-BBDA-15408C8B8D2B}" type="slidenum">
              <a:rPr lang="en-US" smtClean="0"/>
              <a:pPr>
                <a:defRPr/>
              </a:pPr>
              <a:t>‹#›</a:t>
            </a:fld>
            <a:endParaRPr lang="en-US" dirty="0"/>
          </a:p>
        </p:txBody>
      </p:sp>
    </p:spTree>
    <p:extLst>
      <p:ext uri="{BB962C8B-B14F-4D97-AF65-F5344CB8AC3E}">
        <p14:creationId xmlns:p14="http://schemas.microsoft.com/office/powerpoint/2010/main" val="242137790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defTabSz="684942">
              <a:defRPr sz="800"/>
            </a:lvl1pPr>
          </a:lstStyle>
          <a:p>
            <a:pPr>
              <a:defRPr/>
            </a:pPr>
            <a:r>
              <a:rPr lang="en-US" dirty="0" smtClean="0"/>
              <a:t>Page | </a:t>
            </a:r>
            <a:fld id="{2D49569B-2D3F-204E-B5C9-797E8DCEBB1C}" type="slidenum">
              <a:rPr lang="en-US" smtClean="0"/>
              <a:pPr>
                <a:defRPr/>
              </a:pPr>
              <a:t>‹#›</a:t>
            </a:fld>
            <a:endParaRPr lang="en-US" dirty="0"/>
          </a:p>
        </p:txBody>
      </p:sp>
    </p:spTree>
    <p:extLst>
      <p:ext uri="{BB962C8B-B14F-4D97-AF65-F5344CB8AC3E}">
        <p14:creationId xmlns:p14="http://schemas.microsoft.com/office/powerpoint/2010/main" val="269134495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8926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3"/>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4648200" y="1200151"/>
            <a:ext cx="4038600" cy="3394473"/>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19" name="Slide Number Placeholder 11"/>
          <p:cNvSpPr>
            <a:spLocks noGrp="1"/>
          </p:cNvSpPr>
          <p:nvPr>
            <p:ph type="sldNum" sz="quarter" idx="4"/>
          </p:nvPr>
        </p:nvSpPr>
        <p:spPr>
          <a:xfrm>
            <a:off x="129048" y="4868863"/>
            <a:ext cx="327900" cy="274637"/>
          </a:xfrm>
          <a:prstGeom prst="rect">
            <a:avLst/>
          </a:prstGeom>
        </p:spPr>
        <p:txBody>
          <a:bodyPr vert="horz" lIns="91440" tIns="45720" rIns="91440" bIns="45720" rtlCol="0" anchor="ctr"/>
          <a:lstStyle>
            <a:lvl1pPr algn="r">
              <a:defRPr sz="600">
                <a:solidFill>
                  <a:schemeClr val="tx1">
                    <a:tint val="75000"/>
                  </a:schemeClr>
                </a:solidFill>
                <a:latin typeface="Arial"/>
              </a:defRPr>
            </a:lvl1pPr>
          </a:lstStyle>
          <a:p>
            <a:pPr algn="l"/>
            <a:fld id="{19B7EAA0-4676-2649-A0D8-57DBE9B66A34}" type="slidenum">
              <a:rPr lang="en-US" smtClean="0">
                <a:solidFill>
                  <a:prstClr val="white">
                    <a:tint val="75000"/>
                  </a:prstClr>
                </a:solidFill>
                <a:cs typeface="Arial"/>
              </a:rPr>
              <a:pPr algn="l"/>
              <a:t>‹#›</a:t>
            </a:fld>
            <a:endParaRPr lang="en-US" dirty="0">
              <a:solidFill>
                <a:prstClr val="white">
                  <a:tint val="75000"/>
                </a:prstClr>
              </a:solidFill>
              <a:cs typeface="Arial"/>
            </a:endParaRPr>
          </a:p>
        </p:txBody>
      </p:sp>
      <p:pic>
        <p:nvPicPr>
          <p:cNvPr id="21" name="Picture 22" descr="intellogo"/>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8419189" y="4632582"/>
            <a:ext cx="634999" cy="458994"/>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Slide Number Placeholder 11"/>
          <p:cNvSpPr>
            <a:spLocks noGrp="1"/>
          </p:cNvSpPr>
          <p:nvPr>
            <p:ph type="sldNum" sz="quarter" idx="4"/>
          </p:nvPr>
        </p:nvSpPr>
        <p:spPr>
          <a:xfrm>
            <a:off x="129048" y="4868863"/>
            <a:ext cx="327900" cy="274637"/>
          </a:xfrm>
          <a:prstGeom prst="rect">
            <a:avLst/>
          </a:prstGeom>
        </p:spPr>
        <p:txBody>
          <a:bodyPr vert="horz" lIns="91440" tIns="45720" rIns="91440" bIns="45720" rtlCol="0" anchor="ctr"/>
          <a:lstStyle>
            <a:lvl1pPr algn="r">
              <a:defRPr sz="600">
                <a:solidFill>
                  <a:schemeClr val="tx1">
                    <a:tint val="75000"/>
                  </a:schemeClr>
                </a:solidFill>
                <a:latin typeface="Arial"/>
              </a:defRPr>
            </a:lvl1pPr>
          </a:lstStyle>
          <a:p>
            <a:pPr algn="l"/>
            <a:fld id="{19B7EAA0-4676-2649-A0D8-57DBE9B66A34}" type="slidenum">
              <a:rPr lang="en-US" smtClean="0">
                <a:solidFill>
                  <a:prstClr val="white">
                    <a:tint val="75000"/>
                  </a:prstClr>
                </a:solidFill>
                <a:cs typeface="Arial"/>
              </a:rPr>
              <a:pPr algn="l"/>
              <a:t>‹#›</a:t>
            </a:fld>
            <a:endParaRPr lang="en-US" dirty="0">
              <a:solidFill>
                <a:prstClr val="white">
                  <a:tint val="75000"/>
                </a:prstClr>
              </a:solidFill>
              <a:cs typeface="Arial"/>
            </a:endParaRPr>
          </a:p>
        </p:txBody>
      </p:sp>
      <p:pic>
        <p:nvPicPr>
          <p:cNvPr id="12" name="Picture 22" descr="intellogo"/>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8419189" y="4632582"/>
            <a:ext cx="634999" cy="458994"/>
          </a:xfrm>
          <a:prstGeom prst="rect">
            <a:avLst/>
          </a:prstGeom>
          <a:noFill/>
          <a:ln>
            <a:noFill/>
          </a:ln>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0" name="Picture 9" descr="2014-09-10 10.49.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2089" y="0"/>
            <a:ext cx="9206089" cy="5143500"/>
          </a:xfrm>
          <a:prstGeom prst="rect">
            <a:avLst/>
          </a:prstGeom>
        </p:spPr>
      </p:pic>
      <p:sp>
        <p:nvSpPr>
          <p:cNvPr id="3" name="Rectangle 2"/>
          <p:cNvSpPr/>
          <p:nvPr userDrawn="1"/>
        </p:nvSpPr>
        <p:spPr>
          <a:xfrm>
            <a:off x="0" y="723900"/>
            <a:ext cx="9144000" cy="4186767"/>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2" name="Title 1"/>
          <p:cNvSpPr>
            <a:spLocks noGrp="1"/>
          </p:cNvSpPr>
          <p:nvPr>
            <p:ph type="title" hasCustomPrompt="1"/>
          </p:nvPr>
        </p:nvSpPr>
        <p:spPr>
          <a:xfrm>
            <a:off x="457200" y="800100"/>
            <a:ext cx="8229600" cy="673100"/>
          </a:xfrm>
        </p:spPr>
        <p:txBody>
          <a:bodyPr>
            <a:normAutofit/>
          </a:bodyPr>
          <a:lstStyle>
            <a:lvl1pPr>
              <a:defRPr sz="4600" baseline="0"/>
            </a:lvl1pPr>
          </a:lstStyle>
          <a:p>
            <a:r>
              <a:rPr lang="en-US" dirty="0" smtClean="0"/>
              <a:t>46pt Light headline</a:t>
            </a:r>
            <a:endParaRPr lang="en-US" dirty="0"/>
          </a:p>
        </p:txBody>
      </p:sp>
      <p:sp>
        <p:nvSpPr>
          <p:cNvPr id="8" name="Text Placeholder 2"/>
          <p:cNvSpPr>
            <a:spLocks noGrp="1"/>
          </p:cNvSpPr>
          <p:nvPr>
            <p:ph idx="1"/>
          </p:nvPr>
        </p:nvSpPr>
        <p:spPr>
          <a:xfrm>
            <a:off x="455623" y="1651000"/>
            <a:ext cx="8167047" cy="3019065"/>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 name="Picture 19" descr="peel_rt_top_wht_rgb_216.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23982" y="0"/>
            <a:ext cx="620018" cy="516682"/>
          </a:xfrm>
          <a:prstGeom prst="rect">
            <a:avLst/>
          </a:prstGeom>
        </p:spPr>
      </p:pic>
      <p:sp>
        <p:nvSpPr>
          <p:cNvPr id="11" name="TextBox 10"/>
          <p:cNvSpPr txBox="1"/>
          <p:nvPr userDrawn="1"/>
        </p:nvSpPr>
        <p:spPr>
          <a:xfrm>
            <a:off x="1680499" y="4866501"/>
            <a:ext cx="5947968" cy="276999"/>
          </a:xfrm>
          <a:prstGeom prst="rect">
            <a:avLst/>
          </a:prstGeom>
          <a:noFill/>
        </p:spPr>
        <p:txBody>
          <a:bodyPr wrap="square" rtlCol="0" anchor="t">
            <a:spAutoFit/>
          </a:bodyPr>
          <a:lstStyle/>
          <a:p>
            <a:r>
              <a:rPr lang="en-US" sz="600" dirty="0" smtClean="0">
                <a:solidFill>
                  <a:prstClr val="white"/>
                </a:solidFill>
                <a:latin typeface="Verdana"/>
                <a:cs typeface="Verdana"/>
              </a:rPr>
              <a:t>Figures/Photos/Code</a:t>
            </a:r>
            <a:r>
              <a:rPr lang="en-US" sz="600" baseline="0" dirty="0" smtClean="0">
                <a:solidFill>
                  <a:prstClr val="white"/>
                </a:solidFill>
                <a:latin typeface="Verdana"/>
                <a:cs typeface="Verdana"/>
              </a:rPr>
              <a:t> from the book used with permission (see </a:t>
            </a:r>
            <a:r>
              <a:rPr lang="en-US" sz="600" baseline="0" dirty="0" err="1" smtClean="0">
                <a:solidFill>
                  <a:prstClr val="white"/>
                </a:solidFill>
                <a:latin typeface="Verdana"/>
                <a:cs typeface="Verdana"/>
              </a:rPr>
              <a:t>www.lotsofcores.com</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Intel</a:t>
            </a:r>
            <a:r>
              <a:rPr lang="en-US" sz="600" dirty="0">
                <a:solidFill>
                  <a:prstClr val="white"/>
                </a:solidFill>
                <a:latin typeface="Verdana"/>
                <a:cs typeface="Verdana"/>
              </a:rPr>
              <a:t>, the Intel logo</a:t>
            </a:r>
            <a:r>
              <a:rPr lang="en-US" sz="600" dirty="0" smtClean="0">
                <a:solidFill>
                  <a:prstClr val="white"/>
                </a:solidFill>
                <a:latin typeface="Verdana"/>
                <a:cs typeface="Verdana"/>
              </a:rPr>
              <a:t>, Xeon</a:t>
            </a:r>
            <a:r>
              <a:rPr lang="en-US" sz="600" dirty="0">
                <a:solidFill>
                  <a:prstClr val="white"/>
                </a:solidFill>
                <a:latin typeface="Verdana"/>
                <a:cs typeface="Verdana"/>
              </a:rPr>
              <a:t>, and </a:t>
            </a:r>
            <a:r>
              <a:rPr lang="en-US" sz="600" dirty="0" smtClean="0">
                <a:solidFill>
                  <a:prstClr val="white"/>
                </a:solidFill>
                <a:latin typeface="Verdana"/>
                <a:cs typeface="Verdana"/>
              </a:rPr>
              <a:t>Xeon </a:t>
            </a:r>
            <a:r>
              <a:rPr lang="en-US" sz="600" dirty="0">
                <a:solidFill>
                  <a:prstClr val="white"/>
                </a:solidFill>
                <a:latin typeface="Verdana"/>
                <a:cs typeface="Verdana"/>
              </a:rPr>
              <a:t>Phi are trademarks of Intel Corporation in the U.S. </a:t>
            </a:r>
            <a:r>
              <a:rPr lang="en-US" sz="600" dirty="0" smtClean="0">
                <a:solidFill>
                  <a:prstClr val="white"/>
                </a:solidFill>
                <a:latin typeface="Verdana"/>
                <a:cs typeface="Verdana"/>
              </a:rPr>
              <a:t>and</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other countries. *Other names and brands may be claimed as the property of others.</a:t>
            </a:r>
            <a:endParaRPr lang="en-US" sz="600" dirty="0">
              <a:solidFill>
                <a:prstClr val="white"/>
              </a:solidFill>
              <a:latin typeface="Verdana"/>
              <a:cs typeface="Verdana"/>
            </a:endParaRPr>
          </a:p>
        </p:txBody>
      </p:sp>
    </p:spTree>
    <p:extLst>
      <p:ext uri="{BB962C8B-B14F-4D97-AF65-F5344CB8AC3E}">
        <p14:creationId xmlns:p14="http://schemas.microsoft.com/office/powerpoint/2010/main" val="167584080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0" name="Picture 9" descr="2014-09-10 10.49.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2089" y="0"/>
            <a:ext cx="9206089" cy="5143500"/>
          </a:xfrm>
          <a:prstGeom prst="rect">
            <a:avLst/>
          </a:prstGeom>
        </p:spPr>
      </p:pic>
      <p:sp>
        <p:nvSpPr>
          <p:cNvPr id="9" name="Rectangle 8"/>
          <p:cNvSpPr/>
          <p:nvPr userDrawn="1"/>
        </p:nvSpPr>
        <p:spPr>
          <a:xfrm>
            <a:off x="0" y="609600"/>
            <a:ext cx="9144000" cy="4229100"/>
          </a:xfrm>
          <a:prstGeom prst="rect">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title" hasCustomPrompt="1"/>
          </p:nvPr>
        </p:nvSpPr>
        <p:spPr>
          <a:xfrm>
            <a:off x="482600" y="633956"/>
            <a:ext cx="8229600" cy="741560"/>
          </a:xfrm>
        </p:spPr>
        <p:txBody>
          <a:bodyPr>
            <a:normAutofit/>
          </a:bodyPr>
          <a:lstStyle>
            <a:lvl1pPr>
              <a:defRPr sz="4600" baseline="0"/>
            </a:lvl1pPr>
          </a:lstStyle>
          <a:p>
            <a:r>
              <a:rPr lang="en-US" dirty="0" smtClean="0"/>
              <a:t>28pt Light headline</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8" name="Text Placeholder 2"/>
          <p:cNvSpPr>
            <a:spLocks noGrp="1"/>
          </p:cNvSpPr>
          <p:nvPr>
            <p:ph idx="1"/>
          </p:nvPr>
        </p:nvSpPr>
        <p:spPr>
          <a:xfrm>
            <a:off x="455623" y="1562100"/>
            <a:ext cx="8167047" cy="3107965"/>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6" name="Picture 15" descr="peel_rt_top_intBlue_rgb_216.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23984" y="1"/>
            <a:ext cx="620017" cy="516681"/>
          </a:xfrm>
          <a:prstGeom prst="rect">
            <a:avLst/>
          </a:prstGeom>
        </p:spPr>
      </p:pic>
      <p:sp>
        <p:nvSpPr>
          <p:cNvPr id="12" name="TextBox 11"/>
          <p:cNvSpPr txBox="1"/>
          <p:nvPr userDrawn="1"/>
        </p:nvSpPr>
        <p:spPr>
          <a:xfrm>
            <a:off x="1680499" y="4866501"/>
            <a:ext cx="5947968" cy="276999"/>
          </a:xfrm>
          <a:prstGeom prst="rect">
            <a:avLst/>
          </a:prstGeom>
          <a:noFill/>
        </p:spPr>
        <p:txBody>
          <a:bodyPr wrap="square" rtlCol="0" anchor="t">
            <a:spAutoFit/>
          </a:bodyPr>
          <a:lstStyle/>
          <a:p>
            <a:r>
              <a:rPr lang="en-US" sz="600" dirty="0" smtClean="0">
                <a:solidFill>
                  <a:prstClr val="white"/>
                </a:solidFill>
                <a:latin typeface="Verdana"/>
                <a:cs typeface="Verdana"/>
              </a:rPr>
              <a:t>Figures/Photos/Code</a:t>
            </a:r>
            <a:r>
              <a:rPr lang="en-US" sz="600" baseline="0" dirty="0" smtClean="0">
                <a:solidFill>
                  <a:prstClr val="white"/>
                </a:solidFill>
                <a:latin typeface="Verdana"/>
                <a:cs typeface="Verdana"/>
              </a:rPr>
              <a:t> from the book used with permission (see </a:t>
            </a:r>
            <a:r>
              <a:rPr lang="en-US" sz="600" baseline="0" dirty="0" err="1" smtClean="0">
                <a:solidFill>
                  <a:prstClr val="white"/>
                </a:solidFill>
                <a:latin typeface="Verdana"/>
                <a:cs typeface="Verdana"/>
              </a:rPr>
              <a:t>www.lotsofcores.com</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Intel</a:t>
            </a:r>
            <a:r>
              <a:rPr lang="en-US" sz="600" dirty="0">
                <a:solidFill>
                  <a:prstClr val="white"/>
                </a:solidFill>
                <a:latin typeface="Verdana"/>
                <a:cs typeface="Verdana"/>
              </a:rPr>
              <a:t>, the Intel logo</a:t>
            </a:r>
            <a:r>
              <a:rPr lang="en-US" sz="600" dirty="0" smtClean="0">
                <a:solidFill>
                  <a:prstClr val="white"/>
                </a:solidFill>
                <a:latin typeface="Verdana"/>
                <a:cs typeface="Verdana"/>
              </a:rPr>
              <a:t>, Xeon</a:t>
            </a:r>
            <a:r>
              <a:rPr lang="en-US" sz="600" dirty="0">
                <a:solidFill>
                  <a:prstClr val="white"/>
                </a:solidFill>
                <a:latin typeface="Verdana"/>
                <a:cs typeface="Verdana"/>
              </a:rPr>
              <a:t>, and </a:t>
            </a:r>
            <a:r>
              <a:rPr lang="en-US" sz="600" dirty="0" smtClean="0">
                <a:solidFill>
                  <a:prstClr val="white"/>
                </a:solidFill>
                <a:latin typeface="Verdana"/>
                <a:cs typeface="Verdana"/>
              </a:rPr>
              <a:t>Xeon </a:t>
            </a:r>
            <a:r>
              <a:rPr lang="en-US" sz="600" dirty="0">
                <a:solidFill>
                  <a:prstClr val="white"/>
                </a:solidFill>
                <a:latin typeface="Verdana"/>
                <a:cs typeface="Verdana"/>
              </a:rPr>
              <a:t>Phi are trademarks of Intel Corporation in the U.S. </a:t>
            </a:r>
            <a:r>
              <a:rPr lang="en-US" sz="600" dirty="0" smtClean="0">
                <a:solidFill>
                  <a:prstClr val="white"/>
                </a:solidFill>
                <a:latin typeface="Verdana"/>
                <a:cs typeface="Verdana"/>
              </a:rPr>
              <a:t>and</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other countries. *Other names and brands may be claimed as the property of others.</a:t>
            </a:r>
            <a:endParaRPr lang="en-US" sz="600" dirty="0">
              <a:solidFill>
                <a:prstClr val="white"/>
              </a:solidFill>
              <a:latin typeface="Verdana"/>
              <a:cs typeface="Verdana"/>
            </a:endParaRPr>
          </a:p>
        </p:txBody>
      </p:sp>
    </p:spTree>
    <p:extLst>
      <p:ext uri="{BB962C8B-B14F-4D97-AF65-F5344CB8AC3E}">
        <p14:creationId xmlns:p14="http://schemas.microsoft.com/office/powerpoint/2010/main" val="42715640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66954"/>
            <a:ext cx="8229600" cy="74156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6" y="1386055"/>
            <a:ext cx="4032621" cy="3275916"/>
          </a:xfrm>
        </p:spPr>
        <p:txBody>
          <a:bodyPr>
            <a:normAutofit/>
          </a:bodyPr>
          <a:lstStyle>
            <a:lvl1pPr>
              <a:lnSpc>
                <a:spcPct val="110000"/>
              </a:lnSpc>
              <a:defRPr sz="1600"/>
            </a:lvl1pPr>
            <a:lvl2pPr>
              <a:spcBef>
                <a:spcPts val="800"/>
              </a:spcBef>
              <a:defRPr sz="1600"/>
            </a:lvl2pPr>
            <a:lvl3pPr>
              <a:spcBef>
                <a:spcPts val="400"/>
              </a:spcBef>
              <a:defRPr sz="1600"/>
            </a:lvl3pPr>
            <a:lvl4pPr>
              <a:spcBef>
                <a:spcPts val="400"/>
              </a:spcBef>
              <a:defRPr sz="1200"/>
            </a:lvl4pPr>
            <a:lvl5pPr>
              <a:spcBef>
                <a:spcPts val="400"/>
              </a:spcBef>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39978" y="1386055"/>
            <a:ext cx="3946833" cy="3275916"/>
          </a:xfrm>
        </p:spPr>
        <p:txBody>
          <a:bodyPr>
            <a:normAutofit/>
          </a:bodyPr>
          <a:lstStyle>
            <a:lvl1pPr>
              <a:lnSpc>
                <a:spcPct val="110000"/>
              </a:lnSpc>
              <a:defRPr sz="1600"/>
            </a:lvl1pPr>
            <a:lvl2pPr>
              <a:spcBef>
                <a:spcPts val="800"/>
              </a:spcBef>
              <a:defRPr sz="1600"/>
            </a:lvl2pPr>
            <a:lvl3pPr>
              <a:spcBef>
                <a:spcPts val="400"/>
              </a:spcBef>
              <a:defRPr sz="1600"/>
            </a:lvl3pPr>
            <a:lvl4pPr>
              <a:spcBef>
                <a:spcPts val="400"/>
              </a:spcBef>
              <a:defRPr sz="1200"/>
            </a:lvl4pPr>
            <a:lvl5pPr>
              <a:spcBef>
                <a:spcPts val="400"/>
              </a:spcBef>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pic>
        <p:nvPicPr>
          <p:cNvPr id="10" name="Picture 9" descr="peel_rt_top_intBlue_rgb_216.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23984" y="1"/>
            <a:ext cx="620017" cy="516681"/>
          </a:xfrm>
          <a:prstGeom prst="rect">
            <a:avLst/>
          </a:prstGeom>
        </p:spPr>
      </p:pic>
    </p:spTree>
    <p:extLst>
      <p:ext uri="{BB962C8B-B14F-4D97-AF65-F5344CB8AC3E}">
        <p14:creationId xmlns:p14="http://schemas.microsoft.com/office/powerpoint/2010/main" val="40620636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66954"/>
            <a:ext cx="8229600" cy="741560"/>
          </a:xfrm>
        </p:spPr>
        <p:txBody>
          <a:bodyPr/>
          <a:lstStyle/>
          <a:p>
            <a:r>
              <a:rPr lang="en-US" smtClean="0"/>
              <a:t>Click to edit Master title style</a:t>
            </a:r>
            <a:endParaRPr lang="en-US"/>
          </a:p>
        </p:txBody>
      </p:sp>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pic>
        <p:nvPicPr>
          <p:cNvPr id="8" name="Picture 7" descr="peel_rt_top_intBlue_rgb_216.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23984" y="1"/>
            <a:ext cx="620017" cy="516681"/>
          </a:xfrm>
          <a:prstGeom prst="rect">
            <a:avLst/>
          </a:prstGeom>
        </p:spPr>
      </p:pic>
    </p:spTree>
    <p:extLst>
      <p:ext uri="{BB962C8B-B14F-4D97-AF65-F5344CB8AC3E}">
        <p14:creationId xmlns:p14="http://schemas.microsoft.com/office/powerpoint/2010/main" val="371765929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pic>
        <p:nvPicPr>
          <p:cNvPr id="16" name="Picture 15" descr="peel_rt_top_intBlue_rgb_216.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23984" y="1"/>
            <a:ext cx="620017" cy="516681"/>
          </a:xfrm>
          <a:prstGeom prst="rect">
            <a:avLst/>
          </a:prstGeom>
        </p:spPr>
      </p:pic>
    </p:spTree>
    <p:extLst>
      <p:ext uri="{BB962C8B-B14F-4D97-AF65-F5344CB8AC3E}">
        <p14:creationId xmlns:p14="http://schemas.microsoft.com/office/powerpoint/2010/main" val="13287819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Section Break">
    <p:bg>
      <p:bgPr>
        <a:solidFill>
          <a:schemeClr val="accent1"/>
        </a:solidFill>
        <a:effectLst/>
      </p:bgPr>
    </p:bg>
    <p:spTree>
      <p:nvGrpSpPr>
        <p:cNvPr id="1" name=""/>
        <p:cNvGrpSpPr/>
        <p:nvPr/>
      </p:nvGrpSpPr>
      <p:grpSpPr>
        <a:xfrm>
          <a:off x="0" y="0"/>
          <a:ext cx="0" cy="0"/>
          <a:chOff x="0" y="0"/>
          <a:chExt cx="0" cy="0"/>
        </a:xfrm>
      </p:grpSpPr>
      <p:pic>
        <p:nvPicPr>
          <p:cNvPr id="7" name="Picture 6" descr="2014-09-10 10.49.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11" name="Picture 10" descr="peel_rt_top_wht_rgb_216.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22617" y="1"/>
            <a:ext cx="1021385" cy="851154"/>
          </a:xfrm>
          <a:prstGeom prst="rect">
            <a:avLst/>
          </a:prstGeom>
        </p:spPr>
      </p:pic>
      <p:sp>
        <p:nvSpPr>
          <p:cNvPr id="17" name="Slide Number Placeholder 5"/>
          <p:cNvSpPr>
            <a:spLocks noGrp="1"/>
          </p:cNvSpPr>
          <p:nvPr>
            <p:ph type="sldNum" sz="quarter" idx="4"/>
          </p:nvPr>
        </p:nvSpPr>
        <p:spPr>
          <a:xfrm>
            <a:off x="8417978" y="4843600"/>
            <a:ext cx="587974" cy="273844"/>
          </a:xfrm>
          <a:prstGeom prst="rect">
            <a:avLst/>
          </a:prstGeom>
        </p:spPr>
        <p:txBody>
          <a:bodyPr vert="horz" lIns="0" tIns="0" rIns="0" bIns="0" rtlCol="0" anchor="ctr"/>
          <a:lstStyle>
            <a:lvl1pPr algn="r">
              <a:defRPr sz="800">
                <a:solidFill>
                  <a:srgbClr val="FFFFFF"/>
                </a:solidFill>
                <a:latin typeface="Arial"/>
                <a:cs typeface="Arial"/>
              </a:defRPr>
            </a:lvl1pPr>
          </a:lstStyle>
          <a:p>
            <a:fld id="{EE2556C5-CE8C-6547-B838-EA80C61A4AF7}" type="slidenum">
              <a:rPr lang="en-US" smtClean="0"/>
              <a:pPr/>
              <a:t>‹#›</a:t>
            </a:fld>
            <a:endParaRPr lang="en-US" dirty="0"/>
          </a:p>
        </p:txBody>
      </p:sp>
      <p:sp>
        <p:nvSpPr>
          <p:cNvPr id="4" name="Title 3"/>
          <p:cNvSpPr>
            <a:spLocks noGrp="1"/>
          </p:cNvSpPr>
          <p:nvPr>
            <p:ph type="title"/>
          </p:nvPr>
        </p:nvSpPr>
        <p:spPr>
          <a:xfrm>
            <a:off x="457200" y="2200970"/>
            <a:ext cx="8229600" cy="741560"/>
          </a:xfrm>
        </p:spPr>
        <p:txBody>
          <a:bodyPr/>
          <a:lstStyle>
            <a:lvl1pPr>
              <a:defRPr>
                <a:solidFill>
                  <a:srgbClr val="FFFFFF"/>
                </a:solidFill>
              </a:defRPr>
            </a:lvl1pPr>
          </a:lstStyle>
          <a:p>
            <a:r>
              <a:rPr lang="en-US" dirty="0" smtClean="0"/>
              <a:t>Click to edit Master title style</a:t>
            </a:r>
            <a:endParaRPr lang="en-US" dirty="0"/>
          </a:p>
        </p:txBody>
      </p:sp>
      <p:sp>
        <p:nvSpPr>
          <p:cNvPr id="9" name="TextBox 8"/>
          <p:cNvSpPr txBox="1"/>
          <p:nvPr userDrawn="1"/>
        </p:nvSpPr>
        <p:spPr>
          <a:xfrm>
            <a:off x="2439071" y="4660900"/>
            <a:ext cx="7411041" cy="246221"/>
          </a:xfrm>
          <a:prstGeom prst="rect">
            <a:avLst/>
          </a:prstGeom>
          <a:noFill/>
        </p:spPr>
        <p:txBody>
          <a:bodyPr wrap="none" rtlCol="0">
            <a:spAutoFit/>
          </a:bodyPr>
          <a:lstStyle/>
          <a:p>
            <a:r>
              <a:rPr lang="en-US" sz="800" dirty="0" smtClean="0">
                <a:solidFill>
                  <a:schemeClr val="bg1"/>
                </a:solidFill>
                <a:latin typeface="Arial"/>
                <a:cs typeface="Arial"/>
              </a:rPr>
              <a:t>Photo (c)</a:t>
            </a:r>
            <a:r>
              <a:rPr lang="en-US" sz="800" baseline="0" dirty="0" smtClean="0">
                <a:solidFill>
                  <a:schemeClr val="bg1"/>
                </a:solidFill>
                <a:latin typeface="Arial"/>
                <a:cs typeface="Arial"/>
              </a:rPr>
              <a:t> 2014, James Reinders; used with permission; </a:t>
            </a:r>
            <a:r>
              <a:rPr lang="en-US" sz="1000" baseline="0" dirty="0" smtClean="0">
                <a:solidFill>
                  <a:schemeClr val="bg1"/>
                </a:solidFill>
                <a:latin typeface="Arial"/>
                <a:cs typeface="Arial"/>
              </a:rPr>
              <a:t>Yosemite Half Dome rising through forest fire smoke 11am on September 10, 2014</a:t>
            </a:r>
            <a:endParaRPr lang="en-US" sz="1000" dirty="0" smtClean="0">
              <a:solidFill>
                <a:schemeClr val="bg1"/>
              </a:solidFill>
              <a:latin typeface="Arial"/>
              <a:cs typeface="Arial"/>
            </a:endParaRPr>
          </a:p>
        </p:txBody>
      </p:sp>
      <p:sp>
        <p:nvSpPr>
          <p:cNvPr id="10" name="TextBox 9"/>
          <p:cNvSpPr txBox="1"/>
          <p:nvPr userDrawn="1"/>
        </p:nvSpPr>
        <p:spPr>
          <a:xfrm>
            <a:off x="1680499" y="4866501"/>
            <a:ext cx="5947968" cy="276999"/>
          </a:xfrm>
          <a:prstGeom prst="rect">
            <a:avLst/>
          </a:prstGeom>
          <a:noFill/>
        </p:spPr>
        <p:txBody>
          <a:bodyPr wrap="square" rtlCol="0" anchor="t">
            <a:spAutoFit/>
          </a:bodyPr>
          <a:lstStyle/>
          <a:p>
            <a:r>
              <a:rPr lang="en-US" sz="600" dirty="0" smtClean="0">
                <a:solidFill>
                  <a:prstClr val="white"/>
                </a:solidFill>
                <a:latin typeface="Verdana"/>
                <a:cs typeface="Verdana"/>
              </a:rPr>
              <a:t>Figures/Photos/Code</a:t>
            </a:r>
            <a:r>
              <a:rPr lang="en-US" sz="600" baseline="0" dirty="0" smtClean="0">
                <a:solidFill>
                  <a:prstClr val="white"/>
                </a:solidFill>
                <a:latin typeface="Verdana"/>
                <a:cs typeface="Verdana"/>
              </a:rPr>
              <a:t> from the book used with permission (see </a:t>
            </a:r>
            <a:r>
              <a:rPr lang="en-US" sz="600" baseline="0" dirty="0" err="1" smtClean="0">
                <a:solidFill>
                  <a:prstClr val="white"/>
                </a:solidFill>
                <a:latin typeface="Verdana"/>
                <a:cs typeface="Verdana"/>
              </a:rPr>
              <a:t>www.lotsofcores.com</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Intel</a:t>
            </a:r>
            <a:r>
              <a:rPr lang="en-US" sz="600" dirty="0">
                <a:solidFill>
                  <a:prstClr val="white"/>
                </a:solidFill>
                <a:latin typeface="Verdana"/>
                <a:cs typeface="Verdana"/>
              </a:rPr>
              <a:t>, the Intel logo</a:t>
            </a:r>
            <a:r>
              <a:rPr lang="en-US" sz="600" dirty="0" smtClean="0">
                <a:solidFill>
                  <a:prstClr val="white"/>
                </a:solidFill>
                <a:latin typeface="Verdana"/>
                <a:cs typeface="Verdana"/>
              </a:rPr>
              <a:t>, Xeon</a:t>
            </a:r>
            <a:r>
              <a:rPr lang="en-US" sz="600" dirty="0">
                <a:solidFill>
                  <a:prstClr val="white"/>
                </a:solidFill>
                <a:latin typeface="Verdana"/>
                <a:cs typeface="Verdana"/>
              </a:rPr>
              <a:t>, and </a:t>
            </a:r>
            <a:r>
              <a:rPr lang="en-US" sz="600" dirty="0" smtClean="0">
                <a:solidFill>
                  <a:prstClr val="white"/>
                </a:solidFill>
                <a:latin typeface="Verdana"/>
                <a:cs typeface="Verdana"/>
              </a:rPr>
              <a:t>Xeon </a:t>
            </a:r>
            <a:r>
              <a:rPr lang="en-US" sz="600" dirty="0">
                <a:solidFill>
                  <a:prstClr val="white"/>
                </a:solidFill>
                <a:latin typeface="Verdana"/>
                <a:cs typeface="Verdana"/>
              </a:rPr>
              <a:t>Phi are trademarks of Intel Corporation in the U.S. </a:t>
            </a:r>
            <a:r>
              <a:rPr lang="en-US" sz="600" dirty="0" smtClean="0">
                <a:solidFill>
                  <a:prstClr val="white"/>
                </a:solidFill>
                <a:latin typeface="Verdana"/>
                <a:cs typeface="Verdana"/>
              </a:rPr>
              <a:t>and</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other countries. *Other names and brands may be claimed as the property of others.</a:t>
            </a:r>
            <a:endParaRPr lang="en-US" sz="600" dirty="0">
              <a:solidFill>
                <a:prstClr val="white"/>
              </a:solidFill>
              <a:latin typeface="Verdana"/>
              <a:cs typeface="Verdana"/>
            </a:endParaRPr>
          </a:p>
        </p:txBody>
      </p:sp>
    </p:spTree>
    <p:extLst>
      <p:ext uri="{BB962C8B-B14F-4D97-AF65-F5344CB8AC3E}">
        <p14:creationId xmlns:p14="http://schemas.microsoft.com/office/powerpoint/2010/main" val="11101123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ack Cover">
    <p:bg>
      <p:bgPr>
        <a:solidFill>
          <a:schemeClr val="accent1"/>
        </a:solidFill>
        <a:effectLst/>
      </p:bgPr>
    </p:bg>
    <p:spTree>
      <p:nvGrpSpPr>
        <p:cNvPr id="1" name=""/>
        <p:cNvGrpSpPr/>
        <p:nvPr/>
      </p:nvGrpSpPr>
      <p:grpSpPr>
        <a:xfrm>
          <a:off x="0" y="0"/>
          <a:ext cx="0" cy="0"/>
          <a:chOff x="0" y="0"/>
          <a:chExt cx="0" cy="0"/>
        </a:xfrm>
      </p:grpSpPr>
      <p:pic>
        <p:nvPicPr>
          <p:cNvPr id="9" name="Picture 8" descr="2014-09-10 10.49.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5" name="Picture 4" descr="peel_rt_top_wht_rgb_216.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22617" y="1"/>
            <a:ext cx="1021385" cy="851154"/>
          </a:xfrm>
          <a:prstGeom prst="rect">
            <a:avLst/>
          </a:prstGeom>
        </p:spPr>
      </p:pic>
      <p:pic>
        <p:nvPicPr>
          <p:cNvPr id="6" name="Picture 5" descr="intSFT_RGB_White.ai"/>
          <p:cNvPicPr>
            <a:picLocks noChangeAspect="1"/>
          </p:cNvPicPr>
          <p:nvPr userDrawn="1"/>
        </p:nvPicPr>
        <p:blipFill rotWithShape="1">
          <a:blip r:embed="rId4" cstate="print">
            <a:extLst>
              <a:ext uri="{28A0092B-C50C-407E-A947-70E740481C1C}">
                <a14:useLocalDpi xmlns:a14="http://schemas.microsoft.com/office/drawing/2010/main"/>
              </a:ext>
            </a:extLst>
          </a:blip>
          <a:srcRect b="31796"/>
          <a:stretch/>
        </p:blipFill>
        <p:spPr>
          <a:xfrm>
            <a:off x="2755414" y="1876544"/>
            <a:ext cx="3358132" cy="1957573"/>
          </a:xfrm>
          <a:prstGeom prst="rect">
            <a:avLst/>
          </a:prstGeom>
        </p:spPr>
      </p:pic>
      <p:sp>
        <p:nvSpPr>
          <p:cNvPr id="10" name="TextBox 9"/>
          <p:cNvSpPr txBox="1"/>
          <p:nvPr userDrawn="1"/>
        </p:nvSpPr>
        <p:spPr>
          <a:xfrm>
            <a:off x="2439071" y="4660900"/>
            <a:ext cx="7411041" cy="246221"/>
          </a:xfrm>
          <a:prstGeom prst="rect">
            <a:avLst/>
          </a:prstGeom>
          <a:noFill/>
        </p:spPr>
        <p:txBody>
          <a:bodyPr wrap="none" rtlCol="0">
            <a:spAutoFit/>
          </a:bodyPr>
          <a:lstStyle/>
          <a:p>
            <a:r>
              <a:rPr lang="en-US" sz="800" dirty="0" smtClean="0">
                <a:solidFill>
                  <a:schemeClr val="bg1"/>
                </a:solidFill>
                <a:latin typeface="Arial"/>
                <a:cs typeface="Arial"/>
              </a:rPr>
              <a:t>Photo (c)</a:t>
            </a:r>
            <a:r>
              <a:rPr lang="en-US" sz="800" baseline="0" dirty="0" smtClean="0">
                <a:solidFill>
                  <a:schemeClr val="bg1"/>
                </a:solidFill>
                <a:latin typeface="Arial"/>
                <a:cs typeface="Arial"/>
              </a:rPr>
              <a:t> 2014, James Reinders; used with permission; </a:t>
            </a:r>
            <a:r>
              <a:rPr lang="en-US" sz="1000" baseline="0" dirty="0" smtClean="0">
                <a:solidFill>
                  <a:schemeClr val="bg1"/>
                </a:solidFill>
                <a:latin typeface="Arial"/>
                <a:cs typeface="Arial"/>
              </a:rPr>
              <a:t>Yosemite Half Dome rising through forest fire smoke 11am on September 10, 2014</a:t>
            </a:r>
            <a:endParaRPr lang="en-US" sz="1000" dirty="0" smtClean="0">
              <a:solidFill>
                <a:schemeClr val="bg1"/>
              </a:solidFill>
              <a:latin typeface="Arial"/>
              <a:cs typeface="Arial"/>
            </a:endParaRPr>
          </a:p>
        </p:txBody>
      </p:sp>
      <p:sp>
        <p:nvSpPr>
          <p:cNvPr id="7" name="TextBox 6"/>
          <p:cNvSpPr txBox="1"/>
          <p:nvPr userDrawn="1"/>
        </p:nvSpPr>
        <p:spPr>
          <a:xfrm>
            <a:off x="1680499" y="4866501"/>
            <a:ext cx="5947968" cy="276999"/>
          </a:xfrm>
          <a:prstGeom prst="rect">
            <a:avLst/>
          </a:prstGeom>
          <a:noFill/>
        </p:spPr>
        <p:txBody>
          <a:bodyPr wrap="square" rtlCol="0" anchor="t">
            <a:spAutoFit/>
          </a:bodyPr>
          <a:lstStyle/>
          <a:p>
            <a:r>
              <a:rPr lang="en-US" sz="600" dirty="0" smtClean="0">
                <a:solidFill>
                  <a:prstClr val="white"/>
                </a:solidFill>
                <a:latin typeface="Verdana"/>
                <a:cs typeface="Verdana"/>
              </a:rPr>
              <a:t>Figures/Photos/Code</a:t>
            </a:r>
            <a:r>
              <a:rPr lang="en-US" sz="600" baseline="0" dirty="0" smtClean="0">
                <a:solidFill>
                  <a:prstClr val="white"/>
                </a:solidFill>
                <a:latin typeface="Verdana"/>
                <a:cs typeface="Verdana"/>
              </a:rPr>
              <a:t> from the book used with permission (see </a:t>
            </a:r>
            <a:r>
              <a:rPr lang="en-US" sz="600" baseline="0" dirty="0" err="1" smtClean="0">
                <a:solidFill>
                  <a:prstClr val="white"/>
                </a:solidFill>
                <a:latin typeface="Verdana"/>
                <a:cs typeface="Verdana"/>
              </a:rPr>
              <a:t>www.lotsofcores.com</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Intel</a:t>
            </a:r>
            <a:r>
              <a:rPr lang="en-US" sz="600" dirty="0">
                <a:solidFill>
                  <a:prstClr val="white"/>
                </a:solidFill>
                <a:latin typeface="Verdana"/>
                <a:cs typeface="Verdana"/>
              </a:rPr>
              <a:t>, the Intel logo</a:t>
            </a:r>
            <a:r>
              <a:rPr lang="en-US" sz="600" dirty="0" smtClean="0">
                <a:solidFill>
                  <a:prstClr val="white"/>
                </a:solidFill>
                <a:latin typeface="Verdana"/>
                <a:cs typeface="Verdana"/>
              </a:rPr>
              <a:t>, Xeon</a:t>
            </a:r>
            <a:r>
              <a:rPr lang="en-US" sz="600" dirty="0">
                <a:solidFill>
                  <a:prstClr val="white"/>
                </a:solidFill>
                <a:latin typeface="Verdana"/>
                <a:cs typeface="Verdana"/>
              </a:rPr>
              <a:t>, and </a:t>
            </a:r>
            <a:r>
              <a:rPr lang="en-US" sz="600" dirty="0" smtClean="0">
                <a:solidFill>
                  <a:prstClr val="white"/>
                </a:solidFill>
                <a:latin typeface="Verdana"/>
                <a:cs typeface="Verdana"/>
              </a:rPr>
              <a:t>Xeon </a:t>
            </a:r>
            <a:r>
              <a:rPr lang="en-US" sz="600" dirty="0">
                <a:solidFill>
                  <a:prstClr val="white"/>
                </a:solidFill>
                <a:latin typeface="Verdana"/>
                <a:cs typeface="Verdana"/>
              </a:rPr>
              <a:t>Phi are trademarks of Intel Corporation in the U.S. </a:t>
            </a:r>
            <a:r>
              <a:rPr lang="en-US" sz="600" dirty="0" smtClean="0">
                <a:solidFill>
                  <a:prstClr val="white"/>
                </a:solidFill>
                <a:latin typeface="Verdana"/>
                <a:cs typeface="Verdana"/>
              </a:rPr>
              <a:t>and</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other countries. *Other names and brands may be claimed as the property of others.</a:t>
            </a:r>
            <a:endParaRPr lang="en-US" sz="600" dirty="0">
              <a:solidFill>
                <a:prstClr val="white"/>
              </a:solidFill>
              <a:latin typeface="Verdana"/>
              <a:cs typeface="Verdana"/>
            </a:endParaRPr>
          </a:p>
        </p:txBody>
      </p:sp>
    </p:spTree>
    <p:extLst>
      <p:ext uri="{BB962C8B-B14F-4D97-AF65-F5344CB8AC3E}">
        <p14:creationId xmlns:p14="http://schemas.microsoft.com/office/powerpoint/2010/main" val="241363680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descr="2014-09-10 10.49.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16" name="Picture 15" descr="peel_rt_top_intBlue_rgb_216.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23984" y="1"/>
            <a:ext cx="620017" cy="516681"/>
          </a:xfrm>
          <a:prstGeom prst="rect">
            <a:avLst/>
          </a:prstGeom>
        </p:spPr>
      </p:pic>
      <p:sp>
        <p:nvSpPr>
          <p:cNvPr id="5" name="TextBox 4"/>
          <p:cNvSpPr txBox="1"/>
          <p:nvPr userDrawn="1"/>
        </p:nvSpPr>
        <p:spPr>
          <a:xfrm>
            <a:off x="1680499" y="4866501"/>
            <a:ext cx="5947968" cy="276999"/>
          </a:xfrm>
          <a:prstGeom prst="rect">
            <a:avLst/>
          </a:prstGeom>
          <a:noFill/>
        </p:spPr>
        <p:txBody>
          <a:bodyPr wrap="square" rtlCol="0" anchor="t">
            <a:spAutoFit/>
          </a:bodyPr>
          <a:lstStyle/>
          <a:p>
            <a:r>
              <a:rPr lang="en-US" sz="600" dirty="0" smtClean="0">
                <a:solidFill>
                  <a:prstClr val="white"/>
                </a:solidFill>
                <a:latin typeface="Verdana"/>
                <a:cs typeface="Verdana"/>
              </a:rPr>
              <a:t>Figures/Photos/Code</a:t>
            </a:r>
            <a:r>
              <a:rPr lang="en-US" sz="600" baseline="0" dirty="0" smtClean="0">
                <a:solidFill>
                  <a:prstClr val="white"/>
                </a:solidFill>
                <a:latin typeface="Verdana"/>
                <a:cs typeface="Verdana"/>
              </a:rPr>
              <a:t> from the book used with permission (see </a:t>
            </a:r>
            <a:r>
              <a:rPr lang="en-US" sz="600" baseline="0" dirty="0" err="1" smtClean="0">
                <a:solidFill>
                  <a:prstClr val="white"/>
                </a:solidFill>
                <a:latin typeface="Verdana"/>
                <a:cs typeface="Verdana"/>
              </a:rPr>
              <a:t>www.lotsofcores.com</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Intel</a:t>
            </a:r>
            <a:r>
              <a:rPr lang="en-US" sz="600" dirty="0">
                <a:solidFill>
                  <a:prstClr val="white"/>
                </a:solidFill>
                <a:latin typeface="Verdana"/>
                <a:cs typeface="Verdana"/>
              </a:rPr>
              <a:t>, the Intel logo</a:t>
            </a:r>
            <a:r>
              <a:rPr lang="en-US" sz="600" dirty="0" smtClean="0">
                <a:solidFill>
                  <a:prstClr val="white"/>
                </a:solidFill>
                <a:latin typeface="Verdana"/>
                <a:cs typeface="Verdana"/>
              </a:rPr>
              <a:t>, Xeon</a:t>
            </a:r>
            <a:r>
              <a:rPr lang="en-US" sz="600" dirty="0">
                <a:solidFill>
                  <a:prstClr val="white"/>
                </a:solidFill>
                <a:latin typeface="Verdana"/>
                <a:cs typeface="Verdana"/>
              </a:rPr>
              <a:t>, and </a:t>
            </a:r>
            <a:r>
              <a:rPr lang="en-US" sz="600" dirty="0" smtClean="0">
                <a:solidFill>
                  <a:prstClr val="white"/>
                </a:solidFill>
                <a:latin typeface="Verdana"/>
                <a:cs typeface="Verdana"/>
              </a:rPr>
              <a:t>Xeon </a:t>
            </a:r>
            <a:r>
              <a:rPr lang="en-US" sz="600" dirty="0">
                <a:solidFill>
                  <a:prstClr val="white"/>
                </a:solidFill>
                <a:latin typeface="Verdana"/>
                <a:cs typeface="Verdana"/>
              </a:rPr>
              <a:t>Phi are trademarks of Intel Corporation in the U.S. </a:t>
            </a:r>
            <a:r>
              <a:rPr lang="en-US" sz="600" dirty="0" smtClean="0">
                <a:solidFill>
                  <a:prstClr val="white"/>
                </a:solidFill>
                <a:latin typeface="Verdana"/>
                <a:cs typeface="Verdana"/>
              </a:rPr>
              <a:t>and</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other countries. *Other names and brands may be claimed as the property of others.</a:t>
            </a:r>
            <a:endParaRPr lang="en-US" sz="600" dirty="0">
              <a:solidFill>
                <a:prstClr val="white"/>
              </a:solidFill>
              <a:latin typeface="Verdana"/>
              <a:cs typeface="Verdana"/>
            </a:endParaRPr>
          </a:p>
        </p:txBody>
      </p:sp>
    </p:spTree>
    <p:extLst>
      <p:ext uri="{BB962C8B-B14F-4D97-AF65-F5344CB8AC3E}">
        <p14:creationId xmlns:p14="http://schemas.microsoft.com/office/powerpoint/2010/main" val="3862312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image" Target="../media/image8.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theme" Target="../theme/theme3.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3.jpeg"/><Relationship Id="rId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2014-09-10 10.49.55.jpg"/>
          <p:cNvPicPr>
            <a:picLocks noChangeAspect="1"/>
          </p:cNvPicPr>
          <p:nvPr userDrawn="1"/>
        </p:nvPicPr>
        <p:blipFill rotWithShape="1">
          <a:blip r:embed="rId12" cstate="print">
            <a:alphaModFix amt="17000"/>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8" name="Picture 7" descr="2014-09-10 10.49.55.jpg"/>
          <p:cNvPicPr>
            <a:picLocks noChangeAspect="1"/>
          </p:cNvPicPr>
          <p:nvPr userDrawn="1"/>
        </p:nvPicPr>
        <p:blipFill rotWithShape="1">
          <a:blip r:embed="rId13" cstate="print">
            <a:extLst>
              <a:ext uri="{28A0092B-C50C-407E-A947-70E740481C1C}">
                <a14:useLocalDpi xmlns:a14="http://schemas.microsoft.com/office/drawing/2010/main"/>
              </a:ext>
            </a:extLst>
          </a:blip>
          <a:srcRect/>
          <a:stretch/>
        </p:blipFill>
        <p:spPr>
          <a:xfrm>
            <a:off x="0" y="4864100"/>
            <a:ext cx="9144000" cy="279400"/>
          </a:xfrm>
          <a:prstGeom prst="rect">
            <a:avLst/>
          </a:prstGeom>
        </p:spPr>
      </p:pic>
      <p:sp>
        <p:nvSpPr>
          <p:cNvPr id="15" name="TextBox 14"/>
          <p:cNvSpPr txBox="1"/>
          <p:nvPr userDrawn="1"/>
        </p:nvSpPr>
        <p:spPr>
          <a:xfrm>
            <a:off x="1680499" y="4866501"/>
            <a:ext cx="5947968" cy="276999"/>
          </a:xfrm>
          <a:prstGeom prst="rect">
            <a:avLst/>
          </a:prstGeom>
          <a:noFill/>
        </p:spPr>
        <p:txBody>
          <a:bodyPr wrap="square" rtlCol="0" anchor="t">
            <a:spAutoFit/>
          </a:bodyPr>
          <a:lstStyle/>
          <a:p>
            <a:r>
              <a:rPr lang="en-US" sz="600" dirty="0" smtClean="0">
                <a:solidFill>
                  <a:prstClr val="white"/>
                </a:solidFill>
                <a:latin typeface="Verdana"/>
                <a:cs typeface="Verdana"/>
              </a:rPr>
              <a:t>Figures/Photos/Code</a:t>
            </a:r>
            <a:r>
              <a:rPr lang="en-US" sz="600" baseline="0" dirty="0" smtClean="0">
                <a:solidFill>
                  <a:prstClr val="white"/>
                </a:solidFill>
                <a:latin typeface="Verdana"/>
                <a:cs typeface="Verdana"/>
              </a:rPr>
              <a:t> from the book used with permission (see </a:t>
            </a:r>
            <a:r>
              <a:rPr lang="en-US" sz="600" baseline="0" dirty="0" err="1" smtClean="0">
                <a:solidFill>
                  <a:prstClr val="white"/>
                </a:solidFill>
                <a:latin typeface="Verdana"/>
                <a:cs typeface="Verdana"/>
              </a:rPr>
              <a:t>www.lotsofcores.com</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Intel</a:t>
            </a:r>
            <a:r>
              <a:rPr lang="en-US" sz="600" dirty="0">
                <a:solidFill>
                  <a:prstClr val="white"/>
                </a:solidFill>
                <a:latin typeface="Verdana"/>
                <a:cs typeface="Verdana"/>
              </a:rPr>
              <a:t>, the Intel logo</a:t>
            </a:r>
            <a:r>
              <a:rPr lang="en-US" sz="600" dirty="0" smtClean="0">
                <a:solidFill>
                  <a:prstClr val="white"/>
                </a:solidFill>
                <a:latin typeface="Verdana"/>
                <a:cs typeface="Verdana"/>
              </a:rPr>
              <a:t>, Xeon</a:t>
            </a:r>
            <a:r>
              <a:rPr lang="en-US" sz="600" dirty="0">
                <a:solidFill>
                  <a:prstClr val="white"/>
                </a:solidFill>
                <a:latin typeface="Verdana"/>
                <a:cs typeface="Verdana"/>
              </a:rPr>
              <a:t>, and </a:t>
            </a:r>
            <a:r>
              <a:rPr lang="en-US" sz="600" dirty="0" smtClean="0">
                <a:solidFill>
                  <a:prstClr val="white"/>
                </a:solidFill>
                <a:latin typeface="Verdana"/>
                <a:cs typeface="Verdana"/>
              </a:rPr>
              <a:t>Xeon </a:t>
            </a:r>
            <a:r>
              <a:rPr lang="en-US" sz="600" dirty="0">
                <a:solidFill>
                  <a:prstClr val="white"/>
                </a:solidFill>
                <a:latin typeface="Verdana"/>
                <a:cs typeface="Verdana"/>
              </a:rPr>
              <a:t>Phi are trademarks of Intel Corporation in the U.S. </a:t>
            </a:r>
            <a:r>
              <a:rPr lang="en-US" sz="600" dirty="0" smtClean="0">
                <a:solidFill>
                  <a:prstClr val="white"/>
                </a:solidFill>
                <a:latin typeface="Verdana"/>
                <a:cs typeface="Verdana"/>
              </a:rPr>
              <a:t>and</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other countries. *Other names and brands may be claimed as the property of others.</a:t>
            </a:r>
            <a:endParaRPr lang="en-US" sz="600" dirty="0">
              <a:solidFill>
                <a:prstClr val="white"/>
              </a:solidFill>
              <a:latin typeface="Verdana"/>
              <a:cs typeface="Verdana"/>
            </a:endParaRPr>
          </a:p>
        </p:txBody>
      </p:sp>
      <p:sp>
        <p:nvSpPr>
          <p:cNvPr id="2" name="Title Placeholder 1"/>
          <p:cNvSpPr>
            <a:spLocks noGrp="1"/>
          </p:cNvSpPr>
          <p:nvPr>
            <p:ph type="title"/>
          </p:nvPr>
        </p:nvSpPr>
        <p:spPr>
          <a:xfrm>
            <a:off x="457200" y="1218056"/>
            <a:ext cx="8229600" cy="741560"/>
          </a:xfrm>
          <a:prstGeom prst="rect">
            <a:avLst/>
          </a:prstGeom>
        </p:spPr>
        <p:txBody>
          <a:bodyPr vert="horz" lIns="0" tIns="0" rIns="0" bIns="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5623" y="2137155"/>
            <a:ext cx="8233405" cy="2494127"/>
          </a:xfrm>
          <a:prstGeom prst="rect">
            <a:avLst/>
          </a:prstGeom>
        </p:spPr>
        <p:txBody>
          <a:bodyPr vert="horz" lIns="0" tIns="0" rIns="0" bIns="0" rtlCol="0">
            <a:normAutofit/>
          </a:bodyPr>
          <a:lstStyle/>
          <a:p>
            <a:pPr lvl="0"/>
            <a:r>
              <a:rPr lang="en-US" dirty="0" smtClean="0"/>
              <a:t>Click to edit Master text styles</a:t>
            </a:r>
          </a:p>
          <a:p>
            <a:pPr lvl="1"/>
            <a:r>
              <a:rPr lang="en-US" dirty="0" smtClean="0"/>
              <a:t>16pt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417978" y="4843600"/>
            <a:ext cx="587974" cy="273844"/>
          </a:xfrm>
          <a:prstGeom prst="rect">
            <a:avLst/>
          </a:prstGeom>
        </p:spPr>
        <p:txBody>
          <a:bodyPr vert="horz" lIns="0" tIns="0" rIns="0" bIns="0" rtlCol="0" anchor="ctr"/>
          <a:lstStyle>
            <a:lvl1pPr algn="r">
              <a:defRPr sz="800">
                <a:solidFill>
                  <a:srgbClr val="FFFFFF"/>
                </a:solidFill>
                <a:latin typeface="Arial Narrow"/>
                <a:cs typeface="Arial Narrow"/>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378622782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9" r:id="rId4"/>
    <p:sldLayoutId id="2147483680" r:id="rId5"/>
    <p:sldLayoutId id="2147483681" r:id="rId6"/>
    <p:sldLayoutId id="2147483682" r:id="rId7"/>
    <p:sldLayoutId id="2147483684" r:id="rId8"/>
    <p:sldLayoutId id="2147483768" r:id="rId9"/>
    <p:sldLayoutId id="2147483766" r:id="rId10"/>
  </p:sldLayoutIdLst>
  <p:timing>
    <p:tnLst>
      <p:par>
        <p:cTn id="1" dur="indefinite" restart="never" nodeType="tmRoot"/>
      </p:par>
    </p:tnLst>
  </p:timing>
  <p:hf hdr="0" ftr="0" dt="0"/>
  <p:txStyles>
    <p:titleStyle>
      <a:lvl1pPr algn="l" defTabSz="457200" rtl="0" eaLnBrk="1" latinLnBrk="0" hangingPunct="1">
        <a:spcBef>
          <a:spcPct val="0"/>
        </a:spcBef>
        <a:buNone/>
        <a:defRPr sz="4600" b="1" i="1" kern="1200">
          <a:solidFill>
            <a:schemeClr val="tx1">
              <a:lumMod val="50000"/>
              <a:lumOff val="50000"/>
            </a:schemeClr>
          </a:solidFill>
          <a:latin typeface="Arial Rounded MT Bold"/>
          <a:ea typeface="+mj-ea"/>
          <a:cs typeface="Arial Rounded MT Bold"/>
        </a:defRPr>
      </a:lvl1pPr>
    </p:titleStyle>
    <p:bodyStyle>
      <a:lvl1pPr marL="0" indent="0" algn="l" defTabSz="457200" rtl="0" eaLnBrk="1" latinLnBrk="0" hangingPunct="1">
        <a:spcBef>
          <a:spcPts val="300"/>
        </a:spcBef>
        <a:spcAft>
          <a:spcPts val="200"/>
        </a:spcAft>
        <a:buFont typeface="Arial"/>
        <a:buNone/>
        <a:defRPr sz="2000" b="0" i="0" kern="1200">
          <a:solidFill>
            <a:schemeClr val="tx1">
              <a:lumMod val="50000"/>
              <a:lumOff val="50000"/>
            </a:schemeClr>
          </a:solidFill>
          <a:latin typeface="Verdana"/>
          <a:ea typeface="+mn-ea"/>
          <a:cs typeface="Verdana"/>
        </a:defRPr>
      </a:lvl1pPr>
      <a:lvl2pPr marL="225425" indent="-225425" algn="l" defTabSz="457200" rtl="0" eaLnBrk="1" latinLnBrk="0" hangingPunct="1">
        <a:spcBef>
          <a:spcPts val="300"/>
        </a:spcBef>
        <a:spcAft>
          <a:spcPts val="200"/>
        </a:spcAft>
        <a:buFont typeface="Wingdings" charset="2"/>
        <a:buChar char="§"/>
        <a:defRPr sz="2000" b="0" i="0" kern="1200" baseline="0">
          <a:solidFill>
            <a:schemeClr val="tx1">
              <a:lumMod val="50000"/>
              <a:lumOff val="50000"/>
            </a:schemeClr>
          </a:solidFill>
          <a:latin typeface="Verdana"/>
          <a:ea typeface="+mn-ea"/>
          <a:cs typeface="Verdana"/>
        </a:defRPr>
      </a:lvl2pPr>
      <a:lvl3pPr marL="571500" indent="-228600" algn="l" defTabSz="457200" rtl="0" eaLnBrk="1" latinLnBrk="0" hangingPunct="1">
        <a:spcBef>
          <a:spcPts val="300"/>
        </a:spcBef>
        <a:spcAft>
          <a:spcPts val="200"/>
        </a:spcAft>
        <a:buFont typeface="Wingdings" charset="2"/>
        <a:buChar char="§"/>
        <a:defRPr sz="2000" b="0" i="0" kern="1200">
          <a:solidFill>
            <a:schemeClr val="tx1">
              <a:lumMod val="50000"/>
              <a:lumOff val="50000"/>
            </a:schemeClr>
          </a:solidFill>
          <a:latin typeface="Verdana"/>
          <a:ea typeface="+mn-ea"/>
          <a:cs typeface="Verdana"/>
        </a:defRPr>
      </a:lvl3pPr>
      <a:lvl4pPr marL="969963" indent="-228600" algn="l" defTabSz="457200" rtl="0" eaLnBrk="1" latinLnBrk="0" hangingPunct="1">
        <a:spcBef>
          <a:spcPts val="300"/>
        </a:spcBef>
        <a:spcAft>
          <a:spcPts val="200"/>
        </a:spcAft>
        <a:buFont typeface="Arial"/>
        <a:buChar char="–"/>
        <a:defRPr sz="1600" b="0" i="0" kern="1200">
          <a:solidFill>
            <a:schemeClr val="tx1">
              <a:lumMod val="50000"/>
              <a:lumOff val="50000"/>
            </a:schemeClr>
          </a:solidFill>
          <a:latin typeface="Verdana"/>
          <a:ea typeface="+mn-ea"/>
          <a:cs typeface="Verdana"/>
        </a:defRPr>
      </a:lvl4pPr>
      <a:lvl5pPr marL="1319213" indent="-228600" algn="l" defTabSz="457200" rtl="0" eaLnBrk="1" latinLnBrk="0" hangingPunct="1">
        <a:spcBef>
          <a:spcPts val="300"/>
        </a:spcBef>
        <a:spcAft>
          <a:spcPts val="200"/>
        </a:spcAft>
        <a:buFont typeface="Arial"/>
        <a:buChar char="»"/>
        <a:defRPr sz="1600" b="0" i="0" kern="1200">
          <a:solidFill>
            <a:schemeClr val="tx1">
              <a:lumMod val="50000"/>
              <a:lumOff val="50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2014-09-10 10.49.55.jpg"/>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Rectangle 1"/>
          <p:cNvSpPr/>
          <p:nvPr userDrawn="1"/>
        </p:nvSpPr>
        <p:spPr bwMode="auto">
          <a:xfrm>
            <a:off x="0" y="1"/>
            <a:ext cx="9144000" cy="1500188"/>
          </a:xfrm>
          <a:prstGeom prst="rect">
            <a:avLst/>
          </a:prstGeom>
          <a:gradFill>
            <a:gsLst>
              <a:gs pos="0">
                <a:schemeClr val="bg2">
                  <a:alpha val="83000"/>
                </a:schemeClr>
              </a:gs>
              <a:gs pos="50000">
                <a:schemeClr val="bg2">
                  <a:alpha val="65000"/>
                </a:schemeClr>
              </a:gs>
              <a:gs pos="100000">
                <a:schemeClr val="bg2">
                  <a:alpha val="0"/>
                </a:schemeClr>
              </a:gs>
            </a:gsLst>
            <a:lin ang="5400000" scaled="0"/>
          </a:gradFill>
          <a:ln w="9525" cap="flat" cmpd="sng" algn="ctr">
            <a:noFill/>
            <a:prstDash val="solid"/>
            <a:round/>
            <a:headEnd type="none" w="med" len="med"/>
            <a:tailEnd type="none" w="med" len="med"/>
          </a:ln>
          <a:effectLst/>
        </p:spPr>
        <p:txBody>
          <a:bodyPr lIns="68529" tIns="34266" rIns="68529" bIns="34266" anchorCtr="1"/>
          <a:lstStyle/>
          <a:p>
            <a:pPr algn="ctr" defTabSz="685800" fontAlgn="base">
              <a:lnSpc>
                <a:spcPct val="95000"/>
              </a:lnSpc>
              <a:spcBef>
                <a:spcPct val="30000"/>
              </a:spcBef>
              <a:spcAft>
                <a:spcPct val="0"/>
              </a:spcAft>
              <a:buClr>
                <a:srgbClr val="FFFFFF"/>
              </a:buClr>
              <a:buFont typeface="Wingdings" pitchFamily="2" charset="2"/>
              <a:buNone/>
              <a:defRPr/>
            </a:pPr>
            <a:endParaRPr lang="en-US" sz="1500" dirty="0">
              <a:solidFill>
                <a:srgbClr val="FFFFFF"/>
              </a:solidFill>
              <a:effectLst>
                <a:outerShdw blurRad="38100" dist="38100" dir="2700000" algn="tl">
                  <a:srgbClr val="000000">
                    <a:alpha val="43137"/>
                  </a:srgbClr>
                </a:outerShdw>
              </a:effectLst>
              <a:latin typeface="Arial Narrow" pitchFamily="34" charset="0"/>
              <a:ea typeface="Arial"/>
              <a:cs typeface="Arial"/>
            </a:endParaRPr>
          </a:p>
        </p:txBody>
      </p:sp>
      <p:sp>
        <p:nvSpPr>
          <p:cNvPr id="4113" name="Rectangle 17"/>
          <p:cNvSpPr>
            <a:spLocks noChangeArrowheads="1"/>
          </p:cNvSpPr>
          <p:nvPr/>
        </p:nvSpPr>
        <p:spPr bwMode="auto">
          <a:xfrm>
            <a:off x="365128" y="285753"/>
            <a:ext cx="8410575" cy="993775"/>
          </a:xfrm>
          <a:prstGeom prst="rect">
            <a:avLst/>
          </a:prstGeom>
          <a:noFill/>
          <a:ln w="9525">
            <a:noFill/>
            <a:miter lim="800000"/>
            <a:headEnd/>
            <a:tailEnd/>
          </a:ln>
          <a:effectLst/>
        </p:spPr>
        <p:txBody>
          <a:bodyPr lIns="68999" tIns="34501" rIns="68999" bIns="34501" anchor="ctr" anchorCtr="1"/>
          <a:lstStyle/>
          <a:p>
            <a:pPr defTabSz="685800">
              <a:lnSpc>
                <a:spcPct val="90000"/>
              </a:lnSpc>
              <a:defRPr/>
            </a:pPr>
            <a:endParaRPr lang="en-US" sz="2400" dirty="0">
              <a:solidFill>
                <a:srgbClr val="FFFFFF"/>
              </a:solidFill>
              <a:effectLst>
                <a:outerShdw blurRad="38100" dist="38100" dir="2700000" algn="tl">
                  <a:srgbClr val="000000"/>
                </a:outerShdw>
              </a:effectLst>
              <a:latin typeface="Arial"/>
              <a:ea typeface="Arial"/>
              <a:cs typeface="Arial"/>
            </a:endParaRPr>
          </a:p>
        </p:txBody>
      </p:sp>
      <p:sp>
        <p:nvSpPr>
          <p:cNvPr id="4114" name="Rectangle 18"/>
          <p:cNvSpPr>
            <a:spLocks noChangeArrowheads="1"/>
          </p:cNvSpPr>
          <p:nvPr/>
        </p:nvSpPr>
        <p:spPr bwMode="auto">
          <a:xfrm>
            <a:off x="366714" y="1346201"/>
            <a:ext cx="8407400" cy="3125788"/>
          </a:xfrm>
          <a:prstGeom prst="rect">
            <a:avLst/>
          </a:prstGeom>
          <a:noFill/>
          <a:ln w="9525">
            <a:noFill/>
            <a:miter lim="800000"/>
            <a:headEnd/>
            <a:tailEnd/>
          </a:ln>
          <a:effectLst/>
        </p:spPr>
        <p:txBody>
          <a:bodyPr lIns="68522" tIns="34262" rIns="68522" bIns="34262" anchorCtr="1"/>
          <a:lstStyle/>
          <a:p>
            <a:pPr marL="169053" indent="-169053" defTabSz="685800">
              <a:buFont typeface="Wingdings" pitchFamily="2" charset="2"/>
              <a:buChar char=""/>
              <a:defRPr/>
            </a:pPr>
            <a:endParaRPr lang="en-US" dirty="0">
              <a:solidFill>
                <a:srgbClr val="FFFFFF"/>
              </a:solidFill>
              <a:effectLst>
                <a:outerShdw blurRad="38100" dist="38100" dir="2700000" algn="tl">
                  <a:srgbClr val="000000"/>
                </a:outerShdw>
              </a:effectLst>
              <a:latin typeface="Arial"/>
              <a:ea typeface="Arial"/>
              <a:cs typeface="Arial"/>
            </a:endParaRPr>
          </a:p>
        </p:txBody>
      </p:sp>
      <p:sp>
        <p:nvSpPr>
          <p:cNvPr id="4115" name="Rectangle 19"/>
          <p:cNvSpPr>
            <a:spLocks noGrp="1" noChangeArrowheads="1"/>
          </p:cNvSpPr>
          <p:nvPr>
            <p:ph type="title"/>
          </p:nvPr>
        </p:nvSpPr>
        <p:spPr bwMode="auto">
          <a:xfrm>
            <a:off x="457200" y="206375"/>
            <a:ext cx="8229600" cy="857250"/>
          </a:xfrm>
          <a:prstGeom prst="rect">
            <a:avLst/>
          </a:prstGeom>
          <a:noFill/>
          <a:ln w="9525">
            <a:noFill/>
            <a:miter lim="800000"/>
            <a:headEnd/>
            <a:tailEnd/>
          </a:ln>
          <a:effectLst/>
        </p:spPr>
        <p:txBody>
          <a:bodyPr vert="horz" wrap="square" lIns="68573" tIns="34287" rIns="68573" bIns="34287" numCol="1" anchor="ctr" anchorCtr="0" compatLnSpc="1">
            <a:prstTxWarp prst="textNoShape">
              <a:avLst/>
            </a:prstTxWarp>
          </a:bodyPr>
          <a:lstStyle/>
          <a:p>
            <a:pPr lvl="0"/>
            <a:r>
              <a:rPr lang="en-US" dirty="0" smtClean="0"/>
              <a:t>Click to edit Master title style</a:t>
            </a:r>
          </a:p>
        </p:txBody>
      </p:sp>
      <p:sp>
        <p:nvSpPr>
          <p:cNvPr id="4116" name="Rectangle 20"/>
          <p:cNvSpPr>
            <a:spLocks noGrp="1" noChangeArrowheads="1"/>
          </p:cNvSpPr>
          <p:nvPr>
            <p:ph type="body" idx="1"/>
          </p:nvPr>
        </p:nvSpPr>
        <p:spPr bwMode="auto">
          <a:xfrm>
            <a:off x="457200" y="1200154"/>
            <a:ext cx="8229600" cy="3394075"/>
          </a:xfrm>
          <a:prstGeom prst="rect">
            <a:avLst/>
          </a:prstGeom>
          <a:noFill/>
          <a:ln w="9525">
            <a:noFill/>
            <a:miter lim="800000"/>
            <a:headEnd/>
            <a:tailEnd/>
          </a:ln>
          <a:effectLst/>
        </p:spPr>
        <p:txBody>
          <a:bodyPr vert="horz" wrap="square" lIns="68573" tIns="34287" rIns="68573" bIns="34287" numCol="1" anchor="t" anchorCtr="1"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31" name="Picture 22" descr="intellogo"/>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black">
          <a:xfrm>
            <a:off x="8364538" y="4619630"/>
            <a:ext cx="620712"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Slide Number Placeholder 5"/>
          <p:cNvSpPr>
            <a:spLocks noGrp="1"/>
          </p:cNvSpPr>
          <p:nvPr>
            <p:ph type="sldNum" sz="quarter" idx="4"/>
          </p:nvPr>
        </p:nvSpPr>
        <p:spPr>
          <a:xfrm>
            <a:off x="98425" y="4778376"/>
            <a:ext cx="2133600" cy="274638"/>
          </a:xfrm>
          <a:prstGeom prst="rect">
            <a:avLst/>
          </a:prstGeom>
        </p:spPr>
        <p:txBody>
          <a:bodyPr lIns="68580" tIns="34290" rIns="68580" bIns="34290"/>
          <a:lstStyle>
            <a:lvl1pPr defTabSz="685800" fontAlgn="auto">
              <a:spcBef>
                <a:spcPts val="0"/>
              </a:spcBef>
              <a:spcAft>
                <a:spcPts val="0"/>
              </a:spcAft>
              <a:defRPr sz="800">
                <a:solidFill>
                  <a:srgbClr val="FFFFFF"/>
                </a:solidFill>
                <a:latin typeface="Arial Narrow"/>
                <a:ea typeface="+mn-ea"/>
                <a:cs typeface="Arial Narrow"/>
              </a:defRPr>
            </a:lvl1pPr>
          </a:lstStyle>
          <a:p>
            <a:pPr>
              <a:defRPr/>
            </a:pPr>
            <a:r>
              <a:rPr lang="en-US" dirty="0" smtClean="0"/>
              <a:t>Page | </a:t>
            </a:r>
            <a:fld id="{64460CCE-881C-8246-AA76-4792CE97E08D}" type="slidenum">
              <a:rPr lang="en-US" smtClean="0"/>
              <a:pPr>
                <a:defRPr/>
              </a:pPr>
              <a:t>‹#›</a:t>
            </a:fld>
            <a:endParaRPr lang="en-US" dirty="0"/>
          </a:p>
        </p:txBody>
      </p:sp>
      <p:sp>
        <p:nvSpPr>
          <p:cNvPr id="12" name="TextBox 11"/>
          <p:cNvSpPr txBox="1"/>
          <p:nvPr userDrawn="1"/>
        </p:nvSpPr>
        <p:spPr>
          <a:xfrm>
            <a:off x="1931071" y="4622800"/>
            <a:ext cx="6111143" cy="246221"/>
          </a:xfrm>
          <a:prstGeom prst="rect">
            <a:avLst/>
          </a:prstGeom>
          <a:noFill/>
        </p:spPr>
        <p:txBody>
          <a:bodyPr wrap="none" rtlCol="0">
            <a:spAutoFit/>
          </a:bodyPr>
          <a:lstStyle/>
          <a:p>
            <a:r>
              <a:rPr lang="en-US" sz="800" dirty="0" smtClean="0">
                <a:solidFill>
                  <a:srgbClr val="FFFFFF"/>
                </a:solidFill>
                <a:latin typeface="Arial Narrow"/>
                <a:cs typeface="Arial Narrow"/>
              </a:rPr>
              <a:t>Photo (c)</a:t>
            </a:r>
            <a:r>
              <a:rPr lang="en-US" sz="800" baseline="0" dirty="0" smtClean="0">
                <a:solidFill>
                  <a:srgbClr val="FFFFFF"/>
                </a:solidFill>
                <a:latin typeface="Arial Narrow"/>
                <a:cs typeface="Arial Narrow"/>
              </a:rPr>
              <a:t> 2014, James Reinders; used with permission; </a:t>
            </a:r>
            <a:r>
              <a:rPr lang="en-US" sz="1000" baseline="0" dirty="0" smtClean="0">
                <a:solidFill>
                  <a:srgbClr val="FFFFFF"/>
                </a:solidFill>
                <a:latin typeface="Arial Narrow"/>
                <a:cs typeface="Arial Narrow"/>
              </a:rPr>
              <a:t>Yosemite Half Dome rising through forest fire smoke 11am on September 10, 2014</a:t>
            </a:r>
            <a:endParaRPr lang="en-US" sz="1000" dirty="0" smtClean="0">
              <a:solidFill>
                <a:srgbClr val="FFFFFF"/>
              </a:solidFill>
              <a:latin typeface="Arial Narrow"/>
              <a:cs typeface="Arial Narrow"/>
            </a:endParaRPr>
          </a:p>
        </p:txBody>
      </p:sp>
      <p:sp>
        <p:nvSpPr>
          <p:cNvPr id="14" name="TextBox 13"/>
          <p:cNvSpPr txBox="1"/>
          <p:nvPr userDrawn="1"/>
        </p:nvSpPr>
        <p:spPr>
          <a:xfrm>
            <a:off x="1680499" y="4866501"/>
            <a:ext cx="5947968" cy="276999"/>
          </a:xfrm>
          <a:prstGeom prst="rect">
            <a:avLst/>
          </a:prstGeom>
          <a:noFill/>
        </p:spPr>
        <p:txBody>
          <a:bodyPr wrap="square" rtlCol="0" anchor="t">
            <a:spAutoFit/>
          </a:bodyPr>
          <a:lstStyle/>
          <a:p>
            <a:r>
              <a:rPr lang="en-US" sz="600" dirty="0" smtClean="0">
                <a:solidFill>
                  <a:prstClr val="white"/>
                </a:solidFill>
                <a:latin typeface="Verdana"/>
                <a:cs typeface="Verdana"/>
              </a:rPr>
              <a:t>Figures/Photos/Code</a:t>
            </a:r>
            <a:r>
              <a:rPr lang="en-US" sz="600" baseline="0" dirty="0" smtClean="0">
                <a:solidFill>
                  <a:prstClr val="white"/>
                </a:solidFill>
                <a:latin typeface="Verdana"/>
                <a:cs typeface="Verdana"/>
              </a:rPr>
              <a:t> from the book used with permission (see </a:t>
            </a:r>
            <a:r>
              <a:rPr lang="en-US" sz="600" baseline="0" dirty="0" err="1" smtClean="0">
                <a:solidFill>
                  <a:prstClr val="white"/>
                </a:solidFill>
                <a:latin typeface="Verdana"/>
                <a:cs typeface="Verdana"/>
              </a:rPr>
              <a:t>www.lotsofcores.com</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Intel</a:t>
            </a:r>
            <a:r>
              <a:rPr lang="en-US" sz="600" dirty="0">
                <a:solidFill>
                  <a:prstClr val="white"/>
                </a:solidFill>
                <a:latin typeface="Verdana"/>
                <a:cs typeface="Verdana"/>
              </a:rPr>
              <a:t>, the Intel logo</a:t>
            </a:r>
            <a:r>
              <a:rPr lang="en-US" sz="600" dirty="0" smtClean="0">
                <a:solidFill>
                  <a:prstClr val="white"/>
                </a:solidFill>
                <a:latin typeface="Verdana"/>
                <a:cs typeface="Verdana"/>
              </a:rPr>
              <a:t>, Xeon</a:t>
            </a:r>
            <a:r>
              <a:rPr lang="en-US" sz="600" dirty="0">
                <a:solidFill>
                  <a:prstClr val="white"/>
                </a:solidFill>
                <a:latin typeface="Verdana"/>
                <a:cs typeface="Verdana"/>
              </a:rPr>
              <a:t>, and </a:t>
            </a:r>
            <a:r>
              <a:rPr lang="en-US" sz="600" dirty="0" smtClean="0">
                <a:solidFill>
                  <a:prstClr val="white"/>
                </a:solidFill>
                <a:latin typeface="Verdana"/>
                <a:cs typeface="Verdana"/>
              </a:rPr>
              <a:t>Xeon </a:t>
            </a:r>
            <a:r>
              <a:rPr lang="en-US" sz="600" dirty="0">
                <a:solidFill>
                  <a:prstClr val="white"/>
                </a:solidFill>
                <a:latin typeface="Verdana"/>
                <a:cs typeface="Verdana"/>
              </a:rPr>
              <a:t>Phi are trademarks of Intel Corporation in the U.S. </a:t>
            </a:r>
            <a:r>
              <a:rPr lang="en-US" sz="600" dirty="0" smtClean="0">
                <a:solidFill>
                  <a:prstClr val="white"/>
                </a:solidFill>
                <a:latin typeface="Verdana"/>
                <a:cs typeface="Verdana"/>
              </a:rPr>
              <a:t>and</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other countries. *Other names and brands may be claimed as the property of others.</a:t>
            </a:r>
            <a:endParaRPr lang="en-US" sz="600" dirty="0">
              <a:solidFill>
                <a:prstClr val="white"/>
              </a:solidFill>
              <a:latin typeface="Verdana"/>
              <a:cs typeface="Verdana"/>
            </a:endParaRPr>
          </a:p>
        </p:txBody>
      </p:sp>
    </p:spTree>
    <p:extLst>
      <p:ext uri="{BB962C8B-B14F-4D97-AF65-F5344CB8AC3E}">
        <p14:creationId xmlns:p14="http://schemas.microsoft.com/office/powerpoint/2010/main" val="4021384201"/>
      </p:ext>
    </p:extLst>
  </p:cSld>
  <p:clrMap bg1="dk2" tx1="lt1" bg2="dk1" tx2="lt2" accent1="accent1" accent2="accent2" accent3="accent3" accent4="accent4" accent5="accent5" accent6="accent6" hlink="hlink" folHlink="folHlink"/>
  <p:sldLayoutIdLst>
    <p:sldLayoutId id="2147483686" r:id="rId1"/>
    <p:sldLayoutId id="2147483687" r:id="rId2"/>
  </p:sldLayoutIdLst>
  <p:transition>
    <p:fade/>
  </p:transition>
  <p:timing>
    <p:tnLst>
      <p:par>
        <p:cTn id="1" dur="indefinite" restart="never" nodeType="tmRoot"/>
      </p:par>
    </p:tnLst>
  </p:timing>
  <p:hf hdr="0"/>
  <p:txStyles>
    <p:titleStyle>
      <a:lvl1pPr algn="ctr" rtl="0" eaLnBrk="0" fontAlgn="base" hangingPunct="0">
        <a:lnSpc>
          <a:spcPct val="90000"/>
        </a:lnSpc>
        <a:spcBef>
          <a:spcPct val="0"/>
        </a:spcBef>
        <a:spcAft>
          <a:spcPct val="0"/>
        </a:spcAft>
        <a:defRPr sz="2400">
          <a:solidFill>
            <a:schemeClr val="tx1"/>
          </a:solidFill>
          <a:effectLst>
            <a:outerShdw blurRad="38100" dist="38100" dir="2700000" algn="tl">
              <a:srgbClr val="000000">
                <a:alpha val="43137"/>
              </a:srgbClr>
            </a:outerShdw>
          </a:effectLst>
          <a:latin typeface="Arial Rounded MT Bold"/>
          <a:ea typeface="Arial"/>
          <a:cs typeface="Arial Rounded MT Bold"/>
        </a:defRPr>
      </a:lvl1pPr>
      <a:lvl2pPr algn="ctr" rtl="0" eaLnBrk="0" fontAlgn="base" hangingPunct="0">
        <a:lnSpc>
          <a:spcPct val="90000"/>
        </a:lnSpc>
        <a:spcBef>
          <a:spcPct val="0"/>
        </a:spcBef>
        <a:spcAft>
          <a:spcPct val="0"/>
        </a:spcAft>
        <a:defRPr sz="2400">
          <a:solidFill>
            <a:schemeClr val="tx1"/>
          </a:solidFill>
          <a:effectLst>
            <a:outerShdw blurRad="38100" dist="38100" dir="2700000" algn="tl">
              <a:srgbClr val="000000"/>
            </a:outerShdw>
          </a:effectLst>
          <a:latin typeface="Neo Sans Intel Medium" pitchFamily="34" charset="0"/>
          <a:ea typeface="ＭＳ Ｐゴシック" charset="0"/>
          <a:cs typeface="Arial" charset="0"/>
        </a:defRPr>
      </a:lvl2pPr>
      <a:lvl3pPr algn="ctr" rtl="0" eaLnBrk="0" fontAlgn="base" hangingPunct="0">
        <a:lnSpc>
          <a:spcPct val="90000"/>
        </a:lnSpc>
        <a:spcBef>
          <a:spcPct val="0"/>
        </a:spcBef>
        <a:spcAft>
          <a:spcPct val="0"/>
        </a:spcAft>
        <a:defRPr sz="2400">
          <a:solidFill>
            <a:schemeClr val="tx1"/>
          </a:solidFill>
          <a:effectLst>
            <a:outerShdw blurRad="38100" dist="38100" dir="2700000" algn="tl">
              <a:srgbClr val="000000"/>
            </a:outerShdw>
          </a:effectLst>
          <a:latin typeface="Neo Sans Intel Medium" pitchFamily="34" charset="0"/>
          <a:ea typeface="ＭＳ Ｐゴシック" charset="0"/>
          <a:cs typeface="Arial" charset="0"/>
        </a:defRPr>
      </a:lvl3pPr>
      <a:lvl4pPr algn="ctr" rtl="0" eaLnBrk="0" fontAlgn="base" hangingPunct="0">
        <a:lnSpc>
          <a:spcPct val="90000"/>
        </a:lnSpc>
        <a:spcBef>
          <a:spcPct val="0"/>
        </a:spcBef>
        <a:spcAft>
          <a:spcPct val="0"/>
        </a:spcAft>
        <a:defRPr sz="2400">
          <a:solidFill>
            <a:schemeClr val="tx1"/>
          </a:solidFill>
          <a:effectLst>
            <a:outerShdw blurRad="38100" dist="38100" dir="2700000" algn="tl">
              <a:srgbClr val="000000"/>
            </a:outerShdw>
          </a:effectLst>
          <a:latin typeface="Neo Sans Intel Medium" pitchFamily="34" charset="0"/>
          <a:ea typeface="ＭＳ Ｐゴシック" charset="0"/>
          <a:cs typeface="Arial" charset="0"/>
        </a:defRPr>
      </a:lvl4pPr>
      <a:lvl5pPr algn="ctr" rtl="0" eaLnBrk="0" fontAlgn="base" hangingPunct="0">
        <a:lnSpc>
          <a:spcPct val="90000"/>
        </a:lnSpc>
        <a:spcBef>
          <a:spcPct val="0"/>
        </a:spcBef>
        <a:spcAft>
          <a:spcPct val="0"/>
        </a:spcAft>
        <a:defRPr sz="2400">
          <a:solidFill>
            <a:schemeClr val="tx1"/>
          </a:solidFill>
          <a:effectLst>
            <a:outerShdw blurRad="38100" dist="38100" dir="2700000" algn="tl">
              <a:srgbClr val="000000"/>
            </a:outerShdw>
          </a:effectLst>
          <a:latin typeface="Neo Sans Intel Medium" pitchFamily="34" charset="0"/>
          <a:ea typeface="ＭＳ Ｐゴシック" charset="0"/>
          <a:cs typeface="Arial" charset="0"/>
        </a:defRPr>
      </a:lvl5pPr>
      <a:lvl6pPr marL="342866" algn="ctr" rtl="0" eaLnBrk="1" fontAlgn="base" hangingPunct="1">
        <a:lnSpc>
          <a:spcPct val="90000"/>
        </a:lnSpc>
        <a:spcBef>
          <a:spcPct val="0"/>
        </a:spcBef>
        <a:spcAft>
          <a:spcPct val="0"/>
        </a:spcAft>
        <a:defRPr sz="2400">
          <a:solidFill>
            <a:schemeClr val="tx1"/>
          </a:solidFill>
          <a:effectLst>
            <a:outerShdw blurRad="38100" dist="38100" dir="2700000" algn="tl">
              <a:srgbClr val="000000"/>
            </a:outerShdw>
          </a:effectLst>
          <a:latin typeface="Neo Sans Intel Medium" pitchFamily="34" charset="0"/>
          <a:cs typeface="Arial" charset="0"/>
        </a:defRPr>
      </a:lvl6pPr>
      <a:lvl7pPr marL="685732" algn="ctr" rtl="0" eaLnBrk="1" fontAlgn="base" hangingPunct="1">
        <a:lnSpc>
          <a:spcPct val="90000"/>
        </a:lnSpc>
        <a:spcBef>
          <a:spcPct val="0"/>
        </a:spcBef>
        <a:spcAft>
          <a:spcPct val="0"/>
        </a:spcAft>
        <a:defRPr sz="2400">
          <a:solidFill>
            <a:schemeClr val="tx1"/>
          </a:solidFill>
          <a:effectLst>
            <a:outerShdw blurRad="38100" dist="38100" dir="2700000" algn="tl">
              <a:srgbClr val="000000"/>
            </a:outerShdw>
          </a:effectLst>
          <a:latin typeface="Neo Sans Intel Medium" pitchFamily="34" charset="0"/>
          <a:cs typeface="Arial" charset="0"/>
        </a:defRPr>
      </a:lvl7pPr>
      <a:lvl8pPr marL="1028598" algn="ctr" rtl="0" eaLnBrk="1" fontAlgn="base" hangingPunct="1">
        <a:lnSpc>
          <a:spcPct val="90000"/>
        </a:lnSpc>
        <a:spcBef>
          <a:spcPct val="0"/>
        </a:spcBef>
        <a:spcAft>
          <a:spcPct val="0"/>
        </a:spcAft>
        <a:defRPr sz="2400">
          <a:solidFill>
            <a:schemeClr val="tx1"/>
          </a:solidFill>
          <a:effectLst>
            <a:outerShdw blurRad="38100" dist="38100" dir="2700000" algn="tl">
              <a:srgbClr val="000000"/>
            </a:outerShdw>
          </a:effectLst>
          <a:latin typeface="Neo Sans Intel Medium" pitchFamily="34" charset="0"/>
          <a:cs typeface="Arial" charset="0"/>
        </a:defRPr>
      </a:lvl8pPr>
      <a:lvl9pPr marL="1371463" algn="ctr" rtl="0" eaLnBrk="1" fontAlgn="base" hangingPunct="1">
        <a:lnSpc>
          <a:spcPct val="90000"/>
        </a:lnSpc>
        <a:spcBef>
          <a:spcPct val="0"/>
        </a:spcBef>
        <a:spcAft>
          <a:spcPct val="0"/>
        </a:spcAft>
        <a:defRPr sz="2400">
          <a:solidFill>
            <a:schemeClr val="tx1"/>
          </a:solidFill>
          <a:effectLst>
            <a:outerShdw blurRad="38100" dist="38100" dir="2700000" algn="tl">
              <a:srgbClr val="000000"/>
            </a:outerShdw>
          </a:effectLst>
          <a:latin typeface="Neo Sans Intel Medium" pitchFamily="34" charset="0"/>
          <a:cs typeface="Arial" charset="0"/>
        </a:defRPr>
      </a:lvl9pPr>
    </p:titleStyle>
    <p:bodyStyle>
      <a:lvl1pPr marL="167879" indent="-167879" algn="l" rtl="0" eaLnBrk="0" fontAlgn="base" hangingPunct="0">
        <a:lnSpc>
          <a:spcPct val="95000"/>
        </a:lnSpc>
        <a:spcBef>
          <a:spcPct val="30000"/>
        </a:spcBef>
        <a:spcAft>
          <a:spcPct val="0"/>
        </a:spcAft>
        <a:buClr>
          <a:schemeClr val="tx1"/>
        </a:buClr>
        <a:buFont typeface="Arial" charset="0"/>
        <a:buChar char="•"/>
        <a:defRPr sz="2000" b="0" i="0">
          <a:solidFill>
            <a:schemeClr val="tx1"/>
          </a:solidFill>
          <a:effectLst>
            <a:outerShdw blurRad="38100" dist="38100" dir="2700000" algn="tl">
              <a:srgbClr val="000000">
                <a:alpha val="43137"/>
              </a:srgbClr>
            </a:outerShdw>
          </a:effectLst>
          <a:latin typeface="Verdana"/>
          <a:ea typeface="Arial"/>
          <a:cs typeface="Verdana"/>
        </a:defRPr>
      </a:lvl1pPr>
      <a:lvl2pPr marL="426244" indent="-167879" algn="l" rtl="0" eaLnBrk="0" fontAlgn="base" hangingPunct="0">
        <a:lnSpc>
          <a:spcPct val="95000"/>
        </a:lnSpc>
        <a:spcBef>
          <a:spcPct val="30000"/>
        </a:spcBef>
        <a:spcAft>
          <a:spcPct val="0"/>
        </a:spcAft>
        <a:buClr>
          <a:schemeClr val="tx1"/>
        </a:buClr>
        <a:buChar char="–"/>
        <a:defRPr sz="1600" b="0" i="0">
          <a:solidFill>
            <a:schemeClr val="tx1"/>
          </a:solidFill>
          <a:effectLst>
            <a:outerShdw blurRad="38100" dist="38100" dir="2700000" algn="tl">
              <a:srgbClr val="000000">
                <a:alpha val="43137"/>
              </a:srgbClr>
            </a:outerShdw>
          </a:effectLst>
          <a:latin typeface="Verdana"/>
          <a:ea typeface="Arial"/>
          <a:cs typeface="Verdana"/>
        </a:defRPr>
      </a:lvl2pPr>
      <a:lvl3pPr marL="684610" indent="-167879" algn="l" rtl="0" eaLnBrk="0" fontAlgn="base" hangingPunct="0">
        <a:lnSpc>
          <a:spcPct val="95000"/>
        </a:lnSpc>
        <a:spcBef>
          <a:spcPct val="30000"/>
        </a:spcBef>
        <a:spcAft>
          <a:spcPct val="0"/>
        </a:spcAft>
        <a:buClr>
          <a:schemeClr val="tx1"/>
        </a:buClr>
        <a:buChar char="–"/>
        <a:defRPr sz="1500" b="0" i="0">
          <a:solidFill>
            <a:schemeClr val="tx1"/>
          </a:solidFill>
          <a:effectLst>
            <a:outerShdw blurRad="38100" dist="38100" dir="2700000" algn="tl">
              <a:srgbClr val="000000">
                <a:alpha val="43137"/>
              </a:srgbClr>
            </a:outerShdw>
          </a:effectLst>
          <a:latin typeface="Verdana"/>
          <a:ea typeface="Arial"/>
          <a:cs typeface="Verdana"/>
        </a:defRPr>
      </a:lvl3pPr>
      <a:lvl4pPr marL="1035844" indent="-178594" algn="l" rtl="0" eaLnBrk="0" fontAlgn="base" hangingPunct="0">
        <a:spcBef>
          <a:spcPct val="20000"/>
        </a:spcBef>
        <a:spcAft>
          <a:spcPct val="0"/>
        </a:spcAft>
        <a:buChar char="–"/>
        <a:defRPr sz="1500">
          <a:solidFill>
            <a:schemeClr val="tx1"/>
          </a:solidFill>
          <a:effectLst>
            <a:outerShdw blurRad="38100" dist="38100" dir="2700000" algn="tl">
              <a:srgbClr val="000000"/>
            </a:outerShdw>
          </a:effectLst>
          <a:latin typeface="Arial" charset="0"/>
          <a:ea typeface="ＭＳ Ｐゴシック" charset="0"/>
          <a:cs typeface="+mn-cs"/>
        </a:defRPr>
      </a:lvl4pPr>
      <a:lvl5pPr marL="1294210" indent="-171450" algn="l" rtl="0" eaLnBrk="0" fontAlgn="base" hangingPunct="0">
        <a:spcBef>
          <a:spcPct val="20000"/>
        </a:spcBef>
        <a:spcAft>
          <a:spcPct val="0"/>
        </a:spcAft>
        <a:buChar char="•"/>
        <a:defRPr sz="1500">
          <a:solidFill>
            <a:schemeClr val="tx1"/>
          </a:solidFill>
          <a:effectLst>
            <a:outerShdw blurRad="38100" dist="38100" dir="2700000" algn="tl">
              <a:srgbClr val="000000"/>
            </a:outerShdw>
          </a:effectLst>
          <a:latin typeface="Arial" charset="0"/>
          <a:ea typeface="ＭＳ Ｐゴシック" charset="0"/>
          <a:cs typeface="+mn-cs"/>
        </a:defRPr>
      </a:lvl5pPr>
      <a:lvl6pPr marL="1638137" indent="-172625"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6pPr>
      <a:lvl7pPr marL="1981003" indent="-172625"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7pPr>
      <a:lvl8pPr marL="2323868" indent="-172625"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8pPr>
      <a:lvl9pPr marL="2666734" indent="-172625"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685732" rtl="0" eaLnBrk="1" latinLnBrk="0" hangingPunct="1">
        <a:defRPr sz="1400" kern="1200">
          <a:solidFill>
            <a:schemeClr val="tx1"/>
          </a:solidFill>
          <a:latin typeface="+mn-lt"/>
          <a:ea typeface="+mn-ea"/>
          <a:cs typeface="+mn-cs"/>
        </a:defRPr>
      </a:lvl1pPr>
      <a:lvl2pPr marL="342866" algn="l" defTabSz="685732" rtl="0" eaLnBrk="1" latinLnBrk="0" hangingPunct="1">
        <a:defRPr sz="1400" kern="1200">
          <a:solidFill>
            <a:schemeClr val="tx1"/>
          </a:solidFill>
          <a:latin typeface="+mn-lt"/>
          <a:ea typeface="+mn-ea"/>
          <a:cs typeface="+mn-cs"/>
        </a:defRPr>
      </a:lvl2pPr>
      <a:lvl3pPr marL="685732" algn="l" defTabSz="685732" rtl="0" eaLnBrk="1" latinLnBrk="0" hangingPunct="1">
        <a:defRPr sz="1400" kern="1200">
          <a:solidFill>
            <a:schemeClr val="tx1"/>
          </a:solidFill>
          <a:latin typeface="+mn-lt"/>
          <a:ea typeface="+mn-ea"/>
          <a:cs typeface="+mn-cs"/>
        </a:defRPr>
      </a:lvl3pPr>
      <a:lvl4pPr marL="1028598" algn="l" defTabSz="685732" rtl="0" eaLnBrk="1" latinLnBrk="0" hangingPunct="1">
        <a:defRPr sz="1400" kern="1200">
          <a:solidFill>
            <a:schemeClr val="tx1"/>
          </a:solidFill>
          <a:latin typeface="+mn-lt"/>
          <a:ea typeface="+mn-ea"/>
          <a:cs typeface="+mn-cs"/>
        </a:defRPr>
      </a:lvl4pPr>
      <a:lvl5pPr marL="1371463" algn="l" defTabSz="685732" rtl="0" eaLnBrk="1" latinLnBrk="0" hangingPunct="1">
        <a:defRPr sz="1400" kern="1200">
          <a:solidFill>
            <a:schemeClr val="tx1"/>
          </a:solidFill>
          <a:latin typeface="+mn-lt"/>
          <a:ea typeface="+mn-ea"/>
          <a:cs typeface="+mn-cs"/>
        </a:defRPr>
      </a:lvl5pPr>
      <a:lvl6pPr marL="1714329" algn="l" defTabSz="685732" rtl="0" eaLnBrk="1" latinLnBrk="0" hangingPunct="1">
        <a:defRPr sz="1400" kern="1200">
          <a:solidFill>
            <a:schemeClr val="tx1"/>
          </a:solidFill>
          <a:latin typeface="+mn-lt"/>
          <a:ea typeface="+mn-ea"/>
          <a:cs typeface="+mn-cs"/>
        </a:defRPr>
      </a:lvl6pPr>
      <a:lvl7pPr marL="2057195" algn="l" defTabSz="685732" rtl="0" eaLnBrk="1" latinLnBrk="0" hangingPunct="1">
        <a:defRPr sz="1400" kern="1200">
          <a:solidFill>
            <a:schemeClr val="tx1"/>
          </a:solidFill>
          <a:latin typeface="+mn-lt"/>
          <a:ea typeface="+mn-ea"/>
          <a:cs typeface="+mn-cs"/>
        </a:defRPr>
      </a:lvl7pPr>
      <a:lvl8pPr marL="2400059" algn="l" defTabSz="685732" rtl="0" eaLnBrk="1" latinLnBrk="0" hangingPunct="1">
        <a:defRPr sz="1400" kern="1200">
          <a:solidFill>
            <a:schemeClr val="tx1"/>
          </a:solidFill>
          <a:latin typeface="+mn-lt"/>
          <a:ea typeface="+mn-ea"/>
          <a:cs typeface="+mn-cs"/>
        </a:defRPr>
      </a:lvl8pPr>
      <a:lvl9pPr marL="2742926" algn="l" defTabSz="685732"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descr="2014-09-10 10.49.55.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113" name="Rectangle 17"/>
          <p:cNvSpPr>
            <a:spLocks noChangeArrowheads="1"/>
          </p:cNvSpPr>
          <p:nvPr/>
        </p:nvSpPr>
        <p:spPr bwMode="auto">
          <a:xfrm>
            <a:off x="365132" y="285754"/>
            <a:ext cx="8410575" cy="992981"/>
          </a:xfrm>
          <a:prstGeom prst="rect">
            <a:avLst/>
          </a:prstGeom>
          <a:noFill/>
          <a:ln w="9525">
            <a:noFill/>
            <a:miter lim="800000"/>
            <a:headEnd/>
            <a:tailEnd/>
          </a:ln>
          <a:effectLst/>
        </p:spPr>
        <p:txBody>
          <a:bodyPr lIns="82141" tIns="41072" rIns="82141" bIns="41072" anchor="ctr" anchorCtr="1"/>
          <a:lstStyle/>
          <a:p>
            <a:pPr defTabSz="914400">
              <a:lnSpc>
                <a:spcPct val="90000"/>
              </a:lnSpc>
              <a:spcBef>
                <a:spcPct val="0"/>
              </a:spcBef>
            </a:pPr>
            <a:endParaRPr lang="en-US" sz="2900" dirty="0">
              <a:solidFill>
                <a:prstClr val="white"/>
              </a:solidFill>
              <a:effectLst>
                <a:outerShdw blurRad="38100" dist="38100" dir="2700000" algn="tl">
                  <a:srgbClr val="000000"/>
                </a:outerShdw>
              </a:effectLst>
              <a:latin typeface="Arial"/>
              <a:cs typeface="Arial"/>
            </a:endParaRPr>
          </a:p>
        </p:txBody>
      </p:sp>
      <p:sp>
        <p:nvSpPr>
          <p:cNvPr id="4114" name="Rectangle 18"/>
          <p:cNvSpPr>
            <a:spLocks noChangeArrowheads="1"/>
          </p:cNvSpPr>
          <p:nvPr/>
        </p:nvSpPr>
        <p:spPr bwMode="auto">
          <a:xfrm>
            <a:off x="366713" y="1345411"/>
            <a:ext cx="8407400" cy="3126581"/>
          </a:xfrm>
          <a:prstGeom prst="rect">
            <a:avLst/>
          </a:prstGeom>
          <a:noFill/>
          <a:ln w="9525">
            <a:noFill/>
            <a:miter lim="800000"/>
            <a:headEnd/>
            <a:tailEnd/>
          </a:ln>
          <a:effectLst/>
        </p:spPr>
        <p:txBody>
          <a:bodyPr lIns="81574" tIns="40789" rIns="81574" bIns="40789" anchorCtr="1"/>
          <a:lstStyle/>
          <a:p>
            <a:pPr marL="201253" indent="-201253" defTabSz="914400">
              <a:buFont typeface="Wingdings" pitchFamily="2" charset="2"/>
              <a:buChar char=""/>
            </a:pPr>
            <a:endParaRPr lang="en-US" sz="2100" dirty="0">
              <a:solidFill>
                <a:prstClr val="white"/>
              </a:solidFill>
              <a:effectLst>
                <a:outerShdw blurRad="38100" dist="38100" dir="2700000" algn="tl">
                  <a:srgbClr val="000000"/>
                </a:outerShdw>
              </a:effectLst>
              <a:latin typeface="Arial"/>
              <a:cs typeface="Arial"/>
            </a:endParaRPr>
          </a:p>
        </p:txBody>
      </p:sp>
      <p:sp>
        <p:nvSpPr>
          <p:cNvPr id="4115" name="Rectangle 19"/>
          <p:cNvSpPr>
            <a:spLocks noGrp="1" noChangeArrowheads="1"/>
          </p:cNvSpPr>
          <p:nvPr>
            <p:ph type="title"/>
          </p:nvPr>
        </p:nvSpPr>
        <p:spPr bwMode="auto">
          <a:xfrm>
            <a:off x="457200" y="205979"/>
            <a:ext cx="8229600" cy="857250"/>
          </a:xfrm>
          <a:prstGeom prst="rect">
            <a:avLst/>
          </a:prstGeom>
          <a:noFill/>
          <a:ln w="9525">
            <a:noFill/>
            <a:miter lim="800000"/>
            <a:headEnd/>
            <a:tailEnd/>
          </a:ln>
          <a:effectLst/>
        </p:spPr>
        <p:txBody>
          <a:bodyPr vert="horz" wrap="square" lIns="81634" tIns="40818" rIns="81634" bIns="40818" numCol="1" anchor="ctr" anchorCtr="0" compatLnSpc="1">
            <a:prstTxWarp prst="textNoShape">
              <a:avLst/>
            </a:prstTxWarp>
          </a:bodyPr>
          <a:lstStyle/>
          <a:p>
            <a:pPr lvl="0"/>
            <a:r>
              <a:rPr lang="en-US" dirty="0" smtClean="0"/>
              <a:t>Click to edit Master title style</a:t>
            </a:r>
          </a:p>
        </p:txBody>
      </p:sp>
      <p:sp>
        <p:nvSpPr>
          <p:cNvPr id="4116" name="Rectangle 20"/>
          <p:cNvSpPr>
            <a:spLocks noGrp="1" noChangeArrowheads="1"/>
          </p:cNvSpPr>
          <p:nvPr>
            <p:ph type="body" idx="1"/>
          </p:nvPr>
        </p:nvSpPr>
        <p:spPr bwMode="auto">
          <a:xfrm>
            <a:off x="457200" y="1200154"/>
            <a:ext cx="8229600" cy="3394473"/>
          </a:xfrm>
          <a:prstGeom prst="rect">
            <a:avLst/>
          </a:prstGeom>
          <a:noFill/>
          <a:ln w="9525">
            <a:noFill/>
            <a:miter lim="800000"/>
            <a:headEnd/>
            <a:tailEnd/>
          </a:ln>
          <a:effectLst/>
        </p:spPr>
        <p:txBody>
          <a:bodyPr vert="horz" wrap="square" lIns="81634" tIns="40818" rIns="81634" bIns="40818" numCol="1" anchor="t" anchorCtr="1"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Box 5"/>
          <p:cNvSpPr txBox="1"/>
          <p:nvPr userDrawn="1"/>
        </p:nvSpPr>
        <p:spPr>
          <a:xfrm>
            <a:off x="135172" y="4850297"/>
            <a:ext cx="667910" cy="215444"/>
          </a:xfrm>
          <a:prstGeom prst="rect">
            <a:avLst/>
          </a:prstGeom>
          <a:noFill/>
        </p:spPr>
        <p:txBody>
          <a:bodyPr wrap="square" lIns="91440" tIns="45720" rIns="91440" bIns="45720" rtlCol="0">
            <a:spAutoFit/>
          </a:bodyPr>
          <a:lstStyle/>
          <a:p>
            <a:pPr defTabSz="914400"/>
            <a:fld id="{9C235219-7AE5-4857-8F03-E849B41556C7}" type="slidenum">
              <a:rPr lang="en-US" sz="800" b="1" smtClean="0">
                <a:solidFill>
                  <a:srgbClr val="004280"/>
                </a:solidFill>
                <a:latin typeface="Arial"/>
                <a:cs typeface="Arial"/>
              </a:rPr>
              <a:pPr defTabSz="914400"/>
              <a:t>‹#›</a:t>
            </a:fld>
            <a:endParaRPr lang="en-US" sz="800" b="1" dirty="0">
              <a:solidFill>
                <a:srgbClr val="004280"/>
              </a:solidFill>
              <a:latin typeface="Arial"/>
              <a:cs typeface="Arial"/>
            </a:endParaRPr>
          </a:p>
        </p:txBody>
      </p:sp>
      <p:pic>
        <p:nvPicPr>
          <p:cNvPr id="7" name="Picture 6" descr="intel_rgb_3000.png"/>
          <p:cNvPicPr>
            <a:picLocks noChangeAspect="1"/>
          </p:cNvPicPr>
          <p:nvPr userDrawn="1"/>
        </p:nvPicPr>
        <p:blipFill>
          <a:blip r:embed="rId5" cstate="screen">
            <a:biLevel thresh="25000"/>
            <a:extLst>
              <a:ext uri="{28A0092B-C50C-407E-A947-70E740481C1C}">
                <a14:useLocalDpi xmlns:a14="http://schemas.microsoft.com/office/drawing/2010/main"/>
              </a:ext>
            </a:extLst>
          </a:blip>
          <a:stretch>
            <a:fillRect/>
          </a:stretch>
        </p:blipFill>
        <p:spPr>
          <a:xfrm>
            <a:off x="8358574" y="4616251"/>
            <a:ext cx="644578" cy="424992"/>
          </a:xfrm>
          <a:prstGeom prst="rect">
            <a:avLst/>
          </a:prstGeom>
        </p:spPr>
      </p:pic>
      <p:sp>
        <p:nvSpPr>
          <p:cNvPr id="10" name="TextBox 9"/>
          <p:cNvSpPr txBox="1"/>
          <p:nvPr userDrawn="1"/>
        </p:nvSpPr>
        <p:spPr>
          <a:xfrm>
            <a:off x="1854871" y="4673600"/>
            <a:ext cx="6111143" cy="246221"/>
          </a:xfrm>
          <a:prstGeom prst="rect">
            <a:avLst/>
          </a:prstGeom>
          <a:noFill/>
        </p:spPr>
        <p:txBody>
          <a:bodyPr wrap="none" rtlCol="0">
            <a:spAutoFit/>
          </a:bodyPr>
          <a:lstStyle/>
          <a:p>
            <a:r>
              <a:rPr lang="en-US" sz="800" dirty="0" smtClean="0">
                <a:solidFill>
                  <a:srgbClr val="FFFFFF"/>
                </a:solidFill>
                <a:latin typeface="Arial Narrow"/>
                <a:cs typeface="Arial Narrow"/>
              </a:rPr>
              <a:t>Photo (c)</a:t>
            </a:r>
            <a:r>
              <a:rPr lang="en-US" sz="800" baseline="0" dirty="0" smtClean="0">
                <a:solidFill>
                  <a:srgbClr val="FFFFFF"/>
                </a:solidFill>
                <a:latin typeface="Arial Narrow"/>
                <a:cs typeface="Arial Narrow"/>
              </a:rPr>
              <a:t> 2014, James Reinders; used with permission; </a:t>
            </a:r>
            <a:r>
              <a:rPr lang="en-US" sz="1000" baseline="0" dirty="0" smtClean="0">
                <a:solidFill>
                  <a:srgbClr val="FFFFFF"/>
                </a:solidFill>
                <a:latin typeface="Arial Narrow"/>
                <a:cs typeface="Arial Narrow"/>
              </a:rPr>
              <a:t>Yosemite Half Dome rising through forest fire smoke 11am on September 10, 2014</a:t>
            </a:r>
            <a:endParaRPr lang="en-US" sz="1000" dirty="0" smtClean="0">
              <a:solidFill>
                <a:srgbClr val="FFFFFF"/>
              </a:solidFill>
              <a:latin typeface="Arial Narrow"/>
              <a:cs typeface="Arial Narrow"/>
            </a:endParaRPr>
          </a:p>
        </p:txBody>
      </p:sp>
      <p:sp>
        <p:nvSpPr>
          <p:cNvPr id="12" name="TextBox 11"/>
          <p:cNvSpPr txBox="1"/>
          <p:nvPr userDrawn="1"/>
        </p:nvSpPr>
        <p:spPr>
          <a:xfrm>
            <a:off x="1680499" y="4866501"/>
            <a:ext cx="5947968" cy="276999"/>
          </a:xfrm>
          <a:prstGeom prst="rect">
            <a:avLst/>
          </a:prstGeom>
          <a:noFill/>
        </p:spPr>
        <p:txBody>
          <a:bodyPr wrap="square" rtlCol="0" anchor="t">
            <a:spAutoFit/>
          </a:bodyPr>
          <a:lstStyle/>
          <a:p>
            <a:r>
              <a:rPr lang="en-US" sz="600" dirty="0" smtClean="0">
                <a:solidFill>
                  <a:prstClr val="white"/>
                </a:solidFill>
                <a:latin typeface="Verdana"/>
                <a:cs typeface="Verdana"/>
              </a:rPr>
              <a:t>Figures/Photos/Code</a:t>
            </a:r>
            <a:r>
              <a:rPr lang="en-US" sz="600" baseline="0" dirty="0" smtClean="0">
                <a:solidFill>
                  <a:prstClr val="white"/>
                </a:solidFill>
                <a:latin typeface="Verdana"/>
                <a:cs typeface="Verdana"/>
              </a:rPr>
              <a:t> from the book used with permission (see </a:t>
            </a:r>
            <a:r>
              <a:rPr lang="en-US" sz="600" baseline="0" dirty="0" err="1" smtClean="0">
                <a:solidFill>
                  <a:prstClr val="white"/>
                </a:solidFill>
                <a:latin typeface="Verdana"/>
                <a:cs typeface="Verdana"/>
              </a:rPr>
              <a:t>www.lotsofcores.com</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Intel</a:t>
            </a:r>
            <a:r>
              <a:rPr lang="en-US" sz="600" dirty="0">
                <a:solidFill>
                  <a:prstClr val="white"/>
                </a:solidFill>
                <a:latin typeface="Verdana"/>
                <a:cs typeface="Verdana"/>
              </a:rPr>
              <a:t>, the Intel logo</a:t>
            </a:r>
            <a:r>
              <a:rPr lang="en-US" sz="600" dirty="0" smtClean="0">
                <a:solidFill>
                  <a:prstClr val="white"/>
                </a:solidFill>
                <a:latin typeface="Verdana"/>
                <a:cs typeface="Verdana"/>
              </a:rPr>
              <a:t>, Xeon</a:t>
            </a:r>
            <a:r>
              <a:rPr lang="en-US" sz="600" dirty="0">
                <a:solidFill>
                  <a:prstClr val="white"/>
                </a:solidFill>
                <a:latin typeface="Verdana"/>
                <a:cs typeface="Verdana"/>
              </a:rPr>
              <a:t>, and </a:t>
            </a:r>
            <a:r>
              <a:rPr lang="en-US" sz="600" dirty="0" smtClean="0">
                <a:solidFill>
                  <a:prstClr val="white"/>
                </a:solidFill>
                <a:latin typeface="Verdana"/>
                <a:cs typeface="Verdana"/>
              </a:rPr>
              <a:t>Xeon </a:t>
            </a:r>
            <a:r>
              <a:rPr lang="en-US" sz="600" dirty="0">
                <a:solidFill>
                  <a:prstClr val="white"/>
                </a:solidFill>
                <a:latin typeface="Verdana"/>
                <a:cs typeface="Verdana"/>
              </a:rPr>
              <a:t>Phi are trademarks of Intel Corporation in the U.S. </a:t>
            </a:r>
            <a:r>
              <a:rPr lang="en-US" sz="600" dirty="0" smtClean="0">
                <a:solidFill>
                  <a:prstClr val="white"/>
                </a:solidFill>
                <a:latin typeface="Verdana"/>
                <a:cs typeface="Verdana"/>
              </a:rPr>
              <a:t>and</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other countries. *Other names and brands may be claimed as the property of others.</a:t>
            </a:r>
            <a:endParaRPr lang="en-US" sz="600" dirty="0">
              <a:solidFill>
                <a:prstClr val="white"/>
              </a:solidFill>
              <a:latin typeface="Verdana"/>
              <a:cs typeface="Verdana"/>
            </a:endParaRPr>
          </a:p>
        </p:txBody>
      </p:sp>
    </p:spTree>
    <p:extLst>
      <p:ext uri="{BB962C8B-B14F-4D97-AF65-F5344CB8AC3E}">
        <p14:creationId xmlns:p14="http://schemas.microsoft.com/office/powerpoint/2010/main" val="751856337"/>
      </p:ext>
    </p:extLst>
  </p:cSld>
  <p:clrMap bg1="dk2" tx1="lt1" bg2="dk1" tx2="lt2" accent1="accent1" accent2="accent2" accent3="accent3" accent4="accent4" accent5="accent5" accent6="accent6" hlink="hlink" folHlink="folHlink"/>
  <p:sldLayoutIdLst>
    <p:sldLayoutId id="214748372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ctr" rtl="0" eaLnBrk="1" fontAlgn="base" hangingPunct="1">
        <a:lnSpc>
          <a:spcPct val="90000"/>
        </a:lnSpc>
        <a:spcBef>
          <a:spcPct val="0"/>
        </a:spcBef>
        <a:spcAft>
          <a:spcPct val="0"/>
        </a:spcAft>
        <a:defRPr sz="2800">
          <a:solidFill>
            <a:schemeClr val="tx1"/>
          </a:solidFill>
          <a:effectLst>
            <a:outerShdw blurRad="38100" dist="38100" dir="2700000" algn="tl">
              <a:srgbClr val="000000">
                <a:alpha val="43137"/>
              </a:srgbClr>
            </a:outerShdw>
          </a:effectLst>
          <a:latin typeface="Arial Rounded MT Bold"/>
          <a:ea typeface="+mj-ea"/>
          <a:cs typeface="Arial Rounded MT Bold"/>
        </a:defRPr>
      </a:lvl1pPr>
      <a:lvl2pPr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5pPr>
      <a:lvl6pPr marL="408173"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6pPr>
      <a:lvl7pPr marL="816347"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7pPr>
      <a:lvl8pPr marL="1224521"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8pPr>
      <a:lvl9pPr marL="1632694"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9pPr>
    </p:titleStyle>
    <p:bodyStyle>
      <a:lvl1pPr marL="201253" indent="-201253" algn="l" rtl="0" eaLnBrk="1" fontAlgn="base" hangingPunct="1">
        <a:lnSpc>
          <a:spcPct val="95000"/>
        </a:lnSpc>
        <a:spcBef>
          <a:spcPct val="30000"/>
        </a:spcBef>
        <a:spcAft>
          <a:spcPct val="0"/>
        </a:spcAft>
        <a:buClr>
          <a:schemeClr val="tx1"/>
        </a:buClr>
        <a:buFont typeface="Arial" pitchFamily="34" charset="0"/>
        <a:buChar char="•"/>
        <a:defRPr sz="2300">
          <a:solidFill>
            <a:schemeClr val="tx1"/>
          </a:solidFill>
          <a:effectLst>
            <a:outerShdw blurRad="38100" dist="38100" dir="2700000" algn="tl">
              <a:srgbClr val="000000">
                <a:alpha val="43137"/>
              </a:srgbClr>
            </a:outerShdw>
          </a:effectLst>
          <a:latin typeface="Verdana"/>
          <a:ea typeface="+mn-ea"/>
          <a:cs typeface="Verdana"/>
        </a:defRPr>
      </a:lvl1pPr>
      <a:lvl2pPr marL="508801" indent="-201253" algn="l" rtl="0" eaLnBrk="1" fontAlgn="base" hangingPunct="1">
        <a:lnSpc>
          <a:spcPct val="95000"/>
        </a:lnSpc>
        <a:spcBef>
          <a:spcPct val="30000"/>
        </a:spcBef>
        <a:spcAft>
          <a:spcPct val="0"/>
        </a:spcAft>
        <a:buClr>
          <a:schemeClr val="tx1"/>
        </a:buClr>
        <a:buChar char="–"/>
        <a:defRPr sz="1900">
          <a:solidFill>
            <a:schemeClr val="tx1"/>
          </a:solidFill>
          <a:effectLst>
            <a:outerShdw blurRad="38100" dist="38100" dir="2700000" algn="tl">
              <a:srgbClr val="000000">
                <a:alpha val="43137"/>
              </a:srgbClr>
            </a:outerShdw>
          </a:effectLst>
          <a:latin typeface="Verdana"/>
          <a:cs typeface="Verdana"/>
        </a:defRPr>
      </a:lvl2pPr>
      <a:lvl3pPr marL="816347" indent="-201253" algn="l" rtl="0" eaLnBrk="1" fontAlgn="base" hangingPunct="1">
        <a:lnSpc>
          <a:spcPct val="95000"/>
        </a:lnSpc>
        <a:spcBef>
          <a:spcPct val="30000"/>
        </a:spcBef>
        <a:spcAft>
          <a:spcPct val="0"/>
        </a:spcAft>
        <a:buClr>
          <a:schemeClr val="tx1"/>
        </a:buClr>
        <a:buChar char="–"/>
        <a:defRPr sz="1800">
          <a:solidFill>
            <a:schemeClr val="tx1"/>
          </a:solidFill>
          <a:effectLst>
            <a:outerShdw blurRad="38100" dist="38100" dir="2700000" algn="tl">
              <a:srgbClr val="000000">
                <a:alpha val="43137"/>
              </a:srgbClr>
            </a:outerShdw>
          </a:effectLst>
          <a:latin typeface="Verdana"/>
          <a:cs typeface="Verdana"/>
        </a:defRPr>
      </a:lvl3pPr>
      <a:lvl4pPr marL="1234442" indent="-214008"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4pPr>
      <a:lvl5pPr marL="1541989" indent="-205505"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5pPr>
      <a:lvl6pPr marL="1950163" indent="-205505"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6pPr>
      <a:lvl7pPr marL="2358336" indent="-205505"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7pPr>
      <a:lvl8pPr marL="2766509" indent="-205505"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8pPr>
      <a:lvl9pPr marL="3174683" indent="-205505"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816347" rtl="0" eaLnBrk="1" latinLnBrk="0" hangingPunct="1">
        <a:defRPr sz="1600" kern="1200">
          <a:solidFill>
            <a:schemeClr val="tx1"/>
          </a:solidFill>
          <a:latin typeface="+mn-lt"/>
          <a:ea typeface="+mn-ea"/>
          <a:cs typeface="+mn-cs"/>
        </a:defRPr>
      </a:lvl1pPr>
      <a:lvl2pPr marL="408173" algn="l" defTabSz="816347" rtl="0" eaLnBrk="1" latinLnBrk="0" hangingPunct="1">
        <a:defRPr sz="1600" kern="1200">
          <a:solidFill>
            <a:schemeClr val="tx1"/>
          </a:solidFill>
          <a:latin typeface="+mn-lt"/>
          <a:ea typeface="+mn-ea"/>
          <a:cs typeface="+mn-cs"/>
        </a:defRPr>
      </a:lvl2pPr>
      <a:lvl3pPr marL="816347" algn="l" defTabSz="816347" rtl="0" eaLnBrk="1" latinLnBrk="0" hangingPunct="1">
        <a:defRPr sz="1600" kern="1200">
          <a:solidFill>
            <a:schemeClr val="tx1"/>
          </a:solidFill>
          <a:latin typeface="+mn-lt"/>
          <a:ea typeface="+mn-ea"/>
          <a:cs typeface="+mn-cs"/>
        </a:defRPr>
      </a:lvl3pPr>
      <a:lvl4pPr marL="1224521" algn="l" defTabSz="816347" rtl="0" eaLnBrk="1" latinLnBrk="0" hangingPunct="1">
        <a:defRPr sz="1600" kern="1200">
          <a:solidFill>
            <a:schemeClr val="tx1"/>
          </a:solidFill>
          <a:latin typeface="+mn-lt"/>
          <a:ea typeface="+mn-ea"/>
          <a:cs typeface="+mn-cs"/>
        </a:defRPr>
      </a:lvl4pPr>
      <a:lvl5pPr marL="1632694" algn="l" defTabSz="816347" rtl="0" eaLnBrk="1" latinLnBrk="0" hangingPunct="1">
        <a:defRPr sz="1600" kern="1200">
          <a:solidFill>
            <a:schemeClr val="tx1"/>
          </a:solidFill>
          <a:latin typeface="+mn-lt"/>
          <a:ea typeface="+mn-ea"/>
          <a:cs typeface="+mn-cs"/>
        </a:defRPr>
      </a:lvl5pPr>
      <a:lvl6pPr marL="2040868" algn="l" defTabSz="816347" rtl="0" eaLnBrk="1" latinLnBrk="0" hangingPunct="1">
        <a:defRPr sz="1600" kern="1200">
          <a:solidFill>
            <a:schemeClr val="tx1"/>
          </a:solidFill>
          <a:latin typeface="+mn-lt"/>
          <a:ea typeface="+mn-ea"/>
          <a:cs typeface="+mn-cs"/>
        </a:defRPr>
      </a:lvl6pPr>
      <a:lvl7pPr marL="2449041" algn="l" defTabSz="816347" rtl="0" eaLnBrk="1" latinLnBrk="0" hangingPunct="1">
        <a:defRPr sz="1600" kern="1200">
          <a:solidFill>
            <a:schemeClr val="tx1"/>
          </a:solidFill>
          <a:latin typeface="+mn-lt"/>
          <a:ea typeface="+mn-ea"/>
          <a:cs typeface="+mn-cs"/>
        </a:defRPr>
      </a:lvl7pPr>
      <a:lvl8pPr marL="2857214" algn="l" defTabSz="816347" rtl="0" eaLnBrk="1" latinLnBrk="0" hangingPunct="1">
        <a:defRPr sz="1600" kern="1200">
          <a:solidFill>
            <a:schemeClr val="tx1"/>
          </a:solidFill>
          <a:latin typeface="+mn-lt"/>
          <a:ea typeface="+mn-ea"/>
          <a:cs typeface="+mn-cs"/>
        </a:defRPr>
      </a:lvl8pPr>
      <a:lvl9pPr marL="3265388" algn="l" defTabSz="816347"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cstate="print">
            <a:lum/>
          </a:blip>
          <a:srcRect/>
          <a:stretch>
            <a:fillRect/>
          </a:stretch>
        </a:blipFill>
        <a:effectLst/>
      </p:bgPr>
    </p:bg>
    <p:spTree>
      <p:nvGrpSpPr>
        <p:cNvPr id="1" name=""/>
        <p:cNvGrpSpPr/>
        <p:nvPr/>
      </p:nvGrpSpPr>
      <p:grpSpPr>
        <a:xfrm>
          <a:off x="0" y="0"/>
          <a:ext cx="0" cy="0"/>
          <a:chOff x="0" y="0"/>
          <a:chExt cx="0" cy="0"/>
        </a:xfrm>
      </p:grpSpPr>
      <p:pic>
        <p:nvPicPr>
          <p:cNvPr id="9" name="Picture 8" descr="2014-09-10 10.49.55.jpg"/>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62089" y="0"/>
            <a:ext cx="9206089" cy="5143500"/>
          </a:xfrm>
          <a:prstGeom prst="rect">
            <a:avLst/>
          </a:prstGeom>
        </p:spPr>
      </p:pic>
      <p:sp>
        <p:nvSpPr>
          <p:cNvPr id="4113" name="Rectangle 17"/>
          <p:cNvSpPr>
            <a:spLocks noChangeArrowheads="1"/>
          </p:cNvSpPr>
          <p:nvPr/>
        </p:nvSpPr>
        <p:spPr bwMode="auto">
          <a:xfrm>
            <a:off x="365126" y="285751"/>
            <a:ext cx="8410575" cy="992981"/>
          </a:xfrm>
          <a:prstGeom prst="rect">
            <a:avLst/>
          </a:prstGeom>
          <a:noFill/>
          <a:ln w="9525">
            <a:noFill/>
            <a:miter lim="800000"/>
            <a:headEnd/>
            <a:tailEnd/>
          </a:ln>
          <a:effectLst/>
        </p:spPr>
        <p:txBody>
          <a:bodyPr lIns="82141" tIns="41072" rIns="82141" bIns="41072" anchor="ctr" anchorCtr="1"/>
          <a:lstStyle/>
          <a:p>
            <a:pPr defTabSz="914400">
              <a:lnSpc>
                <a:spcPct val="90000"/>
              </a:lnSpc>
              <a:spcBef>
                <a:spcPct val="0"/>
              </a:spcBef>
            </a:pPr>
            <a:endParaRPr lang="en-US" sz="2900" dirty="0">
              <a:solidFill>
                <a:prstClr val="white"/>
              </a:solidFill>
              <a:effectLst>
                <a:outerShdw blurRad="38100" dist="38100" dir="2700000" algn="tl">
                  <a:srgbClr val="000000"/>
                </a:outerShdw>
              </a:effectLst>
              <a:latin typeface="Arial"/>
              <a:cs typeface="Arial"/>
            </a:endParaRPr>
          </a:p>
        </p:txBody>
      </p:sp>
      <p:sp>
        <p:nvSpPr>
          <p:cNvPr id="4115" name="Rectangle 19"/>
          <p:cNvSpPr>
            <a:spLocks noGrp="1" noChangeArrowheads="1"/>
          </p:cNvSpPr>
          <p:nvPr>
            <p:ph type="title"/>
          </p:nvPr>
        </p:nvSpPr>
        <p:spPr bwMode="auto">
          <a:xfrm>
            <a:off x="457200" y="205979"/>
            <a:ext cx="8229600" cy="529593"/>
          </a:xfrm>
          <a:prstGeom prst="rect">
            <a:avLst/>
          </a:prstGeom>
          <a:noFill/>
          <a:ln w="9525">
            <a:noFill/>
            <a:miter lim="800000"/>
            <a:headEnd/>
            <a:tailEnd/>
          </a:ln>
          <a:effectLst/>
        </p:spPr>
        <p:txBody>
          <a:bodyPr vert="horz" wrap="square" lIns="81634" tIns="40818" rIns="81634" bIns="40818" numCol="1" anchor="ctr" anchorCtr="0" compatLnSpc="1">
            <a:prstTxWarp prst="textNoShape">
              <a:avLst/>
            </a:prstTxWarp>
          </a:bodyPr>
          <a:lstStyle/>
          <a:p>
            <a:pPr lvl="0"/>
            <a:r>
              <a:rPr lang="en-US" dirty="0" smtClean="0"/>
              <a:t>Click to edit Master title style</a:t>
            </a:r>
          </a:p>
        </p:txBody>
      </p:sp>
      <p:sp>
        <p:nvSpPr>
          <p:cNvPr id="4116" name="Rectangle 20"/>
          <p:cNvSpPr>
            <a:spLocks noGrp="1" noChangeArrowheads="1"/>
          </p:cNvSpPr>
          <p:nvPr>
            <p:ph type="body" idx="1"/>
          </p:nvPr>
        </p:nvSpPr>
        <p:spPr bwMode="auto">
          <a:xfrm>
            <a:off x="457200" y="968189"/>
            <a:ext cx="8229600" cy="3626436"/>
          </a:xfrm>
          <a:prstGeom prst="rect">
            <a:avLst/>
          </a:prstGeom>
          <a:noFill/>
          <a:ln w="9525">
            <a:noFill/>
            <a:miter lim="800000"/>
            <a:headEnd/>
            <a:tailEnd/>
          </a:ln>
          <a:effectLst/>
        </p:spPr>
        <p:txBody>
          <a:bodyPr vert="horz" wrap="square" lIns="81634" tIns="40818" rIns="81634" bIns="40818" numCol="1" anchor="t" anchorCtr="1"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2" name="Slide Number Placeholder 11"/>
          <p:cNvSpPr>
            <a:spLocks noGrp="1"/>
          </p:cNvSpPr>
          <p:nvPr>
            <p:ph type="sldNum" sz="quarter" idx="4"/>
          </p:nvPr>
        </p:nvSpPr>
        <p:spPr>
          <a:xfrm>
            <a:off x="129048" y="4868863"/>
            <a:ext cx="327900" cy="274637"/>
          </a:xfrm>
          <a:prstGeom prst="rect">
            <a:avLst/>
          </a:prstGeom>
        </p:spPr>
        <p:txBody>
          <a:bodyPr vert="horz" lIns="91440" tIns="45720" rIns="91440" bIns="45720" rtlCol="0" anchor="ctr"/>
          <a:lstStyle>
            <a:lvl1pPr algn="r">
              <a:defRPr sz="600">
                <a:solidFill>
                  <a:schemeClr val="tx1">
                    <a:tint val="75000"/>
                  </a:schemeClr>
                </a:solidFill>
                <a:latin typeface="Arial Narrow"/>
                <a:cs typeface="Arial Narrow"/>
              </a:defRPr>
            </a:lvl1pPr>
          </a:lstStyle>
          <a:p>
            <a:pPr algn="l" defTabSz="914400"/>
            <a:fld id="{19B7EAA0-4676-2649-A0D8-57DBE9B66A34}" type="slidenum">
              <a:rPr lang="en-US" smtClean="0">
                <a:solidFill>
                  <a:prstClr val="white">
                    <a:tint val="75000"/>
                  </a:prstClr>
                </a:solidFill>
              </a:rPr>
              <a:pPr algn="l" defTabSz="914400"/>
              <a:t>‹#›</a:t>
            </a:fld>
            <a:endParaRPr lang="en-US" dirty="0">
              <a:solidFill>
                <a:prstClr val="white">
                  <a:tint val="75000"/>
                </a:prstClr>
              </a:solidFill>
            </a:endParaRPr>
          </a:p>
        </p:txBody>
      </p:sp>
      <p:sp>
        <p:nvSpPr>
          <p:cNvPr id="10" name="TextBox 9"/>
          <p:cNvSpPr txBox="1"/>
          <p:nvPr userDrawn="1"/>
        </p:nvSpPr>
        <p:spPr>
          <a:xfrm>
            <a:off x="2032671" y="4635500"/>
            <a:ext cx="6111143" cy="246221"/>
          </a:xfrm>
          <a:prstGeom prst="rect">
            <a:avLst/>
          </a:prstGeom>
          <a:noFill/>
        </p:spPr>
        <p:txBody>
          <a:bodyPr wrap="none" rtlCol="0">
            <a:spAutoFit/>
          </a:bodyPr>
          <a:lstStyle/>
          <a:p>
            <a:r>
              <a:rPr lang="en-US" sz="800" dirty="0" smtClean="0">
                <a:solidFill>
                  <a:srgbClr val="FFFFFF"/>
                </a:solidFill>
                <a:latin typeface="Arial Narrow"/>
                <a:cs typeface="Arial Narrow"/>
              </a:rPr>
              <a:t>Photo (c)</a:t>
            </a:r>
            <a:r>
              <a:rPr lang="en-US" sz="800" baseline="0" dirty="0" smtClean="0">
                <a:solidFill>
                  <a:srgbClr val="FFFFFF"/>
                </a:solidFill>
                <a:latin typeface="Arial Narrow"/>
                <a:cs typeface="Arial Narrow"/>
              </a:rPr>
              <a:t> 2014, James Reinders; used with permission; </a:t>
            </a:r>
            <a:r>
              <a:rPr lang="en-US" sz="1000" baseline="0" dirty="0" smtClean="0">
                <a:solidFill>
                  <a:srgbClr val="FFFFFF"/>
                </a:solidFill>
                <a:latin typeface="Arial Narrow"/>
                <a:cs typeface="Arial Narrow"/>
              </a:rPr>
              <a:t>Yosemite Half Dome rising through forest fire smoke 11am on September 10, 2014</a:t>
            </a:r>
            <a:endParaRPr lang="en-US" sz="1000" dirty="0" smtClean="0">
              <a:solidFill>
                <a:srgbClr val="FFFFFF"/>
              </a:solidFill>
              <a:latin typeface="Arial Narrow"/>
              <a:cs typeface="Arial Narrow"/>
            </a:endParaRPr>
          </a:p>
        </p:txBody>
      </p:sp>
      <p:sp>
        <p:nvSpPr>
          <p:cNvPr id="11" name="TextBox 10"/>
          <p:cNvSpPr txBox="1"/>
          <p:nvPr userDrawn="1"/>
        </p:nvSpPr>
        <p:spPr>
          <a:xfrm>
            <a:off x="1680499" y="4866501"/>
            <a:ext cx="5947968" cy="276999"/>
          </a:xfrm>
          <a:prstGeom prst="rect">
            <a:avLst/>
          </a:prstGeom>
          <a:noFill/>
        </p:spPr>
        <p:txBody>
          <a:bodyPr wrap="square" rtlCol="0" anchor="t">
            <a:spAutoFit/>
          </a:bodyPr>
          <a:lstStyle/>
          <a:p>
            <a:r>
              <a:rPr lang="en-US" sz="600" dirty="0" smtClean="0">
                <a:solidFill>
                  <a:prstClr val="white"/>
                </a:solidFill>
                <a:latin typeface="Verdana"/>
                <a:cs typeface="Verdana"/>
              </a:rPr>
              <a:t>Figures/Photos/Code</a:t>
            </a:r>
            <a:r>
              <a:rPr lang="en-US" sz="600" baseline="0" dirty="0" smtClean="0">
                <a:solidFill>
                  <a:prstClr val="white"/>
                </a:solidFill>
                <a:latin typeface="Verdana"/>
                <a:cs typeface="Verdana"/>
              </a:rPr>
              <a:t> from the book used with permission (see </a:t>
            </a:r>
            <a:r>
              <a:rPr lang="en-US" sz="600" baseline="0" dirty="0" err="1" smtClean="0">
                <a:solidFill>
                  <a:prstClr val="white"/>
                </a:solidFill>
                <a:latin typeface="Verdana"/>
                <a:cs typeface="Verdana"/>
              </a:rPr>
              <a:t>www.lotsofcores.com</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Intel</a:t>
            </a:r>
            <a:r>
              <a:rPr lang="en-US" sz="600" dirty="0">
                <a:solidFill>
                  <a:prstClr val="white"/>
                </a:solidFill>
                <a:latin typeface="Verdana"/>
                <a:cs typeface="Verdana"/>
              </a:rPr>
              <a:t>, the Intel logo</a:t>
            </a:r>
            <a:r>
              <a:rPr lang="en-US" sz="600" dirty="0" smtClean="0">
                <a:solidFill>
                  <a:prstClr val="white"/>
                </a:solidFill>
                <a:latin typeface="Verdana"/>
                <a:cs typeface="Verdana"/>
              </a:rPr>
              <a:t>, Xeon</a:t>
            </a:r>
            <a:r>
              <a:rPr lang="en-US" sz="600" dirty="0">
                <a:solidFill>
                  <a:prstClr val="white"/>
                </a:solidFill>
                <a:latin typeface="Verdana"/>
                <a:cs typeface="Verdana"/>
              </a:rPr>
              <a:t>, and </a:t>
            </a:r>
            <a:r>
              <a:rPr lang="en-US" sz="600" dirty="0" smtClean="0">
                <a:solidFill>
                  <a:prstClr val="white"/>
                </a:solidFill>
                <a:latin typeface="Verdana"/>
                <a:cs typeface="Verdana"/>
              </a:rPr>
              <a:t>Xeon </a:t>
            </a:r>
            <a:r>
              <a:rPr lang="en-US" sz="600" dirty="0">
                <a:solidFill>
                  <a:prstClr val="white"/>
                </a:solidFill>
                <a:latin typeface="Verdana"/>
                <a:cs typeface="Verdana"/>
              </a:rPr>
              <a:t>Phi are trademarks of Intel Corporation in the U.S. </a:t>
            </a:r>
            <a:r>
              <a:rPr lang="en-US" sz="600" dirty="0" smtClean="0">
                <a:solidFill>
                  <a:prstClr val="white"/>
                </a:solidFill>
                <a:latin typeface="Verdana"/>
                <a:cs typeface="Verdana"/>
              </a:rPr>
              <a:t>and</a:t>
            </a:r>
            <a:r>
              <a:rPr lang="en-US" sz="600" baseline="0" dirty="0" smtClean="0">
                <a:solidFill>
                  <a:prstClr val="white"/>
                </a:solidFill>
                <a:latin typeface="Verdana"/>
                <a:cs typeface="Verdana"/>
              </a:rPr>
              <a:t> </a:t>
            </a:r>
            <a:r>
              <a:rPr lang="en-US" sz="600" dirty="0" smtClean="0">
                <a:solidFill>
                  <a:prstClr val="white"/>
                </a:solidFill>
                <a:latin typeface="Verdana"/>
                <a:cs typeface="Verdana"/>
              </a:rPr>
              <a:t>other countries. *Other names and brands may be claimed as the property of others.</a:t>
            </a:r>
            <a:endParaRPr lang="en-US" sz="600" dirty="0">
              <a:solidFill>
                <a:prstClr val="white"/>
              </a:solidFill>
              <a:latin typeface="Verdana"/>
              <a:cs typeface="Verdana"/>
            </a:endParaRPr>
          </a:p>
        </p:txBody>
      </p:sp>
    </p:spTree>
  </p:cSld>
  <p:clrMap bg1="dk2" tx1="lt1" bg2="dk1" tx2="lt2" accent1="accent1" accent2="accent2" accent3="accent3" accent4="accent4" accent5="accent5" accent6="accent6" hlink="hlink" folHlink="folHlink"/>
  <p:sldLayoutIdLst>
    <p:sldLayoutId id="2147483760" r:id="rId1"/>
    <p:sldLayoutId id="2147483762" r:id="rId2"/>
  </p:sldLayoutIdLst>
  <p:transition>
    <p:fade/>
  </p:transition>
  <p:timing>
    <p:tnLst>
      <p:par>
        <p:cTn id="1" dur="indefinite" restart="never" nodeType="tmRoot"/>
      </p:par>
    </p:tnLst>
  </p:timing>
  <p:hf hdr="0"/>
  <p:txStyles>
    <p:titleStyle>
      <a:lvl1pPr algn="ctr" rtl="0" eaLnBrk="1" fontAlgn="base" hangingPunct="1">
        <a:lnSpc>
          <a:spcPct val="90000"/>
        </a:lnSpc>
        <a:spcBef>
          <a:spcPct val="0"/>
        </a:spcBef>
        <a:spcAft>
          <a:spcPct val="0"/>
        </a:spcAft>
        <a:defRPr sz="2200">
          <a:solidFill>
            <a:schemeClr val="tx1"/>
          </a:solidFill>
          <a:effectLst>
            <a:outerShdw blurRad="38100" dist="38100" dir="2700000" algn="tl">
              <a:srgbClr val="000000">
                <a:alpha val="43137"/>
              </a:srgbClr>
            </a:outerShdw>
          </a:effectLst>
          <a:latin typeface="Arial Rounded MT Bold"/>
          <a:ea typeface="+mj-ea"/>
          <a:cs typeface="Arial Rounded MT Bold"/>
        </a:defRPr>
      </a:lvl1pPr>
      <a:lvl2pPr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5pPr>
      <a:lvl6pPr marL="408173"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6pPr>
      <a:lvl7pPr marL="816347"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7pPr>
      <a:lvl8pPr marL="1224521"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8pPr>
      <a:lvl9pPr marL="1632694" algn="ctr" rtl="0" eaLnBrk="1" fontAlgn="base" hangingPunct="1">
        <a:lnSpc>
          <a:spcPct val="90000"/>
        </a:lnSpc>
        <a:spcBef>
          <a:spcPct val="0"/>
        </a:spcBef>
        <a:spcAft>
          <a:spcPct val="0"/>
        </a:spcAft>
        <a:defRPr sz="2900">
          <a:solidFill>
            <a:schemeClr val="tx1"/>
          </a:solidFill>
          <a:effectLst>
            <a:outerShdw blurRad="38100" dist="38100" dir="2700000" algn="tl">
              <a:srgbClr val="000000"/>
            </a:outerShdw>
          </a:effectLst>
          <a:latin typeface="Neo Sans Intel Medium" pitchFamily="34" charset="0"/>
          <a:cs typeface="Arial" charset="0"/>
        </a:defRPr>
      </a:lvl9pPr>
    </p:titleStyle>
    <p:bodyStyle>
      <a:lvl1pPr marL="112713" indent="-112713" algn="l" rtl="0" eaLnBrk="1" fontAlgn="base" hangingPunct="1">
        <a:lnSpc>
          <a:spcPct val="95000"/>
        </a:lnSpc>
        <a:spcBef>
          <a:spcPct val="30000"/>
        </a:spcBef>
        <a:spcAft>
          <a:spcPct val="0"/>
        </a:spcAft>
        <a:buClr>
          <a:schemeClr val="tx1"/>
        </a:buClr>
        <a:buFont typeface="Arial" pitchFamily="34" charset="0"/>
        <a:buNone/>
        <a:defRPr sz="1800">
          <a:solidFill>
            <a:schemeClr val="tx1"/>
          </a:solidFill>
          <a:effectLst/>
          <a:latin typeface="Verdana"/>
          <a:ea typeface="+mn-ea"/>
          <a:cs typeface="Verdana"/>
        </a:defRPr>
      </a:lvl1pPr>
      <a:lvl2pPr marL="346075" indent="-119063" algn="l" rtl="0" eaLnBrk="1" fontAlgn="base" hangingPunct="1">
        <a:lnSpc>
          <a:spcPct val="95000"/>
        </a:lnSpc>
        <a:spcBef>
          <a:spcPct val="30000"/>
        </a:spcBef>
        <a:spcAft>
          <a:spcPct val="0"/>
        </a:spcAft>
        <a:buClr>
          <a:schemeClr val="tx1"/>
        </a:buClr>
        <a:buFont typeface="Arial"/>
        <a:buChar char="•"/>
        <a:defRPr sz="1600">
          <a:solidFill>
            <a:schemeClr val="tx1"/>
          </a:solidFill>
          <a:effectLst/>
          <a:latin typeface="Verdana"/>
          <a:cs typeface="Verdana"/>
        </a:defRPr>
      </a:lvl2pPr>
      <a:lvl3pPr marL="571500" indent="-112713" algn="l" rtl="0" eaLnBrk="1" fontAlgn="base" hangingPunct="1">
        <a:lnSpc>
          <a:spcPct val="95000"/>
        </a:lnSpc>
        <a:spcBef>
          <a:spcPct val="30000"/>
        </a:spcBef>
        <a:spcAft>
          <a:spcPct val="0"/>
        </a:spcAft>
        <a:buClr>
          <a:schemeClr val="tx1"/>
        </a:buClr>
        <a:buFont typeface="Lucida Grande"/>
        <a:buChar char="–"/>
        <a:defRPr sz="1400">
          <a:solidFill>
            <a:schemeClr val="tx1"/>
          </a:solidFill>
          <a:effectLst/>
          <a:latin typeface="Verdana"/>
          <a:cs typeface="Verdana"/>
        </a:defRPr>
      </a:lvl3pPr>
      <a:lvl4pPr marL="1234442" indent="-214008"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4pPr>
      <a:lvl5pPr marL="1541989" indent="-205505"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5pPr>
      <a:lvl6pPr marL="1950163" indent="-205505"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6pPr>
      <a:lvl7pPr marL="2358336" indent="-205505"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7pPr>
      <a:lvl8pPr marL="2766509" indent="-205505"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8pPr>
      <a:lvl9pPr marL="3174683" indent="-205505" algn="l" rtl="0" eaLnBrk="1" fontAlgn="base" hangingPunct="1">
        <a:spcBef>
          <a:spcPct val="20000"/>
        </a:spcBef>
        <a:spcAft>
          <a:spcPct val="0"/>
        </a:spcAft>
        <a:buChar char="•"/>
        <a:defRPr sz="1800">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816347" rtl="0" eaLnBrk="1" latinLnBrk="0" hangingPunct="1">
        <a:defRPr sz="1600" kern="1200">
          <a:solidFill>
            <a:schemeClr val="tx1"/>
          </a:solidFill>
          <a:latin typeface="+mn-lt"/>
          <a:ea typeface="+mn-ea"/>
          <a:cs typeface="+mn-cs"/>
        </a:defRPr>
      </a:lvl1pPr>
      <a:lvl2pPr marL="408173" algn="l" defTabSz="816347" rtl="0" eaLnBrk="1" latinLnBrk="0" hangingPunct="1">
        <a:defRPr sz="1600" kern="1200">
          <a:solidFill>
            <a:schemeClr val="tx1"/>
          </a:solidFill>
          <a:latin typeface="+mn-lt"/>
          <a:ea typeface="+mn-ea"/>
          <a:cs typeface="+mn-cs"/>
        </a:defRPr>
      </a:lvl2pPr>
      <a:lvl3pPr marL="816347" algn="l" defTabSz="816347" rtl="0" eaLnBrk="1" latinLnBrk="0" hangingPunct="1">
        <a:defRPr sz="1600" kern="1200">
          <a:solidFill>
            <a:schemeClr val="tx1"/>
          </a:solidFill>
          <a:latin typeface="+mn-lt"/>
          <a:ea typeface="+mn-ea"/>
          <a:cs typeface="+mn-cs"/>
        </a:defRPr>
      </a:lvl3pPr>
      <a:lvl4pPr marL="1224521" algn="l" defTabSz="816347" rtl="0" eaLnBrk="1" latinLnBrk="0" hangingPunct="1">
        <a:defRPr sz="1600" kern="1200">
          <a:solidFill>
            <a:schemeClr val="tx1"/>
          </a:solidFill>
          <a:latin typeface="+mn-lt"/>
          <a:ea typeface="+mn-ea"/>
          <a:cs typeface="+mn-cs"/>
        </a:defRPr>
      </a:lvl4pPr>
      <a:lvl5pPr marL="1632694" algn="l" defTabSz="816347" rtl="0" eaLnBrk="1" latinLnBrk="0" hangingPunct="1">
        <a:defRPr sz="1600" kern="1200">
          <a:solidFill>
            <a:schemeClr val="tx1"/>
          </a:solidFill>
          <a:latin typeface="+mn-lt"/>
          <a:ea typeface="+mn-ea"/>
          <a:cs typeface="+mn-cs"/>
        </a:defRPr>
      </a:lvl5pPr>
      <a:lvl6pPr marL="2040868" algn="l" defTabSz="816347" rtl="0" eaLnBrk="1" latinLnBrk="0" hangingPunct="1">
        <a:defRPr sz="1600" kern="1200">
          <a:solidFill>
            <a:schemeClr val="tx1"/>
          </a:solidFill>
          <a:latin typeface="+mn-lt"/>
          <a:ea typeface="+mn-ea"/>
          <a:cs typeface="+mn-cs"/>
        </a:defRPr>
      </a:lvl6pPr>
      <a:lvl7pPr marL="2449041" algn="l" defTabSz="816347" rtl="0" eaLnBrk="1" latinLnBrk="0" hangingPunct="1">
        <a:defRPr sz="1600" kern="1200">
          <a:solidFill>
            <a:schemeClr val="tx1"/>
          </a:solidFill>
          <a:latin typeface="+mn-lt"/>
          <a:ea typeface="+mn-ea"/>
          <a:cs typeface="+mn-cs"/>
        </a:defRPr>
      </a:lvl7pPr>
      <a:lvl8pPr marL="2857214" algn="l" defTabSz="816347" rtl="0" eaLnBrk="1" latinLnBrk="0" hangingPunct="1">
        <a:defRPr sz="1600" kern="1200">
          <a:solidFill>
            <a:schemeClr val="tx1"/>
          </a:solidFill>
          <a:latin typeface="+mn-lt"/>
          <a:ea typeface="+mn-ea"/>
          <a:cs typeface="+mn-cs"/>
        </a:defRPr>
      </a:lvl8pPr>
      <a:lvl9pPr marL="3265388" algn="l" defTabSz="816347"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en.wikipedia.org/wiki/Plesiochronous_syste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380.pn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4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8" Type="http://schemas.openxmlformats.org/officeDocument/2006/relationships/hyperlink" Target="http://en.wikipedia.org/wiki/Godunov's_scheme" TargetMode="External"/><Relationship Id="rId3" Type="http://schemas.openxmlformats.org/officeDocument/2006/relationships/hyperlink" Target="https://code.google.com/p/enzo/source/browse/run/Hydro/Hydro-2D/" TargetMode="External"/><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17.gif"/><Relationship Id="rId4" Type="http://schemas.openxmlformats.org/officeDocument/2006/relationships/hyperlink" Target="http://en.wikipedia.org/wiki/Computational_fluid_dynamics" TargetMode="External"/><Relationship Id="rId9" Type="http://schemas.openxmlformats.org/officeDocument/2006/relationships/hyperlink" Target="http://en.wikipedia.org/wiki/Sergei_K._Godunov"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02.jpeg"/></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45.png"/></Relationships>
</file>

<file path=ppt/slides/_rels/slide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hyperlink" Target="http://www.lotsofcores.com"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77273" y="323556"/>
            <a:ext cx="5316279" cy="2554545"/>
          </a:xfrm>
          <a:prstGeom prst="rect">
            <a:avLst/>
          </a:prstGeom>
          <a:noFill/>
        </p:spPr>
        <p:txBody>
          <a:bodyPr wrap="none" rtlCol="0">
            <a:spAutoFit/>
          </a:bodyPr>
          <a:lstStyle/>
          <a:p>
            <a:r>
              <a:rPr lang="en-US" sz="4000" b="1" dirty="0">
                <a:solidFill>
                  <a:schemeClr val="bg1"/>
                </a:solidFill>
                <a:latin typeface="Arial"/>
                <a:cs typeface="Arial"/>
              </a:rPr>
              <a:t>Inspired by 61 </a:t>
            </a:r>
            <a:r>
              <a:rPr lang="en-US" sz="4000" b="1" dirty="0" smtClean="0">
                <a:solidFill>
                  <a:schemeClr val="bg1"/>
                </a:solidFill>
                <a:latin typeface="Arial"/>
                <a:cs typeface="Arial"/>
              </a:rPr>
              <a:t>cores:</a:t>
            </a:r>
            <a:br>
              <a:rPr lang="en-US" sz="4000" b="1" dirty="0" smtClean="0">
                <a:solidFill>
                  <a:schemeClr val="bg1"/>
                </a:solidFill>
                <a:latin typeface="Arial"/>
                <a:cs typeface="Arial"/>
              </a:rPr>
            </a:br>
            <a:r>
              <a:rPr lang="en-US" sz="4000" b="1" dirty="0" smtClean="0">
                <a:solidFill>
                  <a:schemeClr val="bg1"/>
                </a:solidFill>
                <a:latin typeface="Arial"/>
                <a:cs typeface="Arial"/>
              </a:rPr>
              <a:t>Optimization</a:t>
            </a:r>
            <a:br>
              <a:rPr lang="en-US" sz="4000" b="1" dirty="0" smtClean="0">
                <a:solidFill>
                  <a:schemeClr val="bg1"/>
                </a:solidFill>
                <a:latin typeface="Arial"/>
                <a:cs typeface="Arial"/>
              </a:rPr>
            </a:br>
            <a:r>
              <a:rPr lang="en-US" sz="4000" b="1" dirty="0" smtClean="0">
                <a:solidFill>
                  <a:schemeClr val="bg1"/>
                </a:solidFill>
                <a:latin typeface="Arial"/>
                <a:cs typeface="Arial"/>
              </a:rPr>
              <a:t>and</a:t>
            </a:r>
            <a:br>
              <a:rPr lang="en-US" sz="4000" b="1" dirty="0" smtClean="0">
                <a:solidFill>
                  <a:schemeClr val="bg1"/>
                </a:solidFill>
                <a:latin typeface="Arial"/>
                <a:cs typeface="Arial"/>
              </a:rPr>
            </a:br>
            <a:r>
              <a:rPr lang="en-US" sz="4000" b="1" dirty="0" smtClean="0">
                <a:solidFill>
                  <a:schemeClr val="bg1"/>
                </a:solidFill>
                <a:latin typeface="Arial"/>
                <a:cs typeface="Arial"/>
              </a:rPr>
              <a:t>Modernization</a:t>
            </a:r>
            <a:endParaRPr lang="en-US" sz="2400" b="1" dirty="0" smtClean="0">
              <a:solidFill>
                <a:schemeClr val="bg1"/>
              </a:solidFill>
              <a:latin typeface="Arial"/>
              <a:cs typeface="Arial"/>
            </a:endParaRPr>
          </a:p>
        </p:txBody>
      </p:sp>
      <p:pic>
        <p:nvPicPr>
          <p:cNvPr id="5" name="Picture 4" descr="Cover Pearl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0181" y="1222931"/>
            <a:ext cx="2633472" cy="3291840"/>
          </a:xfrm>
          <a:prstGeom prst="rect">
            <a:avLst/>
          </a:prstGeom>
        </p:spPr>
      </p:pic>
      <p:sp>
        <p:nvSpPr>
          <p:cNvPr id="4" name="TextBox 3"/>
          <p:cNvSpPr txBox="1"/>
          <p:nvPr/>
        </p:nvSpPr>
        <p:spPr>
          <a:xfrm>
            <a:off x="423334" y="2912534"/>
            <a:ext cx="3882518" cy="523220"/>
          </a:xfrm>
          <a:prstGeom prst="rect">
            <a:avLst/>
          </a:prstGeom>
          <a:noFill/>
        </p:spPr>
        <p:txBody>
          <a:bodyPr wrap="none" rtlCol="0">
            <a:spAutoFit/>
          </a:bodyPr>
          <a:lstStyle/>
          <a:p>
            <a:r>
              <a:rPr lang="en-US" sz="2800" b="1" noProof="1" smtClean="0">
                <a:solidFill>
                  <a:schemeClr val="accent1">
                    <a:lumMod val="40000"/>
                    <a:lumOff val="60000"/>
                  </a:schemeClr>
                </a:solidFill>
                <a:latin typeface="Arial"/>
                <a:cs typeface="Arial"/>
              </a:rPr>
              <a:t>www.lotsofcores.com</a:t>
            </a:r>
          </a:p>
        </p:txBody>
      </p:sp>
      <p:sp>
        <p:nvSpPr>
          <p:cNvPr id="6" name="TextBox 5"/>
          <p:cNvSpPr txBox="1"/>
          <p:nvPr/>
        </p:nvSpPr>
        <p:spPr>
          <a:xfrm>
            <a:off x="3852435" y="4461321"/>
            <a:ext cx="2898412" cy="230832"/>
          </a:xfrm>
          <a:prstGeom prst="rect">
            <a:avLst/>
          </a:prstGeom>
          <a:noFill/>
        </p:spPr>
        <p:txBody>
          <a:bodyPr wrap="none" rtlCol="0">
            <a:spAutoFit/>
          </a:bodyPr>
          <a:lstStyle/>
          <a:p>
            <a:r>
              <a:rPr lang="en-US" sz="900" dirty="0" smtClean="0">
                <a:solidFill>
                  <a:schemeClr val="bg1">
                    <a:lumMod val="65000"/>
                    <a:alpha val="35000"/>
                  </a:schemeClr>
                </a:solidFill>
                <a:latin typeface="Arial"/>
                <a:cs typeface="Arial"/>
              </a:rPr>
              <a:t>Book cover design used with permission of publisher.</a:t>
            </a:r>
          </a:p>
        </p:txBody>
      </p:sp>
    </p:spTree>
    <p:extLst>
      <p:ext uri="{BB962C8B-B14F-4D97-AF65-F5344CB8AC3E}">
        <p14:creationId xmlns:p14="http://schemas.microsoft.com/office/powerpoint/2010/main" val="25163772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Optimizing for Reacting Navier‐Stokes Equations</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59" y="968852"/>
            <a:ext cx="2656994" cy="1487916"/>
          </a:xfrm>
        </p:spPr>
      </p:pic>
      <p:sp>
        <p:nvSpPr>
          <p:cNvPr id="5" name="Slide Number Placeholder 4"/>
          <p:cNvSpPr>
            <a:spLocks noGrp="1"/>
          </p:cNvSpPr>
          <p:nvPr>
            <p:ph type="sldNum" sz="quarter" idx="12"/>
          </p:nvPr>
        </p:nvSpPr>
        <p:spPr/>
        <p:txBody>
          <a:bodyPr/>
          <a:lstStyle/>
          <a:p>
            <a:fld id="{EE2556C5-CE8C-6547-B838-EA80C61A4AF7}" type="slidenum">
              <a:rPr lang="en-US" smtClean="0"/>
              <a:pPr/>
              <a:t>10</a:t>
            </a:fld>
            <a:endParaRPr lang="en-US" dirty="0"/>
          </a:p>
        </p:txBody>
      </p:sp>
      <p:sp>
        <p:nvSpPr>
          <p:cNvPr id="8" name="Rectangle 7"/>
          <p:cNvSpPr/>
          <p:nvPr/>
        </p:nvSpPr>
        <p:spPr>
          <a:xfrm>
            <a:off x="2912954" y="1115582"/>
            <a:ext cx="5661765" cy="323165"/>
          </a:xfrm>
          <a:prstGeom prst="rect">
            <a:avLst/>
          </a:prstGeom>
        </p:spPr>
        <p:txBody>
          <a:bodyPr wrap="square">
            <a:spAutoFit/>
          </a:bodyPr>
          <a:lstStyle/>
          <a:p>
            <a:pPr>
              <a:lnSpc>
                <a:spcPct val="80000"/>
              </a:lnSpc>
            </a:pPr>
            <a:r>
              <a:rPr lang="en-US" dirty="0">
                <a:solidFill>
                  <a:srgbClr val="000000"/>
                </a:solidFill>
                <a:latin typeface="Apple Chancery"/>
                <a:cs typeface="Apple Chancery"/>
              </a:rPr>
              <a:t>Antonio Valles </a:t>
            </a:r>
            <a:r>
              <a:rPr lang="en-US" dirty="0" smtClean="0">
                <a:solidFill>
                  <a:srgbClr val="000000"/>
                </a:solidFill>
                <a:latin typeface="Apple Chancery"/>
                <a:cs typeface="Apple Chancery"/>
              </a:rPr>
              <a:t>and Weiqun </a:t>
            </a:r>
            <a:r>
              <a:rPr lang="en-US" dirty="0">
                <a:solidFill>
                  <a:srgbClr val="000000"/>
                </a:solidFill>
                <a:latin typeface="Apple Chancery"/>
                <a:cs typeface="Apple Chancery"/>
              </a:rPr>
              <a:t>Zhang</a:t>
            </a:r>
            <a:endParaRPr lang="en-US" dirty="0">
              <a:latin typeface="Arial"/>
            </a:endParaRPr>
          </a:p>
        </p:txBody>
      </p:sp>
      <p:sp>
        <p:nvSpPr>
          <p:cNvPr id="4" name="Rectangle 3"/>
          <p:cNvSpPr/>
          <p:nvPr/>
        </p:nvSpPr>
        <p:spPr>
          <a:xfrm>
            <a:off x="3077825" y="1556510"/>
            <a:ext cx="5546345" cy="830997"/>
          </a:xfrm>
          <a:prstGeom prst="rect">
            <a:avLst/>
          </a:prstGeom>
        </p:spPr>
        <p:txBody>
          <a:bodyPr wrap="square">
            <a:spAutoFit/>
          </a:bodyPr>
          <a:lstStyle/>
          <a:p>
            <a:r>
              <a:rPr lang="en-US" sz="1600" dirty="0" smtClean="0">
                <a:solidFill>
                  <a:srgbClr val="000000"/>
                </a:solidFill>
                <a:latin typeface="Arial"/>
                <a:cs typeface="Arial"/>
              </a:rPr>
              <a:t>“</a:t>
            </a:r>
            <a:r>
              <a:rPr lang="en-US" sz="1600" i="1" dirty="0" smtClean="0">
                <a:solidFill>
                  <a:srgbClr val="000000"/>
                </a:solidFill>
                <a:latin typeface="Arial"/>
                <a:cs typeface="Arial"/>
              </a:rPr>
              <a:t>[M]any applications are </a:t>
            </a:r>
            <a:r>
              <a:rPr lang="en-US" sz="1600" i="1" dirty="0">
                <a:solidFill>
                  <a:srgbClr val="000000"/>
                </a:solidFill>
                <a:latin typeface="Arial"/>
                <a:cs typeface="Arial"/>
              </a:rPr>
              <a:t>not properly optimized to </a:t>
            </a:r>
            <a:r>
              <a:rPr lang="en-US" sz="1600" i="1" dirty="0" smtClean="0">
                <a:solidFill>
                  <a:srgbClr val="000000"/>
                </a:solidFill>
                <a:latin typeface="Arial"/>
                <a:cs typeface="Arial"/>
              </a:rPr>
              <a:t>take advantage </a:t>
            </a:r>
            <a:r>
              <a:rPr lang="en-US" sz="1600" i="1" dirty="0">
                <a:solidFill>
                  <a:srgbClr val="000000"/>
                </a:solidFill>
                <a:latin typeface="Arial"/>
                <a:cs typeface="Arial"/>
              </a:rPr>
              <a:t>of so many hybrid </a:t>
            </a:r>
            <a:r>
              <a:rPr lang="en-US" sz="1600" i="1" dirty="0" smtClean="0">
                <a:solidFill>
                  <a:srgbClr val="000000"/>
                </a:solidFill>
                <a:latin typeface="Arial"/>
                <a:cs typeface="Arial"/>
              </a:rPr>
              <a:t>(</a:t>
            </a:r>
            <a:r>
              <a:rPr lang="en-US" sz="1600" i="1" dirty="0">
                <a:solidFill>
                  <a:srgbClr val="000000"/>
                </a:solidFill>
                <a:latin typeface="Arial"/>
                <a:cs typeface="Arial"/>
              </a:rPr>
              <a:t>MPI + </a:t>
            </a:r>
            <a:r>
              <a:rPr lang="en-US" sz="1600" i="1" dirty="0" smtClean="0">
                <a:solidFill>
                  <a:srgbClr val="000000"/>
                </a:solidFill>
                <a:latin typeface="Arial"/>
                <a:cs typeface="Arial"/>
              </a:rPr>
              <a:t>OpenMP</a:t>
            </a:r>
            <a:r>
              <a:rPr lang="en-US" sz="1600" i="1" dirty="0" smtClean="0">
                <a:solidFill>
                  <a:srgbClr val="BFBFBF"/>
                </a:solidFill>
                <a:latin typeface="Arial"/>
                <a:cs typeface="Arial"/>
              </a:rPr>
              <a:t>*</a:t>
            </a:r>
            <a:r>
              <a:rPr lang="en-US" sz="1600" i="1" dirty="0" smtClean="0">
                <a:solidFill>
                  <a:srgbClr val="000000"/>
                </a:solidFill>
                <a:latin typeface="Arial"/>
                <a:cs typeface="Arial"/>
              </a:rPr>
              <a:t>) </a:t>
            </a:r>
            <a:r>
              <a:rPr lang="en-US" sz="1600" i="1" dirty="0">
                <a:solidFill>
                  <a:srgbClr val="000000"/>
                </a:solidFill>
                <a:latin typeface="Arial"/>
                <a:cs typeface="Arial"/>
              </a:rPr>
              <a:t>hardware threads per </a:t>
            </a:r>
            <a:r>
              <a:rPr lang="en-US" sz="1600" i="1" dirty="0" smtClean="0">
                <a:solidFill>
                  <a:srgbClr val="000000"/>
                </a:solidFill>
                <a:latin typeface="Arial"/>
                <a:cs typeface="Arial"/>
              </a:rPr>
              <a:t>node.”</a:t>
            </a:r>
            <a:endParaRPr lang="en-US" sz="1600" i="1" dirty="0">
              <a:latin typeface="Arial"/>
              <a:cs typeface="Arial"/>
            </a:endParaRPr>
          </a:p>
        </p:txBody>
      </p:sp>
      <p:sp>
        <p:nvSpPr>
          <p:cNvPr id="6" name="Rectangle 5"/>
          <p:cNvSpPr/>
          <p:nvPr/>
        </p:nvSpPr>
        <p:spPr>
          <a:xfrm>
            <a:off x="255959" y="2841744"/>
            <a:ext cx="5138517" cy="1815882"/>
          </a:xfrm>
          <a:prstGeom prst="rect">
            <a:avLst/>
          </a:prstGeom>
        </p:spPr>
        <p:txBody>
          <a:bodyPr wrap="square">
            <a:spAutoFit/>
          </a:bodyPr>
          <a:lstStyle/>
          <a:p>
            <a:r>
              <a:rPr lang="en-US" sz="1600" dirty="0" smtClean="0">
                <a:solidFill>
                  <a:srgbClr val="222222"/>
                </a:solidFill>
                <a:latin typeface="Arial"/>
                <a:cs typeface="Arial"/>
              </a:rPr>
              <a:t>They “</a:t>
            </a:r>
            <a:r>
              <a:rPr lang="en-US" sz="1600" i="1" dirty="0" smtClean="0">
                <a:solidFill>
                  <a:srgbClr val="222222"/>
                </a:solidFill>
                <a:latin typeface="Arial"/>
                <a:cs typeface="Arial"/>
              </a:rPr>
              <a:t>significantly </a:t>
            </a:r>
            <a:r>
              <a:rPr lang="en-US" sz="1600" i="1" dirty="0">
                <a:solidFill>
                  <a:srgbClr val="222222"/>
                </a:solidFill>
                <a:latin typeface="Arial"/>
                <a:cs typeface="Arial"/>
              </a:rPr>
              <a:t>improved concurrency on both </a:t>
            </a:r>
            <a:r>
              <a:rPr lang="en-US" sz="1600" i="1" dirty="0" smtClean="0">
                <a:solidFill>
                  <a:srgbClr val="222222"/>
                </a:solidFill>
                <a:latin typeface="Arial"/>
                <a:cs typeface="Arial"/>
              </a:rPr>
              <a:t/>
            </a:r>
            <a:br>
              <a:rPr lang="en-US" sz="1600" i="1" dirty="0" smtClean="0">
                <a:solidFill>
                  <a:srgbClr val="222222"/>
                </a:solidFill>
                <a:latin typeface="Arial"/>
                <a:cs typeface="Arial"/>
              </a:rPr>
            </a:br>
            <a:r>
              <a:rPr lang="en-US" sz="1600" i="1" dirty="0" smtClean="0">
                <a:solidFill>
                  <a:srgbClr val="222222"/>
                </a:solidFill>
                <a:latin typeface="Arial"/>
                <a:cs typeface="Arial"/>
              </a:rPr>
              <a:t>Intel</a:t>
            </a:r>
            <a:r>
              <a:rPr lang="en-US" sz="1400" i="1" baseline="30000" dirty="0" smtClean="0">
                <a:solidFill>
                  <a:srgbClr val="222222"/>
                </a:solidFill>
                <a:latin typeface="Arial"/>
                <a:cs typeface="Arial"/>
              </a:rPr>
              <a:t>®</a:t>
            </a:r>
            <a:r>
              <a:rPr lang="en-US" sz="1600" i="1" dirty="0" smtClean="0">
                <a:solidFill>
                  <a:srgbClr val="222222"/>
                </a:solidFill>
                <a:latin typeface="Arial"/>
                <a:cs typeface="Arial"/>
              </a:rPr>
              <a:t> </a:t>
            </a:r>
            <a:r>
              <a:rPr lang="en-US" sz="1600" i="1" dirty="0">
                <a:solidFill>
                  <a:srgbClr val="222222"/>
                </a:solidFill>
                <a:latin typeface="Arial"/>
                <a:cs typeface="Arial"/>
              </a:rPr>
              <a:t>Xeon </a:t>
            </a:r>
            <a:r>
              <a:rPr lang="en-US" sz="1600" i="1" dirty="0" smtClean="0">
                <a:solidFill>
                  <a:srgbClr val="222222"/>
                </a:solidFill>
                <a:latin typeface="Arial"/>
                <a:cs typeface="Arial"/>
              </a:rPr>
              <a:t>Phi</a:t>
            </a:r>
            <a:r>
              <a:rPr lang="en-US" sz="1400" i="1" baseline="30000" dirty="0" smtClean="0">
                <a:solidFill>
                  <a:srgbClr val="222222"/>
                </a:solidFill>
                <a:latin typeface="Arial"/>
                <a:cs typeface="Arial"/>
              </a:rPr>
              <a:t>™</a:t>
            </a:r>
            <a:r>
              <a:rPr lang="en-US" sz="1600" i="1" dirty="0" smtClean="0">
                <a:solidFill>
                  <a:srgbClr val="222222"/>
                </a:solidFill>
                <a:latin typeface="Arial"/>
                <a:cs typeface="Arial"/>
              </a:rPr>
              <a:t> </a:t>
            </a:r>
            <a:r>
              <a:rPr lang="en-US" sz="1600" i="1" dirty="0">
                <a:solidFill>
                  <a:srgbClr val="222222"/>
                </a:solidFill>
                <a:latin typeface="Arial"/>
                <a:cs typeface="Arial"/>
              </a:rPr>
              <a:t>coprocessors and </a:t>
            </a:r>
            <a:r>
              <a:rPr lang="en-US" sz="1600" i="1" dirty="0" smtClean="0">
                <a:solidFill>
                  <a:srgbClr val="222222"/>
                </a:solidFill>
                <a:latin typeface="Arial"/>
                <a:cs typeface="Arial"/>
              </a:rPr>
              <a:t>Intel</a:t>
            </a:r>
            <a:r>
              <a:rPr lang="en-US" sz="1600" i="1" baseline="30000" dirty="0">
                <a:solidFill>
                  <a:srgbClr val="222222"/>
                </a:solidFill>
                <a:latin typeface="Arial"/>
                <a:cs typeface="Arial"/>
              </a:rPr>
              <a:t>®</a:t>
            </a:r>
            <a:r>
              <a:rPr lang="en-US" sz="1600" i="1" dirty="0" smtClean="0">
                <a:solidFill>
                  <a:srgbClr val="222222"/>
                </a:solidFill>
                <a:latin typeface="Arial"/>
                <a:cs typeface="Arial"/>
              </a:rPr>
              <a:t> Xeon</a:t>
            </a:r>
            <a:r>
              <a:rPr lang="en-US" sz="1600" i="1" baseline="30000" dirty="0">
                <a:solidFill>
                  <a:srgbClr val="222222"/>
                </a:solidFill>
                <a:latin typeface="Arial"/>
                <a:cs typeface="Arial"/>
              </a:rPr>
              <a:t>®</a:t>
            </a:r>
            <a:r>
              <a:rPr lang="en-US" sz="1600" i="1" dirty="0" smtClean="0">
                <a:solidFill>
                  <a:srgbClr val="222222"/>
                </a:solidFill>
                <a:latin typeface="Arial"/>
                <a:cs typeface="Arial"/>
              </a:rPr>
              <a:t> </a:t>
            </a:r>
            <a:r>
              <a:rPr lang="en-US" sz="1600" i="1" dirty="0">
                <a:solidFill>
                  <a:srgbClr val="222222"/>
                </a:solidFill>
                <a:latin typeface="Arial"/>
                <a:cs typeface="Arial"/>
              </a:rPr>
              <a:t>processors</a:t>
            </a:r>
            <a:r>
              <a:rPr lang="en-US" sz="1600" dirty="0">
                <a:solidFill>
                  <a:srgbClr val="222222"/>
                </a:solidFill>
                <a:latin typeface="Arial"/>
                <a:cs typeface="Arial"/>
              </a:rPr>
              <a:t>” </a:t>
            </a:r>
            <a:r>
              <a:rPr lang="en-US" sz="1600" dirty="0" smtClean="0">
                <a:solidFill>
                  <a:srgbClr val="222222"/>
                </a:solidFill>
                <a:latin typeface="Arial"/>
                <a:cs typeface="Arial"/>
              </a:rPr>
              <a:t>by</a:t>
            </a:r>
          </a:p>
          <a:p>
            <a:pPr marL="285750" indent="-285750">
              <a:buFont typeface="Arial" panose="020B0604020202020204" pitchFamily="34" charset="0"/>
              <a:buChar char="•"/>
            </a:pPr>
            <a:r>
              <a:rPr lang="en-US" sz="1600" dirty="0">
                <a:solidFill>
                  <a:srgbClr val="222222"/>
                </a:solidFill>
                <a:latin typeface="Arial"/>
                <a:cs typeface="Arial"/>
              </a:rPr>
              <a:t>T</a:t>
            </a:r>
            <a:r>
              <a:rPr lang="en-US" sz="1600" dirty="0" smtClean="0">
                <a:solidFill>
                  <a:srgbClr val="222222"/>
                </a:solidFill>
                <a:latin typeface="Arial"/>
                <a:cs typeface="Arial"/>
              </a:rPr>
              <a:t>ransforming </a:t>
            </a:r>
            <a:r>
              <a:rPr lang="en-US" sz="1600" dirty="0">
                <a:solidFill>
                  <a:srgbClr val="222222"/>
                </a:solidFill>
                <a:latin typeface="Arial"/>
                <a:cs typeface="Arial"/>
              </a:rPr>
              <a:t>a fine-grain thread </a:t>
            </a:r>
            <a:r>
              <a:rPr lang="en-US" sz="1600" dirty="0" smtClean="0">
                <a:solidFill>
                  <a:srgbClr val="222222"/>
                </a:solidFill>
                <a:latin typeface="Arial"/>
                <a:cs typeface="Arial"/>
              </a:rPr>
              <a:t>parallel approach </a:t>
            </a:r>
          </a:p>
          <a:p>
            <a:pPr marL="742950" lvl="1" indent="-285750">
              <a:buFont typeface="Arial" panose="020B0604020202020204" pitchFamily="34" charset="0"/>
              <a:buChar char="•"/>
            </a:pPr>
            <a:r>
              <a:rPr lang="en-US" sz="1600" dirty="0" smtClean="0">
                <a:solidFill>
                  <a:srgbClr val="222222"/>
                </a:solidFill>
                <a:latin typeface="Arial"/>
                <a:cs typeface="Arial"/>
              </a:rPr>
              <a:t>To </a:t>
            </a:r>
            <a:r>
              <a:rPr lang="en-US" sz="1600" dirty="0">
                <a:solidFill>
                  <a:srgbClr val="222222"/>
                </a:solidFill>
                <a:latin typeface="Arial"/>
                <a:cs typeface="Arial"/>
              </a:rPr>
              <a:t>a more coarse-grain, memory allocation considerate approach </a:t>
            </a:r>
            <a:endParaRPr lang="en-US" sz="1600" dirty="0" smtClean="0">
              <a:solidFill>
                <a:srgbClr val="222222"/>
              </a:solidFill>
              <a:latin typeface="Arial"/>
              <a:cs typeface="Arial"/>
            </a:endParaRPr>
          </a:p>
          <a:p>
            <a:pPr marL="285750" indent="-285750">
              <a:buFont typeface="Arial" panose="020B0604020202020204" pitchFamily="34" charset="0"/>
              <a:buChar char="•"/>
            </a:pPr>
            <a:r>
              <a:rPr lang="en-US" sz="1600" dirty="0" smtClean="0">
                <a:solidFill>
                  <a:srgbClr val="222222"/>
                </a:solidFill>
                <a:latin typeface="Arial"/>
                <a:cs typeface="Arial"/>
              </a:rPr>
              <a:t>Improving </a:t>
            </a:r>
            <a:r>
              <a:rPr lang="en-US" sz="1600" dirty="0">
                <a:solidFill>
                  <a:srgbClr val="222222"/>
                </a:solidFill>
                <a:latin typeface="Arial"/>
                <a:cs typeface="Arial"/>
              </a:rPr>
              <a:t>vectorization.</a:t>
            </a:r>
            <a:endParaRPr lang="en-US" sz="1600" dirty="0">
              <a:latin typeface="Arial"/>
              <a:cs typeface="Arial"/>
            </a:endParaRPr>
          </a:p>
        </p:txBody>
      </p:sp>
      <p:grpSp>
        <p:nvGrpSpPr>
          <p:cNvPr id="11" name="Group 10"/>
          <p:cNvGrpSpPr/>
          <p:nvPr/>
        </p:nvGrpSpPr>
        <p:grpSpPr>
          <a:xfrm>
            <a:off x="5459428" y="2456769"/>
            <a:ext cx="3455515" cy="2273981"/>
            <a:chOff x="5459428" y="2456769"/>
            <a:chExt cx="3455515" cy="2273981"/>
          </a:xfrm>
        </p:grpSpPr>
        <p:sp>
          <p:nvSpPr>
            <p:cNvPr id="9" name="Rectangle 8"/>
            <p:cNvSpPr/>
            <p:nvPr/>
          </p:nvSpPr>
          <p:spPr>
            <a:xfrm>
              <a:off x="5459428" y="2456769"/>
              <a:ext cx="3455515" cy="738664"/>
            </a:xfrm>
            <a:prstGeom prst="rect">
              <a:avLst/>
            </a:prstGeom>
          </p:spPr>
          <p:txBody>
            <a:bodyPr wrap="square">
              <a:spAutoFit/>
            </a:bodyPr>
            <a:lstStyle/>
            <a:p>
              <a:pPr algn="ctr"/>
              <a:r>
                <a:rPr lang="en-US" sz="1400" dirty="0">
                  <a:latin typeface="Arial"/>
                  <a:cs typeface="Arial"/>
                </a:rPr>
                <a:t>SMC is </a:t>
              </a:r>
              <a:r>
                <a:rPr lang="en-US" sz="1400" dirty="0" smtClean="0">
                  <a:latin typeface="Arial"/>
                  <a:cs typeface="Arial"/>
                </a:rPr>
                <a:t>an LBNL </a:t>
              </a:r>
              <a:r>
                <a:rPr lang="en-US" sz="1400" dirty="0">
                  <a:latin typeface="Arial"/>
                  <a:cs typeface="Arial"/>
                </a:rPr>
                <a:t>combustion </a:t>
              </a:r>
              <a:r>
                <a:rPr lang="en-US" sz="1400" dirty="0" smtClean="0">
                  <a:latin typeface="Arial"/>
                  <a:cs typeface="Arial"/>
                </a:rPr>
                <a:t>code that </a:t>
              </a:r>
              <a:r>
                <a:rPr lang="en-US" sz="1400" dirty="0">
                  <a:latin typeface="Arial"/>
                  <a:cs typeface="Arial"/>
                </a:rPr>
                <a:t>solves the multicomponent, reacting, compressible </a:t>
              </a:r>
              <a:r>
                <a:rPr lang="en-US" sz="1400" dirty="0" smtClean="0">
                  <a:latin typeface="Arial"/>
                  <a:cs typeface="Arial"/>
                </a:rPr>
                <a:t>Navier-Stokes equations</a:t>
              </a:r>
              <a:endParaRPr lang="en-US" sz="1400" dirty="0">
                <a:latin typeface="Arial"/>
                <a:cs typeface="Arial"/>
              </a:endParaRPr>
            </a:p>
          </p:txBody>
        </p:sp>
        <p:pic>
          <p:nvPicPr>
            <p:cNvPr id="3074" name="Picture 2" descr="http://www.techenablement.com/wp-content/uploads/2014/10/SMC_simulation.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t="-1"/>
            <a:stretch/>
          </p:blipFill>
          <p:spPr bwMode="auto">
            <a:xfrm>
              <a:off x="5459428" y="3154414"/>
              <a:ext cx="3455515" cy="1576336"/>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86557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Optimizing for Reacting Navier‐Stokes Equations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11</a:t>
            </a:fld>
            <a:endParaRPr lang="en-US" dirty="0"/>
          </a:p>
        </p:txBody>
      </p:sp>
      <p:pic>
        <p:nvPicPr>
          <p:cNvPr id="48" name="Picture 47" descr="Screen Shot 2014-10-11 at 4.11.1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5549" y="1210694"/>
            <a:ext cx="6879629" cy="3489555"/>
          </a:xfrm>
          <a:prstGeom prst="rect">
            <a:avLst/>
          </a:prstGeom>
        </p:spPr>
      </p:pic>
      <p:sp>
        <p:nvSpPr>
          <p:cNvPr id="10" name="TextBox 9"/>
          <p:cNvSpPr txBox="1"/>
          <p:nvPr/>
        </p:nvSpPr>
        <p:spPr>
          <a:xfrm>
            <a:off x="0" y="624837"/>
            <a:ext cx="9144000" cy="646331"/>
          </a:xfrm>
          <a:prstGeom prst="rect">
            <a:avLst/>
          </a:prstGeom>
          <a:noFill/>
        </p:spPr>
        <p:txBody>
          <a:bodyPr wrap="square" rtlCol="0">
            <a:spAutoFit/>
          </a:bodyPr>
          <a:lstStyle/>
          <a:p>
            <a:pPr algn="ctr"/>
            <a:r>
              <a:rPr lang="en-US" dirty="0" smtClean="0">
                <a:latin typeface="Arial"/>
                <a:cs typeface="Arial"/>
              </a:rPr>
              <a:t>The reader is walked through a sequence of optimization steps demonstrating increasing performance on processors and coprocessors</a:t>
            </a:r>
          </a:p>
        </p:txBody>
      </p:sp>
    </p:spTree>
    <p:extLst>
      <p:ext uri="{BB962C8B-B14F-4D97-AF65-F5344CB8AC3E}">
        <p14:creationId xmlns:p14="http://schemas.microsoft.com/office/powerpoint/2010/main" val="1435391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PLESIOCHRONOUS PHASING </a:t>
            </a:r>
            <a:r>
              <a:rPr lang="en-US" sz="2400" dirty="0">
                <a:solidFill>
                  <a:schemeClr val="tx1"/>
                </a:solidFill>
              </a:rPr>
              <a:t>BARRIERS</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0" y="968852"/>
            <a:ext cx="2656992" cy="1487916"/>
          </a:xfrm>
        </p:spPr>
      </p:pic>
      <p:sp>
        <p:nvSpPr>
          <p:cNvPr id="5" name="Slide Number Placeholder 4"/>
          <p:cNvSpPr>
            <a:spLocks noGrp="1"/>
          </p:cNvSpPr>
          <p:nvPr>
            <p:ph type="sldNum" sz="quarter" idx="12"/>
          </p:nvPr>
        </p:nvSpPr>
        <p:spPr/>
        <p:txBody>
          <a:bodyPr/>
          <a:lstStyle/>
          <a:p>
            <a:fld id="{EE2556C5-CE8C-6547-B838-EA80C61A4AF7}" type="slidenum">
              <a:rPr lang="en-US" smtClean="0"/>
              <a:pPr/>
              <a:t>12</a:t>
            </a:fld>
            <a:endParaRPr lang="en-US" dirty="0"/>
          </a:p>
        </p:txBody>
      </p:sp>
      <p:sp>
        <p:nvSpPr>
          <p:cNvPr id="8" name="Rectangle 7"/>
          <p:cNvSpPr/>
          <p:nvPr/>
        </p:nvSpPr>
        <p:spPr>
          <a:xfrm>
            <a:off x="2190623" y="864024"/>
            <a:ext cx="5661765" cy="323165"/>
          </a:xfrm>
          <a:prstGeom prst="rect">
            <a:avLst/>
          </a:prstGeom>
        </p:spPr>
        <p:txBody>
          <a:bodyPr wrap="square">
            <a:spAutoFit/>
          </a:bodyPr>
          <a:lstStyle/>
          <a:p>
            <a:pPr>
              <a:lnSpc>
                <a:spcPct val="80000"/>
              </a:lnSpc>
            </a:pPr>
            <a:r>
              <a:rPr lang="en-US" dirty="0">
                <a:solidFill>
                  <a:srgbClr val="000000"/>
                </a:solidFill>
                <a:latin typeface="Apple Chancery"/>
                <a:cs typeface="Apple Chancery"/>
              </a:rPr>
              <a:t>Jim Dempsey</a:t>
            </a:r>
            <a:endParaRPr lang="en-US" dirty="0">
              <a:latin typeface="Arial"/>
            </a:endParaRPr>
          </a:p>
        </p:txBody>
      </p:sp>
      <p:sp>
        <p:nvSpPr>
          <p:cNvPr id="3" name="Rectangle 2"/>
          <p:cNvSpPr/>
          <p:nvPr/>
        </p:nvSpPr>
        <p:spPr>
          <a:xfrm>
            <a:off x="3841936" y="718181"/>
            <a:ext cx="4774555" cy="830997"/>
          </a:xfrm>
          <a:prstGeom prst="rect">
            <a:avLst/>
          </a:prstGeom>
        </p:spPr>
        <p:txBody>
          <a:bodyPr wrap="square">
            <a:spAutoFit/>
          </a:bodyPr>
          <a:lstStyle/>
          <a:p>
            <a:r>
              <a:rPr lang="en-US" sz="1600" dirty="0" smtClean="0">
                <a:solidFill>
                  <a:srgbClr val="222222"/>
                </a:solidFill>
                <a:latin typeface="Roboto"/>
              </a:rPr>
              <a:t>“</a:t>
            </a:r>
            <a:r>
              <a:rPr lang="en-US" sz="1600" i="1" dirty="0" smtClean="0">
                <a:solidFill>
                  <a:srgbClr val="222222"/>
                </a:solidFill>
                <a:latin typeface="Roboto"/>
              </a:rPr>
              <a:t>Bested </a:t>
            </a:r>
            <a:r>
              <a:rPr lang="en-US" sz="1600" i="1" dirty="0">
                <a:solidFill>
                  <a:srgbClr val="222222"/>
                </a:solidFill>
                <a:latin typeface="Roboto"/>
              </a:rPr>
              <a:t>expert Intel programmers by 40% – 50% simply by using a little bit of ingenuity, along with a slightly different programming </a:t>
            </a:r>
            <a:r>
              <a:rPr lang="en-US" sz="1600" i="1" dirty="0" smtClean="0">
                <a:solidFill>
                  <a:srgbClr val="222222"/>
                </a:solidFill>
                <a:latin typeface="Roboto"/>
              </a:rPr>
              <a:t>technique</a:t>
            </a:r>
            <a:r>
              <a:rPr lang="en-US" sz="1600" dirty="0" smtClean="0">
                <a:solidFill>
                  <a:srgbClr val="222222"/>
                </a:solidFill>
                <a:latin typeface="Roboto"/>
              </a:rPr>
              <a:t>.”</a:t>
            </a:r>
            <a:endParaRPr lang="en-US" sz="1600" dirty="0"/>
          </a:p>
        </p:txBody>
      </p:sp>
      <p:sp>
        <p:nvSpPr>
          <p:cNvPr id="10" name="Rectangle 9"/>
          <p:cNvSpPr/>
          <p:nvPr/>
        </p:nvSpPr>
        <p:spPr>
          <a:xfrm>
            <a:off x="2432584" y="2063187"/>
            <a:ext cx="6451240" cy="307777"/>
          </a:xfrm>
          <a:prstGeom prst="rect">
            <a:avLst/>
          </a:prstGeom>
        </p:spPr>
        <p:txBody>
          <a:bodyPr wrap="square">
            <a:spAutoFit/>
          </a:bodyPr>
          <a:lstStyle/>
          <a:p>
            <a:r>
              <a:rPr lang="en-US" sz="1400" dirty="0" smtClean="0">
                <a:solidFill>
                  <a:srgbClr val="222222"/>
                </a:solidFill>
                <a:latin typeface="Roboto"/>
              </a:rPr>
              <a:t>“ … </a:t>
            </a:r>
            <a:r>
              <a:rPr lang="en-US" sz="1400" i="1" dirty="0" smtClean="0">
                <a:solidFill>
                  <a:srgbClr val="222222"/>
                </a:solidFill>
                <a:latin typeface="Roboto"/>
              </a:rPr>
              <a:t>can recover a </a:t>
            </a:r>
            <a:r>
              <a:rPr lang="en-US" sz="1400" i="1" dirty="0">
                <a:solidFill>
                  <a:srgbClr val="222222"/>
                </a:solidFill>
                <a:latin typeface="Roboto"/>
              </a:rPr>
              <a:t>substantial portion of previously lost thread barrier wait time</a:t>
            </a:r>
            <a:r>
              <a:rPr lang="en-US" sz="1400" i="1" dirty="0" smtClean="0">
                <a:solidFill>
                  <a:srgbClr val="222222"/>
                </a:solidFill>
                <a:latin typeface="Roboto"/>
              </a:rPr>
              <a:t>.”</a:t>
            </a:r>
            <a:endParaRPr lang="en-US" sz="1400" dirty="0"/>
          </a:p>
        </p:txBody>
      </p:sp>
      <p:sp>
        <p:nvSpPr>
          <p:cNvPr id="13" name="Rectangle 12"/>
          <p:cNvSpPr/>
          <p:nvPr/>
        </p:nvSpPr>
        <p:spPr>
          <a:xfrm>
            <a:off x="2229220" y="1625770"/>
            <a:ext cx="6857968" cy="461665"/>
          </a:xfrm>
          <a:prstGeom prst="rect">
            <a:avLst/>
          </a:prstGeom>
        </p:spPr>
        <p:txBody>
          <a:bodyPr wrap="none">
            <a:spAutoFit/>
          </a:bodyPr>
          <a:lstStyle/>
          <a:p>
            <a:r>
              <a:rPr lang="en-US" sz="2400" b="1" i="1" dirty="0">
                <a:solidFill>
                  <a:srgbClr val="222222"/>
                </a:solidFill>
                <a:latin typeface="Roboto"/>
              </a:rPr>
              <a:t>loosely synchronous </a:t>
            </a:r>
            <a:r>
              <a:rPr lang="en-US" sz="2400" dirty="0">
                <a:solidFill>
                  <a:srgbClr val="222222"/>
                </a:solidFill>
                <a:latin typeface="Roboto"/>
              </a:rPr>
              <a:t>(</a:t>
            </a:r>
            <a:r>
              <a:rPr lang="en-US" sz="2400" dirty="0">
                <a:solidFill>
                  <a:srgbClr val="469BD1"/>
                </a:solidFill>
                <a:latin typeface="Roboto"/>
                <a:hlinkClick r:id="rId4"/>
              </a:rPr>
              <a:t>plesiochronous</a:t>
            </a:r>
            <a:r>
              <a:rPr lang="en-US" sz="2400" dirty="0" smtClean="0">
                <a:solidFill>
                  <a:srgbClr val="222222"/>
                </a:solidFill>
                <a:latin typeface="Roboto"/>
              </a:rPr>
              <a:t>) </a:t>
            </a:r>
            <a:r>
              <a:rPr lang="en-US" sz="2400" b="1" i="1" dirty="0" smtClean="0">
                <a:solidFill>
                  <a:srgbClr val="222222"/>
                </a:solidFill>
                <a:latin typeface="Roboto"/>
              </a:rPr>
              <a:t>barriers</a:t>
            </a:r>
            <a:endParaRPr lang="en-US" sz="2400" b="1" i="1" dirty="0"/>
          </a:p>
        </p:txBody>
      </p:sp>
      <p:grpSp>
        <p:nvGrpSpPr>
          <p:cNvPr id="19" name="Group 18"/>
          <p:cNvGrpSpPr/>
          <p:nvPr/>
        </p:nvGrpSpPr>
        <p:grpSpPr>
          <a:xfrm>
            <a:off x="7476" y="2488065"/>
            <a:ext cx="3544430" cy="2355535"/>
            <a:chOff x="7476" y="2488065"/>
            <a:chExt cx="3544430" cy="2355535"/>
          </a:xfrm>
        </p:grpSpPr>
        <p:pic>
          <p:nvPicPr>
            <p:cNvPr id="1026" name="Picture 2" descr="Xeon_Phi_plesiochronous"/>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1715" y="2488065"/>
              <a:ext cx="2880191" cy="2355535"/>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7476" y="3450992"/>
              <a:ext cx="774187" cy="523220"/>
            </a:xfrm>
            <a:prstGeom prst="rect">
              <a:avLst/>
            </a:prstGeom>
            <a:noFill/>
          </p:spPr>
          <p:txBody>
            <a:bodyPr wrap="square" rtlCol="0">
              <a:spAutoFit/>
            </a:bodyPr>
            <a:lstStyle/>
            <a:p>
              <a:pPr algn="ctr"/>
              <a:r>
                <a:rPr lang="en-US" sz="1000" dirty="0" smtClean="0">
                  <a:latin typeface="Neo Sans Intel"/>
                  <a:cs typeface="Neo Sans Intel"/>
                </a:rPr>
                <a:t>On Intel® Xeon Phi™</a:t>
              </a:r>
            </a:p>
            <a:p>
              <a:pPr algn="ctr"/>
              <a:r>
                <a:rPr lang="en-US" sz="800" dirty="0" smtClean="0">
                  <a:latin typeface="Neo Sans Intel"/>
                  <a:cs typeface="Neo Sans Intel"/>
                </a:rPr>
                <a:t>coprocessors</a:t>
              </a:r>
              <a:endParaRPr lang="en-US" sz="1000" dirty="0" smtClean="0">
                <a:latin typeface="Neo Sans Intel"/>
                <a:cs typeface="Neo Sans Intel"/>
              </a:endParaRPr>
            </a:p>
          </p:txBody>
        </p:sp>
      </p:grpSp>
      <p:grpSp>
        <p:nvGrpSpPr>
          <p:cNvPr id="20" name="Group 19"/>
          <p:cNvGrpSpPr/>
          <p:nvPr/>
        </p:nvGrpSpPr>
        <p:grpSpPr>
          <a:xfrm>
            <a:off x="3498608" y="2452041"/>
            <a:ext cx="3827291" cy="2369024"/>
            <a:chOff x="3498608" y="2452041"/>
            <a:chExt cx="3827291" cy="2369024"/>
          </a:xfrm>
        </p:grpSpPr>
        <p:pic>
          <p:nvPicPr>
            <p:cNvPr id="1028" name="Picture 4" descr="Xeon_plesiochronous"/>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040490" y="2452041"/>
              <a:ext cx="3285409" cy="2369024"/>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Box 17"/>
            <p:cNvSpPr txBox="1"/>
            <p:nvPr/>
          </p:nvSpPr>
          <p:spPr>
            <a:xfrm>
              <a:off x="3498608" y="3436498"/>
              <a:ext cx="595180" cy="661720"/>
            </a:xfrm>
            <a:prstGeom prst="rect">
              <a:avLst/>
            </a:prstGeom>
            <a:noFill/>
          </p:spPr>
          <p:txBody>
            <a:bodyPr wrap="square" rtlCol="0">
              <a:spAutoFit/>
            </a:bodyPr>
            <a:lstStyle/>
            <a:p>
              <a:pPr algn="ctr"/>
              <a:r>
                <a:rPr lang="en-US" sz="1000" dirty="0" smtClean="0">
                  <a:latin typeface="Neo Sans Intel"/>
                  <a:cs typeface="Neo Sans Intel"/>
                </a:rPr>
                <a:t>And on Intel®</a:t>
              </a:r>
              <a:br>
                <a:rPr lang="en-US" sz="1000" dirty="0" smtClean="0">
                  <a:latin typeface="Neo Sans Intel"/>
                  <a:cs typeface="Neo Sans Intel"/>
                </a:rPr>
              </a:br>
              <a:r>
                <a:rPr lang="en-US" sz="1000" dirty="0" smtClean="0">
                  <a:latin typeface="Neo Sans Intel"/>
                  <a:cs typeface="Neo Sans Intel"/>
                </a:rPr>
                <a:t>Xeon®</a:t>
              </a:r>
            </a:p>
            <a:p>
              <a:pPr algn="ctr"/>
              <a:r>
                <a:rPr lang="en-US" sz="700" dirty="0" smtClean="0">
                  <a:latin typeface="Neo Sans Intel"/>
                  <a:cs typeface="Neo Sans Intel"/>
                </a:rPr>
                <a:t>processors</a:t>
              </a:r>
              <a:endParaRPr lang="en-US" sz="1000" dirty="0" smtClean="0">
                <a:latin typeface="Neo Sans Intel"/>
                <a:cs typeface="Neo Sans Intel"/>
              </a:endParaRPr>
            </a:p>
          </p:txBody>
        </p:sp>
      </p:grpSp>
      <p:sp>
        <p:nvSpPr>
          <p:cNvPr id="15" name="Rectangle 14"/>
          <p:cNvSpPr/>
          <p:nvPr/>
        </p:nvSpPr>
        <p:spPr>
          <a:xfrm>
            <a:off x="7325899" y="3190465"/>
            <a:ext cx="1845356" cy="938719"/>
          </a:xfrm>
          <a:prstGeom prst="rect">
            <a:avLst/>
          </a:prstGeom>
        </p:spPr>
        <p:txBody>
          <a:bodyPr wrap="square">
            <a:spAutoFit/>
          </a:bodyPr>
          <a:lstStyle/>
          <a:p>
            <a:r>
              <a:rPr lang="en-US" sz="1100" dirty="0">
                <a:solidFill>
                  <a:srgbClr val="222222"/>
                </a:solidFill>
                <a:latin typeface="Roboto"/>
              </a:rPr>
              <a:t>“diffusion code speedups” represent the ratio of the identified program results versus the single threaded ‘base’ program results.</a:t>
            </a:r>
            <a:endParaRPr lang="en-US" sz="1100" dirty="0"/>
          </a:p>
        </p:txBody>
      </p:sp>
    </p:spTree>
    <p:extLst>
      <p:ext uri="{BB962C8B-B14F-4D97-AF65-F5344CB8AC3E}">
        <p14:creationId xmlns:p14="http://schemas.microsoft.com/office/powerpoint/2010/main" val="234858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PLESIOCHRONOUS PHASING </a:t>
            </a:r>
            <a:r>
              <a:rPr lang="en-US" sz="2400" dirty="0">
                <a:solidFill>
                  <a:schemeClr val="tx1"/>
                </a:solidFill>
              </a:rPr>
              <a:t>BARRIERS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13</a:t>
            </a:fld>
            <a:endParaRPr lang="en-US" dirty="0"/>
          </a:p>
        </p:txBody>
      </p:sp>
      <p:sp>
        <p:nvSpPr>
          <p:cNvPr id="9" name="Rectangle 8"/>
          <p:cNvSpPr/>
          <p:nvPr/>
        </p:nvSpPr>
        <p:spPr>
          <a:xfrm>
            <a:off x="167978" y="570054"/>
            <a:ext cx="4572000" cy="646331"/>
          </a:xfrm>
          <a:prstGeom prst="rect">
            <a:avLst/>
          </a:prstGeom>
        </p:spPr>
        <p:txBody>
          <a:bodyPr>
            <a:spAutoFit/>
          </a:bodyPr>
          <a:lstStyle/>
          <a:p>
            <a:r>
              <a:rPr lang="en-US" b="1" i="1" dirty="0" smtClean="0"/>
              <a:t>Phalanx</a:t>
            </a:r>
            <a:r>
              <a:rPr lang="en-US" i="1" dirty="0"/>
              <a:t>: a body of troops standing or moving in close </a:t>
            </a:r>
            <a:r>
              <a:rPr lang="en-US" i="1" dirty="0" smtClean="0"/>
              <a:t>formation </a:t>
            </a:r>
            <a:r>
              <a:rPr lang="en-US" sz="1200" i="1" dirty="0" smtClean="0"/>
              <a:t>(via Google)</a:t>
            </a:r>
            <a:endParaRPr lang="en-US" sz="1200" dirty="0"/>
          </a:p>
        </p:txBody>
      </p:sp>
      <p:grpSp>
        <p:nvGrpSpPr>
          <p:cNvPr id="14" name="Group 13"/>
          <p:cNvGrpSpPr/>
          <p:nvPr/>
        </p:nvGrpSpPr>
        <p:grpSpPr>
          <a:xfrm>
            <a:off x="394570" y="1419848"/>
            <a:ext cx="3479253" cy="3216207"/>
            <a:chOff x="394570" y="1419848"/>
            <a:chExt cx="3479253" cy="3216207"/>
          </a:xfrm>
        </p:grpSpPr>
        <p:pic>
          <p:nvPicPr>
            <p:cNvPr id="12" name="Picture 11"/>
            <p:cNvPicPr>
              <a:picLocks noChangeAspect="1"/>
            </p:cNvPicPr>
            <p:nvPr/>
          </p:nvPicPr>
          <p:blipFill>
            <a:blip r:embed="rId3">
              <a:clrChange>
                <a:clrFrom>
                  <a:srgbClr val="FFFFFF"/>
                </a:clrFrom>
                <a:clrTo>
                  <a:srgbClr val="FFFFFF">
                    <a:alpha val="0"/>
                  </a:srgbClr>
                </a:clrTo>
              </a:clrChange>
            </a:blip>
            <a:stretch>
              <a:fillRect/>
            </a:stretch>
          </p:blipFill>
          <p:spPr>
            <a:xfrm>
              <a:off x="453503" y="1857889"/>
              <a:ext cx="3374562" cy="2408834"/>
            </a:xfrm>
            <a:prstGeom prst="rect">
              <a:avLst/>
            </a:prstGeom>
          </p:spPr>
        </p:pic>
        <p:sp>
          <p:nvSpPr>
            <p:cNvPr id="6" name="Rectangle 5"/>
            <p:cNvSpPr/>
            <p:nvPr/>
          </p:nvSpPr>
          <p:spPr>
            <a:xfrm>
              <a:off x="546781" y="1419848"/>
              <a:ext cx="3327042" cy="369332"/>
            </a:xfrm>
            <a:prstGeom prst="rect">
              <a:avLst/>
            </a:prstGeom>
          </p:spPr>
          <p:txBody>
            <a:bodyPr wrap="square">
              <a:spAutoFit/>
            </a:bodyPr>
            <a:lstStyle/>
            <a:p>
              <a:r>
                <a:rPr lang="en-US" dirty="0" smtClean="0"/>
                <a:t>Use a </a:t>
              </a:r>
              <a:r>
                <a:rPr lang="en-US" i="1" dirty="0" smtClean="0"/>
                <a:t>hyper-thread phalanx</a:t>
              </a:r>
            </a:p>
          </p:txBody>
        </p:sp>
        <p:sp>
          <p:nvSpPr>
            <p:cNvPr id="11" name="Rectangle 10"/>
            <p:cNvSpPr/>
            <p:nvPr/>
          </p:nvSpPr>
          <p:spPr>
            <a:xfrm>
              <a:off x="394570" y="4266723"/>
              <a:ext cx="3300904" cy="369332"/>
            </a:xfrm>
            <a:prstGeom prst="rect">
              <a:avLst/>
            </a:prstGeom>
          </p:spPr>
          <p:txBody>
            <a:bodyPr wrap="none">
              <a:spAutoFit/>
            </a:bodyPr>
            <a:lstStyle/>
            <a:p>
              <a:r>
                <a:rPr lang="en-US" dirty="0"/>
                <a:t>2-Wide Hyper-Thread Phalanx</a:t>
              </a:r>
            </a:p>
          </p:txBody>
        </p:sp>
      </p:grpSp>
      <p:sp>
        <p:nvSpPr>
          <p:cNvPr id="15" name="Rectangle 14"/>
          <p:cNvSpPr/>
          <p:nvPr/>
        </p:nvSpPr>
        <p:spPr>
          <a:xfrm>
            <a:off x="4070506" y="1158800"/>
            <a:ext cx="4765022" cy="584775"/>
          </a:xfrm>
          <a:prstGeom prst="rect">
            <a:avLst/>
          </a:prstGeom>
        </p:spPr>
        <p:txBody>
          <a:bodyPr wrap="none">
            <a:spAutoFit/>
          </a:bodyPr>
          <a:lstStyle/>
          <a:p>
            <a:pPr algn="ctr"/>
            <a:r>
              <a:rPr lang="en-US" sz="1600" dirty="0" smtClean="0"/>
              <a:t>Avoid Unaligned Data Accesses</a:t>
            </a:r>
          </a:p>
          <a:p>
            <a:pPr algn="ctr"/>
            <a:r>
              <a:rPr lang="en-US" sz="1600" dirty="0" smtClean="0"/>
              <a:t>CODE REDUNDANCY </a:t>
            </a:r>
            <a:r>
              <a:rPr lang="en-US" sz="1600" dirty="0"/>
              <a:t>CAN BE GOOD FOR YOU</a:t>
            </a:r>
          </a:p>
        </p:txBody>
      </p:sp>
      <p:sp>
        <p:nvSpPr>
          <p:cNvPr id="16" name="Rectangle 15"/>
          <p:cNvSpPr/>
          <p:nvPr/>
        </p:nvSpPr>
        <p:spPr>
          <a:xfrm>
            <a:off x="4167017" y="1771933"/>
            <a:ext cx="4572000" cy="830997"/>
          </a:xfrm>
          <a:prstGeom prst="rect">
            <a:avLst/>
          </a:prstGeom>
        </p:spPr>
        <p:txBody>
          <a:bodyPr>
            <a:spAutoFit/>
          </a:bodyPr>
          <a:lstStyle/>
          <a:p>
            <a:r>
              <a:rPr lang="en-US" sz="1600" i="1" dirty="0" smtClean="0"/>
              <a:t>“[A] second </a:t>
            </a:r>
            <a:r>
              <a:rPr lang="en-US" sz="1600" i="1" dirty="0"/>
              <a:t>(nonobvious) improvement is that additional optimization can be </a:t>
            </a:r>
            <a:r>
              <a:rPr lang="en-US" sz="1600" i="1" dirty="0" smtClean="0"/>
              <a:t>achieved </a:t>
            </a:r>
            <a:r>
              <a:rPr lang="en-US" sz="1600" i="1" dirty="0"/>
              <a:t>by </a:t>
            </a:r>
            <a:r>
              <a:rPr lang="en-US" sz="1600" i="1" dirty="0" smtClean="0"/>
              <a:t>redundantly processing </a:t>
            </a:r>
            <a:r>
              <a:rPr lang="en-US" sz="1600" i="1" dirty="0"/>
              <a:t>x=0 and x=nx-1 </a:t>
            </a:r>
            <a:r>
              <a:rPr lang="en-US" sz="1600" i="1" dirty="0" smtClean="0"/>
              <a:t>as …”</a:t>
            </a:r>
            <a:endParaRPr lang="en-US" sz="1600" i="1" dirty="0"/>
          </a:p>
        </p:txBody>
      </p:sp>
      <p:sp>
        <p:nvSpPr>
          <p:cNvPr id="17" name="Rectangle 16"/>
          <p:cNvSpPr/>
          <p:nvPr/>
        </p:nvSpPr>
        <p:spPr>
          <a:xfrm>
            <a:off x="4874820" y="2581631"/>
            <a:ext cx="2903517" cy="206210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800" dirty="0"/>
              <a:t>// Note, while we could overstrike x=[0] and [nx-1]</a:t>
            </a:r>
          </a:p>
          <a:p>
            <a:r>
              <a:rPr lang="en-US" sz="800" dirty="0"/>
              <a:t>// after processing the entire depth of nx doing so</a:t>
            </a:r>
          </a:p>
          <a:p>
            <a:r>
              <a:rPr lang="en-US" sz="800" dirty="0"/>
              <a:t>// will result in the x=0th cell being evicted from L1.</a:t>
            </a:r>
          </a:p>
          <a:p>
            <a:r>
              <a:rPr lang="en-US" sz="800" dirty="0"/>
              <a:t>// Do remainder of countX run including incorrect value</a:t>
            </a:r>
          </a:p>
          <a:p>
            <a:r>
              <a:rPr lang="en-US" sz="800" dirty="0"/>
              <a:t>// for i=nx-1 (countX-1)</a:t>
            </a:r>
          </a:p>
          <a:p>
            <a:r>
              <a:rPr lang="en-US" sz="800" dirty="0"/>
              <a:t>#pragma vector nontemporal</a:t>
            </a:r>
          </a:p>
          <a:p>
            <a:r>
              <a:rPr lang="en-US" sz="800" dirty="0"/>
              <a:t>#pragma noprefetch</a:t>
            </a:r>
          </a:p>
          <a:p>
            <a:r>
              <a:rPr lang="en-US" sz="800" dirty="0"/>
              <a:t>#pragma simd</a:t>
            </a:r>
          </a:p>
          <a:p>
            <a:r>
              <a:rPr lang="en-US" sz="800" dirty="0"/>
              <a:t>for (int i = N_REALS_PER_CACHE_LINE; i &lt; countX; i++) {</a:t>
            </a:r>
          </a:p>
          <a:p>
            <a:r>
              <a:rPr lang="en-US" sz="800" dirty="0"/>
              <a:t>f2_t_c[i] = cc * f1_t_c[i] + cw * f1_t_w[i]</a:t>
            </a:r>
          </a:p>
          <a:p>
            <a:r>
              <a:rPr lang="en-US" sz="800" dirty="0"/>
              <a:t>+ ce * f1_t_e[i] + cs * f1_t_s[i]</a:t>
            </a:r>
          </a:p>
          <a:p>
            <a:r>
              <a:rPr lang="en-US" sz="800" dirty="0"/>
              <a:t>+ cn * f1_t_n[i] + cb * f1_t_b[i]</a:t>
            </a:r>
          </a:p>
          <a:p>
            <a:r>
              <a:rPr lang="en-US" sz="800" dirty="0"/>
              <a:t>+ ct * f1_t_t[i];</a:t>
            </a:r>
          </a:p>
          <a:p>
            <a:r>
              <a:rPr lang="en-US" sz="800" dirty="0"/>
              <a:t>} // for (int i = 0; i &lt; N_REALS_PER_CACHE_LINE; i++)</a:t>
            </a:r>
          </a:p>
          <a:p>
            <a:r>
              <a:rPr lang="en-US" sz="800" dirty="0"/>
              <a:t>// now overstrike x=nx-1 with correct value</a:t>
            </a:r>
          </a:p>
          <a:p>
            <a:r>
              <a:rPr lang="en-US" sz="800" dirty="0"/>
              <a:t>// x=nx-1 special (no f1_t[c+1])</a:t>
            </a:r>
          </a:p>
        </p:txBody>
      </p:sp>
    </p:spTree>
    <p:extLst>
      <p:ext uri="{BB962C8B-B14F-4D97-AF65-F5344CB8AC3E}">
        <p14:creationId xmlns:p14="http://schemas.microsoft.com/office/powerpoint/2010/main" val="5179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PARALLEL EVALUATION </a:t>
            </a:r>
            <a:r>
              <a:rPr lang="en-US" sz="2400" dirty="0" smtClean="0">
                <a:solidFill>
                  <a:schemeClr val="tx1"/>
                </a:solidFill>
              </a:rPr>
              <a:t>OF FAULT </a:t>
            </a:r>
            <a:r>
              <a:rPr lang="en-US" sz="2400" dirty="0">
                <a:solidFill>
                  <a:schemeClr val="tx1"/>
                </a:solidFill>
              </a:rPr>
              <a:t>TREE EXPRESSIONS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14</a:t>
            </a:fld>
            <a:endParaRPr lang="en-US" dirty="0"/>
          </a:p>
        </p:txBody>
      </p:sp>
      <p:sp>
        <p:nvSpPr>
          <p:cNvPr id="8" name="Rectangle 7"/>
          <p:cNvSpPr/>
          <p:nvPr/>
        </p:nvSpPr>
        <p:spPr>
          <a:xfrm>
            <a:off x="2190623" y="864024"/>
            <a:ext cx="5661765" cy="323165"/>
          </a:xfrm>
          <a:prstGeom prst="rect">
            <a:avLst/>
          </a:prstGeom>
        </p:spPr>
        <p:txBody>
          <a:bodyPr wrap="square">
            <a:spAutoFit/>
          </a:bodyPr>
          <a:lstStyle/>
          <a:p>
            <a:pPr>
              <a:lnSpc>
                <a:spcPct val="80000"/>
              </a:lnSpc>
            </a:pPr>
            <a:r>
              <a:rPr lang="en-US" dirty="0">
                <a:solidFill>
                  <a:srgbClr val="000000"/>
                </a:solidFill>
                <a:latin typeface="Apple Chancery"/>
                <a:cs typeface="Apple Chancery"/>
              </a:rPr>
              <a:t>Jefferson Amstutz</a:t>
            </a:r>
            <a:endParaRPr lang="en-US" dirty="0">
              <a:latin typeface="Arial"/>
            </a:endParaRPr>
          </a:p>
        </p:txBody>
      </p:sp>
      <p:sp>
        <p:nvSpPr>
          <p:cNvPr id="3" name="Rectangle 2"/>
          <p:cNvSpPr/>
          <p:nvPr/>
        </p:nvSpPr>
        <p:spPr>
          <a:xfrm>
            <a:off x="2760562" y="1162916"/>
            <a:ext cx="5469040" cy="830997"/>
          </a:xfrm>
          <a:prstGeom prst="rect">
            <a:avLst/>
          </a:prstGeom>
        </p:spPr>
        <p:txBody>
          <a:bodyPr wrap="square">
            <a:spAutoFit/>
          </a:bodyPr>
          <a:lstStyle/>
          <a:p>
            <a:r>
              <a:rPr lang="en-US" sz="1600" i="1" dirty="0" smtClean="0"/>
              <a:t>“[W]e </a:t>
            </a:r>
            <a:r>
              <a:rPr lang="en-US" sz="1600" i="1" dirty="0"/>
              <a:t>explore how to find and use SIMD parallelism </a:t>
            </a:r>
            <a:r>
              <a:rPr lang="en-US" sz="1600" i="1" dirty="0" smtClean="0"/>
              <a:t>when evaluating large </a:t>
            </a:r>
            <a:r>
              <a:rPr lang="en-US" sz="1600" i="1" dirty="0"/>
              <a:t>fault tree expressions on a large volume of input in an interactive application environment</a:t>
            </a:r>
            <a:r>
              <a:rPr lang="en-US" sz="1600" i="1" dirty="0" smtClean="0"/>
              <a:t>.</a:t>
            </a:r>
            <a:r>
              <a:rPr lang="en-US" sz="1600" dirty="0" smtClean="0"/>
              <a:t>”</a:t>
            </a:r>
            <a:endParaRPr lang="en-US" sz="1600" dirty="0"/>
          </a:p>
        </p:txBody>
      </p:sp>
      <p:grpSp>
        <p:nvGrpSpPr>
          <p:cNvPr id="9" name="Group 8"/>
          <p:cNvGrpSpPr/>
          <p:nvPr/>
        </p:nvGrpSpPr>
        <p:grpSpPr>
          <a:xfrm>
            <a:off x="2286000" y="2173592"/>
            <a:ext cx="3898308" cy="2522296"/>
            <a:chOff x="2286000" y="2173592"/>
            <a:chExt cx="3898308" cy="2522296"/>
          </a:xfrm>
        </p:grpSpPr>
        <p:sp>
          <p:nvSpPr>
            <p:cNvPr id="4" name="Rectangle 3"/>
            <p:cNvSpPr/>
            <p:nvPr/>
          </p:nvSpPr>
          <p:spPr>
            <a:xfrm>
              <a:off x="2286000" y="3864891"/>
              <a:ext cx="3898308" cy="830997"/>
            </a:xfrm>
            <a:prstGeom prst="rect">
              <a:avLst/>
            </a:prstGeom>
          </p:spPr>
          <p:txBody>
            <a:bodyPr wrap="square">
              <a:spAutoFit/>
            </a:bodyPr>
            <a:lstStyle/>
            <a:p>
              <a:r>
                <a:rPr lang="en-US" sz="1600" dirty="0">
                  <a:solidFill>
                    <a:srgbClr val="222222"/>
                  </a:solidFill>
                  <a:latin typeface="Roboto"/>
                </a:rPr>
                <a:t>Fault trees express failure relationships between systems using Boolean logic to evaluate the vulnerability of systems</a:t>
              </a:r>
              <a:endParaRPr lang="en-US" sz="1600" dirty="0"/>
            </a:p>
          </p:txBody>
        </p:sp>
        <p:pic>
          <p:nvPicPr>
            <p:cNvPr id="1026" name="Picture 2" descr="End-­to-­end  process used to evaluate fault tree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46883" y="2173592"/>
              <a:ext cx="3654592" cy="1691299"/>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7" name="Content Placeholder 6"/>
          <p:cNvPicPr>
            <a:picLocks noGrp="1" noChangeAspect="1"/>
          </p:cNvPicPr>
          <p:nvPr>
            <p:ph sz="half" idx="2"/>
          </p:nvPr>
        </p:nvPicPr>
        <p:blipFill>
          <a:blip r:embed="rId4" cstate="print">
            <a:extLst>
              <a:ext uri="{28A0092B-C50C-407E-A947-70E740481C1C}">
                <a14:useLocalDpi xmlns:a14="http://schemas.microsoft.com/office/drawing/2010/main"/>
              </a:ext>
            </a:extLst>
          </a:blip>
          <a:stretch>
            <a:fillRect/>
          </a:stretch>
        </p:blipFill>
        <p:spPr>
          <a:xfrm>
            <a:off x="255960" y="968852"/>
            <a:ext cx="2656992" cy="1487915"/>
          </a:xfrm>
        </p:spPr>
      </p:pic>
      <p:sp>
        <p:nvSpPr>
          <p:cNvPr id="6" name="Rectangle 5"/>
          <p:cNvSpPr/>
          <p:nvPr/>
        </p:nvSpPr>
        <p:spPr>
          <a:xfrm>
            <a:off x="6484668" y="2301713"/>
            <a:ext cx="2456775" cy="215443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solidFill>
                  <a:srgbClr val="222222"/>
                </a:solidFill>
                <a:latin typeface="Roboto"/>
              </a:rPr>
              <a:t>Adopted by high ­hazard industries as </a:t>
            </a:r>
            <a:r>
              <a:rPr lang="en-US" sz="1600" dirty="0">
                <a:solidFill>
                  <a:srgbClr val="222222"/>
                </a:solidFill>
                <a:latin typeface="Roboto"/>
              </a:rPr>
              <a:t>the primary </a:t>
            </a:r>
            <a:r>
              <a:rPr lang="en-US" sz="1600" dirty="0" smtClean="0">
                <a:solidFill>
                  <a:srgbClr val="222222"/>
                </a:solidFill>
                <a:latin typeface="Roboto"/>
              </a:rPr>
              <a:t>means to understand system</a:t>
            </a:r>
            <a:r>
              <a:rPr lang="en-US" sz="1600" dirty="0">
                <a:solidFill>
                  <a:srgbClr val="222222"/>
                </a:solidFill>
                <a:latin typeface="Roboto"/>
              </a:rPr>
              <a:t> vulnerability</a:t>
            </a:r>
            <a:r>
              <a:rPr lang="en-US" sz="1600" dirty="0" smtClean="0">
                <a:solidFill>
                  <a:srgbClr val="222222"/>
                </a:solidFill>
                <a:latin typeface="Roboto"/>
              </a:rPr>
              <a:t>.</a:t>
            </a:r>
          </a:p>
          <a:p>
            <a:pPr marL="285750" indent="-285750">
              <a:buFont typeface="Arial" panose="020B0604020202020204" pitchFamily="34" charset="0"/>
              <a:buChar char="•"/>
            </a:pPr>
            <a:r>
              <a:rPr lang="en-US" sz="1400" dirty="0" smtClean="0">
                <a:solidFill>
                  <a:srgbClr val="222222"/>
                </a:solidFill>
                <a:latin typeface="Roboto"/>
              </a:rPr>
              <a:t>Defense</a:t>
            </a:r>
          </a:p>
          <a:p>
            <a:pPr marL="285750" indent="-285750">
              <a:buFont typeface="Arial" panose="020B0604020202020204" pitchFamily="34" charset="0"/>
              <a:buChar char="•"/>
            </a:pPr>
            <a:r>
              <a:rPr lang="en-US" sz="1400" dirty="0" smtClean="0">
                <a:solidFill>
                  <a:srgbClr val="222222"/>
                </a:solidFill>
                <a:latin typeface="Roboto"/>
              </a:rPr>
              <a:t>Aerospace</a:t>
            </a:r>
          </a:p>
          <a:p>
            <a:pPr marL="285750" indent="-285750">
              <a:buFont typeface="Arial" panose="020B0604020202020204" pitchFamily="34" charset="0"/>
              <a:buChar char="•"/>
            </a:pPr>
            <a:r>
              <a:rPr lang="en-US" sz="1400" dirty="0" smtClean="0">
                <a:solidFill>
                  <a:srgbClr val="222222"/>
                </a:solidFill>
                <a:latin typeface="Roboto"/>
              </a:rPr>
              <a:t>Nuclear</a:t>
            </a:r>
          </a:p>
          <a:p>
            <a:pPr marL="285750" indent="-285750">
              <a:buFont typeface="Arial" panose="020B0604020202020204" pitchFamily="34" charset="0"/>
              <a:buChar char="•"/>
            </a:pPr>
            <a:r>
              <a:rPr lang="en-US" sz="1400" dirty="0" smtClean="0">
                <a:solidFill>
                  <a:srgbClr val="222222"/>
                </a:solidFill>
                <a:latin typeface="Roboto"/>
              </a:rPr>
              <a:t>Chemical</a:t>
            </a:r>
          </a:p>
          <a:p>
            <a:pPr marL="285750" indent="-285750">
              <a:buFont typeface="Arial" panose="020B0604020202020204" pitchFamily="34" charset="0"/>
              <a:buChar char="•"/>
            </a:pPr>
            <a:r>
              <a:rPr lang="en-US" sz="1400" dirty="0" smtClean="0">
                <a:solidFill>
                  <a:srgbClr val="222222"/>
                </a:solidFill>
                <a:latin typeface="Roboto"/>
              </a:rPr>
              <a:t>Others</a:t>
            </a:r>
            <a:endParaRPr lang="en-US" sz="1400" dirty="0">
              <a:solidFill>
                <a:srgbClr val="222222"/>
              </a:solidFill>
              <a:latin typeface="Roboto"/>
            </a:endParaRPr>
          </a:p>
        </p:txBody>
      </p:sp>
    </p:spTree>
    <p:extLst>
      <p:ext uri="{BB962C8B-B14F-4D97-AF65-F5344CB8AC3E}">
        <p14:creationId xmlns:p14="http://schemas.microsoft.com/office/powerpoint/2010/main" val="242613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PARALLEL EVALUATION </a:t>
            </a:r>
            <a:r>
              <a:rPr lang="en-US" sz="2400" dirty="0" smtClean="0">
                <a:solidFill>
                  <a:schemeClr val="tx1"/>
                </a:solidFill>
              </a:rPr>
              <a:t>OF FAULT </a:t>
            </a:r>
            <a:r>
              <a:rPr lang="en-US" sz="2400" dirty="0">
                <a:solidFill>
                  <a:schemeClr val="tx1"/>
                </a:solidFill>
              </a:rPr>
              <a:t>TREE EXPRESSIONS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15</a:t>
            </a:fld>
            <a:endParaRPr lang="en-US" dirty="0"/>
          </a:p>
        </p:txBody>
      </p:sp>
      <p:sp>
        <p:nvSpPr>
          <p:cNvPr id="6" name="Rectangle 5"/>
          <p:cNvSpPr/>
          <p:nvPr/>
        </p:nvSpPr>
        <p:spPr>
          <a:xfrm>
            <a:off x="185195" y="1835570"/>
            <a:ext cx="3935908" cy="1754326"/>
          </a:xfrm>
          <a:prstGeom prst="rect">
            <a:avLst/>
          </a:prstGeom>
        </p:spPr>
        <p:txBody>
          <a:bodyPr wrap="square">
            <a:spAutoFit/>
          </a:bodyPr>
          <a:lstStyle/>
          <a:p>
            <a:r>
              <a:rPr lang="en-US" dirty="0" smtClean="0">
                <a:solidFill>
                  <a:srgbClr val="222222"/>
                </a:solidFill>
                <a:latin typeface="Roboto"/>
              </a:rPr>
              <a:t>Topics </a:t>
            </a:r>
            <a:r>
              <a:rPr lang="en-US" dirty="0">
                <a:solidFill>
                  <a:srgbClr val="222222"/>
                </a:solidFill>
                <a:latin typeface="Roboto"/>
              </a:rPr>
              <a:t>covered </a:t>
            </a:r>
            <a:r>
              <a:rPr lang="en-US" dirty="0" smtClean="0">
                <a:solidFill>
                  <a:srgbClr val="222222"/>
                </a:solidFill>
                <a:latin typeface="Roboto"/>
              </a:rPr>
              <a:t>include:</a:t>
            </a:r>
          </a:p>
          <a:p>
            <a:pPr marL="285750" indent="-285750">
              <a:buFont typeface="Arial" panose="020B0604020202020204" pitchFamily="34" charset="0"/>
              <a:buChar char="•"/>
            </a:pPr>
            <a:r>
              <a:rPr lang="en-US" dirty="0">
                <a:solidFill>
                  <a:srgbClr val="222222"/>
                </a:solidFill>
                <a:latin typeface="Roboto"/>
              </a:rPr>
              <a:t>Thread Level Parallelism (TLP) </a:t>
            </a:r>
            <a:endParaRPr lang="en-US" dirty="0" smtClean="0">
              <a:solidFill>
                <a:srgbClr val="222222"/>
              </a:solidFill>
              <a:latin typeface="Roboto"/>
            </a:endParaRPr>
          </a:p>
          <a:p>
            <a:pPr marL="285750" indent="-285750">
              <a:buFont typeface="Arial" panose="020B0604020202020204" pitchFamily="34" charset="0"/>
              <a:buChar char="•"/>
            </a:pPr>
            <a:r>
              <a:rPr lang="en-US" dirty="0" smtClean="0">
                <a:solidFill>
                  <a:srgbClr val="222222"/>
                </a:solidFill>
                <a:latin typeface="Roboto"/>
              </a:rPr>
              <a:t>Using</a:t>
            </a:r>
            <a:r>
              <a:rPr lang="en-US" dirty="0">
                <a:solidFill>
                  <a:srgbClr val="222222"/>
                </a:solidFill>
                <a:latin typeface="Roboto"/>
              </a:rPr>
              <a:t> APIs such </a:t>
            </a:r>
            <a:r>
              <a:rPr lang="en-US" dirty="0" smtClean="0">
                <a:solidFill>
                  <a:srgbClr val="222222"/>
                </a:solidFill>
                <a:latin typeface="Roboto"/>
              </a:rPr>
              <a:t>as</a:t>
            </a:r>
          </a:p>
          <a:p>
            <a:pPr marL="742950" lvl="1" indent="-285750">
              <a:buFont typeface="Arial" panose="020B0604020202020204" pitchFamily="34" charset="0"/>
              <a:buChar char="•"/>
            </a:pPr>
            <a:r>
              <a:rPr lang="en-US" dirty="0" smtClean="0">
                <a:solidFill>
                  <a:srgbClr val="222222"/>
                </a:solidFill>
                <a:latin typeface="Roboto"/>
              </a:rPr>
              <a:t>OpenMP*</a:t>
            </a:r>
          </a:p>
          <a:p>
            <a:pPr marL="742950" lvl="1" indent="-285750">
              <a:buFont typeface="Arial" panose="020B0604020202020204" pitchFamily="34" charset="0"/>
              <a:buChar char="•"/>
            </a:pPr>
            <a:r>
              <a:rPr lang="en-US" dirty="0" smtClean="0">
                <a:solidFill>
                  <a:srgbClr val="222222"/>
                </a:solidFill>
                <a:latin typeface="Roboto"/>
              </a:rPr>
              <a:t>Cilk™ Plus</a:t>
            </a:r>
          </a:p>
          <a:p>
            <a:pPr marL="742950" lvl="1" indent="-285750">
              <a:buFont typeface="Arial" panose="020B0604020202020204" pitchFamily="34" charset="0"/>
              <a:buChar char="•"/>
            </a:pPr>
            <a:r>
              <a:rPr lang="en-US" dirty="0" smtClean="0">
                <a:solidFill>
                  <a:srgbClr val="222222"/>
                </a:solidFill>
                <a:latin typeface="Roboto"/>
              </a:rPr>
              <a:t>Thread Building Blocks (TBB) </a:t>
            </a:r>
          </a:p>
        </p:txBody>
      </p:sp>
      <p:sp>
        <p:nvSpPr>
          <p:cNvPr id="10" name="Rectangle 9"/>
          <p:cNvSpPr/>
          <p:nvPr/>
        </p:nvSpPr>
        <p:spPr>
          <a:xfrm>
            <a:off x="4052170" y="858865"/>
            <a:ext cx="4572000" cy="1477328"/>
          </a:xfrm>
          <a:prstGeom prst="rect">
            <a:avLst/>
          </a:prstGeom>
        </p:spPr>
        <p:txBody>
          <a:bodyPr>
            <a:spAutoFit/>
          </a:bodyPr>
          <a:lstStyle/>
          <a:p>
            <a:r>
              <a:rPr lang="en-US" dirty="0" smtClean="0">
                <a:solidFill>
                  <a:srgbClr val="222222"/>
                </a:solidFill>
                <a:latin typeface="Roboto"/>
              </a:rPr>
              <a:t>“</a:t>
            </a:r>
            <a:r>
              <a:rPr lang="en-US" i="1" dirty="0" smtClean="0">
                <a:solidFill>
                  <a:srgbClr val="222222"/>
                </a:solidFill>
                <a:latin typeface="Roboto"/>
              </a:rPr>
              <a:t>[E]ffective </a:t>
            </a:r>
            <a:r>
              <a:rPr lang="en-US" i="1" dirty="0">
                <a:solidFill>
                  <a:srgbClr val="222222"/>
                </a:solidFill>
                <a:latin typeface="Roboto"/>
              </a:rPr>
              <a:t>SIMD utilization is not as straightforward as </a:t>
            </a:r>
            <a:r>
              <a:rPr lang="en-US" i="1" dirty="0" smtClean="0">
                <a:solidFill>
                  <a:srgbClr val="222222"/>
                </a:solidFill>
                <a:latin typeface="Roboto"/>
              </a:rPr>
              <a:t>multi-‐</a:t>
            </a:r>
            <a:r>
              <a:rPr lang="en-US" i="1" dirty="0">
                <a:solidFill>
                  <a:srgbClr val="222222"/>
                </a:solidFill>
                <a:latin typeface="Roboto"/>
              </a:rPr>
              <a:t>threading</a:t>
            </a:r>
            <a:r>
              <a:rPr lang="en-US" dirty="0" smtClean="0">
                <a:solidFill>
                  <a:srgbClr val="222222"/>
                </a:solidFill>
                <a:latin typeface="Roboto"/>
              </a:rPr>
              <a:t>.”</a:t>
            </a:r>
          </a:p>
          <a:p>
            <a:pPr marL="285750" indent="-285750">
              <a:buFont typeface="Arial" panose="020B0604020202020204" pitchFamily="34" charset="0"/>
              <a:buChar char="•"/>
            </a:pPr>
            <a:r>
              <a:rPr lang="en-US" dirty="0" smtClean="0">
                <a:solidFill>
                  <a:srgbClr val="222222"/>
                </a:solidFill>
                <a:latin typeface="Roboto"/>
              </a:rPr>
              <a:t>This chapter </a:t>
            </a:r>
            <a:r>
              <a:rPr lang="en-US" dirty="0">
                <a:solidFill>
                  <a:srgbClr val="222222"/>
                </a:solidFill>
                <a:latin typeface="Roboto"/>
              </a:rPr>
              <a:t>points out some characteristics about SIMD </a:t>
            </a:r>
            <a:r>
              <a:rPr lang="en-US" dirty="0" smtClean="0">
                <a:solidFill>
                  <a:srgbClr val="222222"/>
                </a:solidFill>
                <a:latin typeface="Roboto"/>
              </a:rPr>
              <a:t>programming with</a:t>
            </a:r>
            <a:r>
              <a:rPr lang="en-US" dirty="0">
                <a:solidFill>
                  <a:srgbClr val="222222"/>
                </a:solidFill>
                <a:latin typeface="Roboto"/>
              </a:rPr>
              <a:t> </a:t>
            </a:r>
            <a:r>
              <a:rPr lang="en-US" b="1" dirty="0">
                <a:solidFill>
                  <a:srgbClr val="222222"/>
                </a:solidFill>
                <a:latin typeface="Roboto"/>
              </a:rPr>
              <a:t>ispc</a:t>
            </a:r>
            <a:r>
              <a:rPr lang="en-US" dirty="0">
                <a:solidFill>
                  <a:srgbClr val="222222"/>
                </a:solidFill>
                <a:latin typeface="Roboto"/>
              </a:rPr>
              <a:t> </a:t>
            </a:r>
            <a:endParaRPr lang="en-US" dirty="0"/>
          </a:p>
        </p:txBody>
      </p:sp>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4314343" y="2336193"/>
            <a:ext cx="3116604" cy="2412415"/>
          </a:xfrm>
          <a:prstGeom prst="rect">
            <a:avLst/>
          </a:prstGeom>
        </p:spPr>
      </p:pic>
    </p:spTree>
    <p:extLst>
      <p:ext uri="{BB962C8B-B14F-4D97-AF65-F5344CB8AC3E}">
        <p14:creationId xmlns:p14="http://schemas.microsoft.com/office/powerpoint/2010/main" val="25982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Deep-­Learning And Numerical Optimization</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1" y="968852"/>
            <a:ext cx="2656990" cy="1487915"/>
          </a:xfrm>
        </p:spPr>
      </p:pic>
      <p:sp>
        <p:nvSpPr>
          <p:cNvPr id="5" name="Slide Number Placeholder 4"/>
          <p:cNvSpPr>
            <a:spLocks noGrp="1"/>
          </p:cNvSpPr>
          <p:nvPr>
            <p:ph type="sldNum" sz="quarter" idx="12"/>
          </p:nvPr>
        </p:nvSpPr>
        <p:spPr/>
        <p:txBody>
          <a:bodyPr/>
          <a:lstStyle/>
          <a:p>
            <a:fld id="{EE2556C5-CE8C-6547-B838-EA80C61A4AF7}" type="slidenum">
              <a:rPr lang="en-US" smtClean="0"/>
              <a:pPr/>
              <a:t>16</a:t>
            </a:fld>
            <a:endParaRPr lang="en-US" dirty="0"/>
          </a:p>
        </p:txBody>
      </p:sp>
      <p:sp>
        <p:nvSpPr>
          <p:cNvPr id="8" name="Rectangle 7"/>
          <p:cNvSpPr/>
          <p:nvPr/>
        </p:nvSpPr>
        <p:spPr>
          <a:xfrm>
            <a:off x="2190623" y="864024"/>
            <a:ext cx="5661765" cy="323165"/>
          </a:xfrm>
          <a:prstGeom prst="rect">
            <a:avLst/>
          </a:prstGeom>
        </p:spPr>
        <p:txBody>
          <a:bodyPr wrap="square">
            <a:spAutoFit/>
          </a:bodyPr>
          <a:lstStyle/>
          <a:p>
            <a:pPr>
              <a:lnSpc>
                <a:spcPct val="80000"/>
              </a:lnSpc>
            </a:pPr>
            <a:r>
              <a:rPr lang="en-US" dirty="0" smtClean="0">
                <a:solidFill>
                  <a:srgbClr val="000000"/>
                </a:solidFill>
                <a:latin typeface="Apple Chancery"/>
                <a:cs typeface="Apple Chancery"/>
              </a:rPr>
              <a:t>Rob Farber</a:t>
            </a:r>
            <a:endParaRPr lang="en-US" dirty="0">
              <a:latin typeface="Arial"/>
            </a:endParaRPr>
          </a:p>
        </p:txBody>
      </p:sp>
      <p:sp>
        <p:nvSpPr>
          <p:cNvPr id="3" name="Rectangle 2"/>
          <p:cNvSpPr/>
          <p:nvPr/>
        </p:nvSpPr>
        <p:spPr>
          <a:xfrm>
            <a:off x="2912951" y="1158811"/>
            <a:ext cx="5978983" cy="1107996"/>
          </a:xfrm>
          <a:prstGeom prst="rect">
            <a:avLst/>
          </a:prstGeom>
        </p:spPr>
        <p:txBody>
          <a:bodyPr wrap="square">
            <a:spAutoFit/>
          </a:bodyPr>
          <a:lstStyle/>
          <a:p>
            <a:r>
              <a:rPr lang="en-US" dirty="0" smtClean="0"/>
              <a:t>Deep-learning enables financially compelling capabilities:</a:t>
            </a:r>
          </a:p>
          <a:p>
            <a:pPr marL="285750" indent="-285750">
              <a:buFont typeface="Arial" panose="020B0604020202020204" pitchFamily="34" charset="0"/>
              <a:buChar char="•"/>
            </a:pPr>
            <a:r>
              <a:rPr lang="en-US" sz="1600" dirty="0" smtClean="0"/>
              <a:t>New </a:t>
            </a:r>
            <a:r>
              <a:rPr lang="en-US" sz="1600" dirty="0"/>
              <a:t>and more powerful Internet </a:t>
            </a:r>
            <a:r>
              <a:rPr lang="en-US" sz="1600" dirty="0" smtClean="0"/>
              <a:t>search </a:t>
            </a:r>
          </a:p>
          <a:p>
            <a:pPr marL="285750" indent="-285750">
              <a:buFont typeface="Arial" panose="020B0604020202020204" pitchFamily="34" charset="0"/>
              <a:buChar char="•"/>
            </a:pPr>
            <a:r>
              <a:rPr lang="en-US" sz="1600" dirty="0" smtClean="0"/>
              <a:t>Complex </a:t>
            </a:r>
            <a:r>
              <a:rPr lang="en-US" sz="1600" dirty="0"/>
              <a:t>real-time pattern </a:t>
            </a:r>
            <a:r>
              <a:rPr lang="en-US" sz="1600" dirty="0" smtClean="0"/>
              <a:t>recognition for </a:t>
            </a:r>
            <a:r>
              <a:rPr lang="en-US" sz="1600" dirty="0"/>
              <a:t>self-driving cars and augmented reality </a:t>
            </a:r>
            <a:r>
              <a:rPr lang="en-US" sz="1600" dirty="0" smtClean="0"/>
              <a:t>workflows.</a:t>
            </a:r>
            <a:endParaRPr lang="en-US" sz="1600" dirty="0"/>
          </a:p>
        </p:txBody>
      </p:sp>
      <mc:AlternateContent xmlns:mc="http://schemas.openxmlformats.org/markup-compatibility/2006" xmlns:a14="http://schemas.microsoft.com/office/drawing/2010/main">
        <mc:Choice Requires="a14">
          <p:sp>
            <p:nvSpPr>
              <p:cNvPr id="4" name="Rectangle 3"/>
              <p:cNvSpPr/>
              <p:nvPr/>
            </p:nvSpPr>
            <p:spPr>
              <a:xfrm>
                <a:off x="255961" y="2731240"/>
                <a:ext cx="4572000" cy="1734962"/>
              </a:xfrm>
              <a:prstGeom prst="rect">
                <a:avLst/>
              </a:prstGeom>
            </p:spPr>
            <p:txBody>
              <a:bodyPr>
                <a:spAutoFit/>
              </a:bodyPr>
              <a:lstStyle/>
              <a:p>
                <a:r>
                  <a:rPr lang="en-US" sz="1600" dirty="0"/>
                  <a:t>Near-linear scaling and </a:t>
                </a:r>
                <a:r>
                  <a:rPr lang="en-US" sz="1600" dirty="0" err="1"/>
                  <a:t>petascale</a:t>
                </a:r>
                <a:r>
                  <a:rPr lang="en-US" sz="1600" dirty="0"/>
                  <a:t> performance can be achieved through </a:t>
                </a:r>
                <a:r>
                  <a:rPr lang="en-US" sz="1600" dirty="0" smtClean="0"/>
                  <a:t>the use </a:t>
                </a:r>
                <a:r>
                  <a:rPr lang="en-US" sz="1600" dirty="0"/>
                  <a:t>of </a:t>
                </a:r>
                <a:r>
                  <a:rPr lang="en-US" sz="1600" dirty="0" smtClean="0"/>
                  <a:t>MPI</a:t>
                </a:r>
              </a:p>
              <a:p>
                <a:pPr marL="285750" indent="-285750">
                  <a:buFont typeface="Arial" panose="020B0604020202020204" pitchFamily="34" charset="0"/>
                  <a:buChar char="•"/>
                </a:pPr>
                <a:r>
                  <a:rPr lang="en-US" sz="1600" dirty="0"/>
                  <a:t>C</a:t>
                </a:r>
                <a:r>
                  <a:rPr lang="en-US" sz="1600" dirty="0" smtClean="0"/>
                  <a:t>oordinate </a:t>
                </a:r>
                <a:r>
                  <a:rPr lang="en-US" sz="1600" dirty="0"/>
                  <a:t>the computations of </a:t>
                </a:r>
                <a:r>
                  <a:rPr lang="en-US" sz="1600" dirty="0" smtClean="0"/>
                  <a:t>thousands of Intel coprocessors</a:t>
                </a:r>
              </a:p>
              <a:p>
                <a:pPr marL="285750" indent="-285750">
                  <a:buFont typeface="Arial" panose="020B0604020202020204" pitchFamily="34" charset="0"/>
                  <a:buChar char="•"/>
                </a:pPr>
                <a:r>
                  <a:rPr lang="en-US" sz="1600" dirty="0" smtClean="0"/>
                  <a:t>2.2 PF/s with 3k devices on TACC Stampede</a:t>
                </a:r>
              </a:p>
              <a:p>
                <a:pPr marL="285750" indent="-285750">
                  <a:buFont typeface="Arial" panose="020B0604020202020204" pitchFamily="34" charset="0"/>
                  <a:buChar char="•"/>
                </a:pPr>
                <a14:m>
                  <m:oMath xmlns:m="http://schemas.openxmlformats.org/officeDocument/2006/math">
                    <m:r>
                      <a:rPr lang="en-US" sz="1600" i="1">
                        <a:latin typeface="Cambria Math"/>
                      </a:rPr>
                      <m:t>𝐸𝑓𝑓𝑒𝑐𝑡𝑖𝑣𝑒𝑅𝑎𝑡𝑒</m:t>
                    </m:r>
                    <m:r>
                      <a:rPr lang="en-US" sz="1600" i="1">
                        <a:latin typeface="Cambria Math"/>
                      </a:rPr>
                      <m:t>=  </m:t>
                    </m:r>
                    <m:f>
                      <m:fPr>
                        <m:ctrlPr>
                          <a:rPr lang="en-US" sz="1600" i="1">
                            <a:latin typeface="Cambria Math" panose="02040503050406030204" pitchFamily="18" charset="0"/>
                          </a:rPr>
                        </m:ctrlPr>
                      </m:fPr>
                      <m:num>
                        <m:r>
                          <a:rPr lang="en-US" sz="1600" i="1">
                            <a:latin typeface="Cambria Math"/>
                          </a:rPr>
                          <m:t>𝑇𝑜𝑡𝑎𝑙𝑂𝑝𝐶𝑜𝑢𝑛𝑡</m:t>
                        </m:r>
                      </m:num>
                      <m:den>
                        <m:sSub>
                          <m:sSubPr>
                            <m:ctrlPr>
                              <a:rPr lang="en-US" sz="1600" i="1">
                                <a:latin typeface="Cambria Math" panose="02040503050406030204" pitchFamily="18" charset="0"/>
                              </a:rPr>
                            </m:ctrlPr>
                          </m:sSubPr>
                          <m:e>
                            <m:r>
                              <a:rPr lang="en-US" sz="1600" i="1">
                                <a:latin typeface="Cambria Math"/>
                              </a:rPr>
                              <m:t>𝑇</m:t>
                            </m:r>
                          </m:e>
                          <m:sub>
                            <m:r>
                              <a:rPr lang="en-US" sz="1600" i="1">
                                <a:latin typeface="Cambria Math"/>
                              </a:rPr>
                              <m:t>𝑏𝑟𝑜𝑎𝑑𝑐𝑎𝑠𝑡</m:t>
                            </m:r>
                          </m:sub>
                        </m:sSub>
                        <m:sSub>
                          <m:sSubPr>
                            <m:ctrlPr>
                              <a:rPr lang="en-US" sz="1600" i="1">
                                <a:latin typeface="Cambria Math" panose="02040503050406030204" pitchFamily="18" charset="0"/>
                              </a:rPr>
                            </m:ctrlPr>
                          </m:sSubPr>
                          <m:e>
                            <m:r>
                              <a:rPr lang="en-US" sz="1600" i="1">
                                <a:latin typeface="Cambria Math"/>
                              </a:rPr>
                              <m:t>+</m:t>
                            </m:r>
                            <m:r>
                              <a:rPr lang="en-US" sz="1600" i="1">
                                <a:latin typeface="Cambria Math"/>
                              </a:rPr>
                              <m:t>𝑇</m:t>
                            </m:r>
                          </m:e>
                          <m:sub>
                            <m:r>
                              <a:rPr lang="en-US" sz="1600" i="1">
                                <a:latin typeface="Cambria Math"/>
                              </a:rPr>
                              <m:t>𝑜𝑏𝑗𝑒𝑐𝑡𝑓𝑢𝑛𝑐</m:t>
                            </m:r>
                          </m:sub>
                        </m:sSub>
                        <m:sSub>
                          <m:sSubPr>
                            <m:ctrlPr>
                              <a:rPr lang="en-US" sz="1600" i="1">
                                <a:latin typeface="Cambria Math" panose="02040503050406030204" pitchFamily="18" charset="0"/>
                              </a:rPr>
                            </m:ctrlPr>
                          </m:sSubPr>
                          <m:e>
                            <m:r>
                              <a:rPr lang="en-US" sz="1600" i="1">
                                <a:latin typeface="Cambria Math"/>
                              </a:rPr>
                              <m:t>+</m:t>
                            </m:r>
                            <m:r>
                              <a:rPr lang="en-US" sz="1600" i="1">
                                <a:latin typeface="Cambria Math"/>
                              </a:rPr>
                              <m:t>𝑇</m:t>
                            </m:r>
                          </m:e>
                          <m:sub>
                            <m:r>
                              <a:rPr lang="en-US" sz="1600" i="1">
                                <a:latin typeface="Cambria Math"/>
                              </a:rPr>
                              <m:t>𝑟𝑒𝑑𝑢𝑐𝑒</m:t>
                            </m:r>
                          </m:sub>
                        </m:sSub>
                      </m:den>
                    </m:f>
                  </m:oMath>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55961" y="2731240"/>
                <a:ext cx="4572000" cy="1734962"/>
              </a:xfrm>
              <a:prstGeom prst="rect">
                <a:avLst/>
              </a:prstGeom>
              <a:blipFill rotWithShape="0">
                <a:blip r:embed="rId4"/>
                <a:stretch>
                  <a:fillRect l="-800" t="-1053" r="-667"/>
                </a:stretch>
              </a:blipFill>
            </p:spPr>
            <p:txBody>
              <a:bodyPr/>
              <a:lstStyle/>
              <a:p>
                <a:r>
                  <a:rPr lang="en-US">
                    <a:noFill/>
                  </a:rPr>
                  <a:t> </a:t>
                </a:r>
              </a:p>
            </p:txBody>
          </p:sp>
        </mc:Fallback>
      </mc:AlternateContent>
      <p:graphicFrame>
        <p:nvGraphicFramePr>
          <p:cNvPr id="9" name="Chart 8"/>
          <p:cNvGraphicFramePr>
            <a:graphicFrameLocks/>
          </p:cNvGraphicFramePr>
          <p:nvPr>
            <p:extLst>
              <p:ext uri="{D42A27DB-BD31-4B8C-83A1-F6EECF244321}">
                <p14:modId xmlns:p14="http://schemas.microsoft.com/office/powerpoint/2010/main" val="554114715"/>
              </p:ext>
            </p:extLst>
          </p:nvPr>
        </p:nvGraphicFramePr>
        <p:xfrm>
          <a:off x="4751408" y="2410575"/>
          <a:ext cx="4330183" cy="221041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292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9"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Deep-­Learning And Numerical Optimization</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17</a:t>
            </a:fld>
            <a:endParaRPr lang="en-US"/>
          </a:p>
        </p:txBody>
      </p:sp>
      <p:sp>
        <p:nvSpPr>
          <p:cNvPr id="10" name="TextBox 9"/>
          <p:cNvSpPr txBox="1"/>
          <p:nvPr/>
        </p:nvSpPr>
        <p:spPr>
          <a:xfrm>
            <a:off x="445626" y="662095"/>
            <a:ext cx="4297843" cy="307777"/>
          </a:xfrm>
          <a:prstGeom prst="rect">
            <a:avLst/>
          </a:prstGeom>
          <a:noFill/>
        </p:spPr>
        <p:txBody>
          <a:bodyPr wrap="none" rtlCol="0">
            <a:spAutoFit/>
          </a:bodyPr>
          <a:lstStyle/>
          <a:p>
            <a:r>
              <a:rPr lang="en-US" sz="1400" dirty="0" smtClean="0">
                <a:latin typeface="Neo Sans Intel"/>
                <a:cs typeface="Neo Sans Intel"/>
              </a:rPr>
              <a:t>High Efficiency per coprocessor using Offload mode</a:t>
            </a:r>
          </a:p>
        </p:txBody>
      </p:sp>
      <p:sp>
        <p:nvSpPr>
          <p:cNvPr id="12" name="TextBox 11"/>
          <p:cNvSpPr txBox="1"/>
          <p:nvPr/>
        </p:nvSpPr>
        <p:spPr>
          <a:xfrm>
            <a:off x="1041619" y="3659772"/>
            <a:ext cx="685800" cy="30777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400" dirty="0" smtClean="0"/>
              <a:t>DATA</a:t>
            </a:r>
            <a:endParaRPr lang="en-US" sz="1400" dirty="0"/>
          </a:p>
        </p:txBody>
      </p:sp>
      <p:sp>
        <p:nvSpPr>
          <p:cNvPr id="14" name="Content Placeholder 2"/>
          <p:cNvSpPr txBox="1">
            <a:spLocks/>
          </p:cNvSpPr>
          <p:nvPr/>
        </p:nvSpPr>
        <p:spPr>
          <a:xfrm>
            <a:off x="152399" y="971550"/>
            <a:ext cx="4608054" cy="2372827"/>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Font typeface="Arial" pitchFamily="34" charset="0"/>
              <a:buNone/>
            </a:pPr>
            <a:r>
              <a:rPr lang="en-US" dirty="0" smtClean="0">
                <a:solidFill>
                  <a:srgbClr val="000000"/>
                </a:solidFill>
                <a:latin typeface="Courier New"/>
                <a:cs typeface="Courier New"/>
              </a:rPr>
              <a:t>int main()</a:t>
            </a:r>
          </a:p>
          <a:p>
            <a:pPr marL="0" indent="0">
              <a:buFont typeface="Arial" pitchFamily="34" charset="0"/>
              <a:buNone/>
            </a:pPr>
            <a:r>
              <a:rPr lang="en-US" dirty="0" smtClean="0">
                <a:solidFill>
                  <a:srgbClr val="000000"/>
                </a:solidFill>
                <a:latin typeface="Courier New"/>
                <a:cs typeface="Courier New"/>
              </a:rPr>
              <a:t>{</a:t>
            </a:r>
          </a:p>
          <a:p>
            <a:pPr marL="0" indent="0">
              <a:buFont typeface="Arial" pitchFamily="34" charset="0"/>
              <a:buNone/>
            </a:pPr>
            <a:r>
              <a:rPr lang="en-US" dirty="0" smtClean="0">
                <a:solidFill>
                  <a:srgbClr val="000000"/>
                </a:solidFill>
                <a:latin typeface="Courier New"/>
                <a:cs typeface="Courier New"/>
              </a:rPr>
              <a:t>  </a:t>
            </a:r>
          </a:p>
          <a:p>
            <a:pPr marL="0" indent="0">
              <a:buFont typeface="Arial" pitchFamily="34" charset="0"/>
              <a:buNone/>
            </a:pP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cout</a:t>
            </a:r>
            <a:r>
              <a:rPr lang="en-US" dirty="0" smtClean="0">
                <a:solidFill>
                  <a:srgbClr val="000000"/>
                </a:solidFill>
                <a:latin typeface="Courier New"/>
                <a:cs typeface="Courier New"/>
              </a:rPr>
              <a:t> &lt;&lt; "Hello World" &lt;&lt; </a:t>
            </a:r>
            <a:r>
              <a:rPr lang="en-US" dirty="0" err="1" smtClean="0">
                <a:solidFill>
                  <a:srgbClr val="000000"/>
                </a:solidFill>
                <a:latin typeface="Courier New"/>
                <a:cs typeface="Courier New"/>
              </a:rPr>
              <a:t>endl</a:t>
            </a:r>
            <a:r>
              <a:rPr lang="en-US" dirty="0" smtClean="0">
                <a:solidFill>
                  <a:srgbClr val="000000"/>
                </a:solidFill>
                <a:latin typeface="Courier New"/>
                <a:cs typeface="Courier New"/>
              </a:rPr>
              <a:t>;</a:t>
            </a:r>
          </a:p>
          <a:p>
            <a:pPr marL="0" indent="0">
              <a:buFont typeface="Arial" pitchFamily="34" charset="0"/>
              <a:buNone/>
            </a:pPr>
            <a:endParaRPr lang="en-US" dirty="0" smtClean="0">
              <a:solidFill>
                <a:srgbClr val="000000"/>
              </a:solidFill>
              <a:latin typeface="Courier New"/>
              <a:cs typeface="Courier New"/>
            </a:endParaRPr>
          </a:p>
          <a:p>
            <a:pPr marL="0" indent="0">
              <a:buFont typeface="Arial" pitchFamily="34" charset="0"/>
              <a:buNone/>
            </a:pPr>
            <a:r>
              <a:rPr lang="en-US" dirty="0" smtClean="0">
                <a:solidFill>
                  <a:srgbClr val="000000"/>
                </a:solidFill>
                <a:latin typeface="Courier New"/>
                <a:cs typeface="Courier New"/>
              </a:rPr>
              <a:t>  // load data and initialize parameters</a:t>
            </a:r>
          </a:p>
          <a:p>
            <a:pPr marL="0" indent="0">
              <a:buFont typeface="Arial" pitchFamily="34" charset="0"/>
              <a:buNone/>
            </a:pPr>
            <a:r>
              <a:rPr lang="en-US" dirty="0" smtClean="0">
                <a:solidFill>
                  <a:srgbClr val="000000"/>
                </a:solidFill>
                <a:latin typeface="Courier New"/>
                <a:cs typeface="Courier New"/>
              </a:rPr>
              <a:t>  </a:t>
            </a:r>
            <a:r>
              <a:rPr lang="en-US" dirty="0" err="1" smtClean="0">
                <a:solidFill>
                  <a:srgbClr val="000000"/>
                </a:solidFill>
                <a:latin typeface="Courier New"/>
                <a:cs typeface="Courier New"/>
              </a:rPr>
              <a:t>init</a:t>
            </a:r>
            <a:r>
              <a:rPr lang="en-US" dirty="0" smtClean="0">
                <a:solidFill>
                  <a:srgbClr val="000000"/>
                </a:solidFill>
                <a:latin typeface="Courier New"/>
                <a:cs typeface="Courier New"/>
              </a:rPr>
              <a:t>();</a:t>
            </a:r>
          </a:p>
          <a:p>
            <a:pPr marL="0" indent="0">
              <a:buFont typeface="Arial" pitchFamily="34" charset="0"/>
              <a:buNone/>
            </a:pPr>
            <a:endParaRPr lang="en-US" dirty="0" smtClean="0">
              <a:solidFill>
                <a:srgbClr val="000000"/>
              </a:solidFill>
              <a:latin typeface="Courier New"/>
              <a:cs typeface="Courier New"/>
            </a:endParaRPr>
          </a:p>
          <a:p>
            <a:pPr marL="0" indent="0">
              <a:buNone/>
            </a:pPr>
            <a:r>
              <a:rPr lang="en-US" dirty="0">
                <a:solidFill>
                  <a:srgbClr val="000000"/>
                </a:solidFill>
                <a:latin typeface="Courier New"/>
                <a:cs typeface="Courier New"/>
              </a:rPr>
              <a:t>#pragma offload target(</a:t>
            </a:r>
            <a:r>
              <a:rPr lang="en-US" dirty="0" err="1">
                <a:solidFill>
                  <a:srgbClr val="000000"/>
                </a:solidFill>
                <a:latin typeface="Courier New"/>
                <a:cs typeface="Courier New"/>
              </a:rPr>
              <a:t>mic:MIC_DEV</a:t>
            </a:r>
            <a:r>
              <a:rPr lang="en-US" dirty="0">
                <a:solidFill>
                  <a:srgbClr val="000000"/>
                </a:solidFill>
                <a:latin typeface="Courier New"/>
                <a:cs typeface="Courier New"/>
              </a:rPr>
              <a:t>) </a:t>
            </a:r>
            <a:r>
              <a:rPr lang="en-US" dirty="0" smtClean="0">
                <a:solidFill>
                  <a:srgbClr val="000000"/>
                </a:solidFill>
                <a:latin typeface="Courier New"/>
                <a:cs typeface="Courier New"/>
              </a:rPr>
              <a:t>\</a:t>
            </a:r>
          </a:p>
          <a:p>
            <a:pPr marL="0" indent="0">
              <a:buNone/>
            </a:pPr>
            <a:r>
              <a:rPr lang="en-US" dirty="0">
                <a:solidFill>
                  <a:srgbClr val="000000"/>
                </a:solidFill>
                <a:latin typeface="Courier New"/>
                <a:cs typeface="Courier New"/>
              </a:rPr>
              <a:t> </a:t>
            </a:r>
            <a:r>
              <a:rPr lang="en-US" dirty="0" smtClean="0">
                <a:solidFill>
                  <a:srgbClr val="000000"/>
                </a:solidFill>
                <a:latin typeface="Courier New"/>
                <a:cs typeface="Courier New"/>
              </a:rPr>
              <a:t>         in</a:t>
            </a:r>
            <a:r>
              <a:rPr lang="en-US" dirty="0">
                <a:solidFill>
                  <a:srgbClr val="000000"/>
                </a:solidFill>
                <a:latin typeface="Courier New"/>
                <a:cs typeface="Courier New"/>
              </a:rPr>
              <a:t>(</a:t>
            </a:r>
            <a:r>
              <a:rPr lang="en-US" dirty="0" err="1">
                <a:solidFill>
                  <a:srgbClr val="000000"/>
                </a:solidFill>
                <a:latin typeface="Courier New"/>
                <a:cs typeface="Courier New"/>
              </a:rPr>
              <a:t>param:length</a:t>
            </a:r>
            <a:r>
              <a:rPr lang="en-US" dirty="0">
                <a:solidFill>
                  <a:srgbClr val="000000"/>
                </a:solidFill>
                <a:latin typeface="Courier New"/>
                <a:cs typeface="Courier New"/>
              </a:rPr>
              <a:t>(N_PARAM) REUSE) \</a:t>
            </a:r>
          </a:p>
          <a:p>
            <a:pPr marL="0" indent="0">
              <a:buNone/>
            </a:pPr>
            <a:r>
              <a:rPr lang="en-US" dirty="0">
                <a:solidFill>
                  <a:srgbClr val="000000"/>
                </a:solidFill>
                <a:latin typeface="Courier New"/>
                <a:cs typeface="Courier New"/>
              </a:rPr>
              <a:t>          </a:t>
            </a:r>
            <a:r>
              <a:rPr lang="en-US" dirty="0" smtClean="0">
                <a:solidFill>
                  <a:srgbClr val="000000"/>
                </a:solidFill>
                <a:latin typeface="Courier New"/>
                <a:cs typeface="Courier New"/>
              </a:rPr>
              <a:t>out</a:t>
            </a:r>
            <a:r>
              <a:rPr lang="en-US" dirty="0">
                <a:solidFill>
                  <a:srgbClr val="000000"/>
                </a:solidFill>
                <a:latin typeface="Courier New"/>
                <a:cs typeface="Courier New"/>
              </a:rPr>
              <a:t>(err) in(</a:t>
            </a:r>
            <a:r>
              <a:rPr lang="en-US" dirty="0" err="1">
                <a:solidFill>
                  <a:srgbClr val="000000"/>
                </a:solidFill>
                <a:latin typeface="Courier New"/>
                <a:cs typeface="Courier New"/>
              </a:rPr>
              <a:t>example:length</a:t>
            </a:r>
            <a:r>
              <a:rPr lang="en-US" dirty="0">
                <a:solidFill>
                  <a:srgbClr val="000000"/>
                </a:solidFill>
                <a:latin typeface="Courier New"/>
                <a:cs typeface="Courier New"/>
              </a:rPr>
              <a:t>(0) REUSE)</a:t>
            </a:r>
          </a:p>
          <a:p>
            <a:pPr marL="0" indent="0">
              <a:buFont typeface="Arial" pitchFamily="34" charset="0"/>
              <a:buNone/>
            </a:pPr>
            <a:r>
              <a:rPr lang="en-US" dirty="0" smtClean="0">
                <a:solidFill>
                  <a:srgbClr val="000000"/>
                </a:solidFill>
                <a:latin typeface="Courier New"/>
                <a:cs typeface="Courier New"/>
              </a:rPr>
              <a:t>  {</a:t>
            </a:r>
          </a:p>
          <a:p>
            <a:pPr marL="0" indent="0">
              <a:buFont typeface="Arial" pitchFamily="34" charset="0"/>
              <a:buNone/>
            </a:pPr>
            <a:r>
              <a:rPr lang="en-US" dirty="0" smtClean="0">
                <a:solidFill>
                  <a:srgbClr val="000000"/>
                </a:solidFill>
                <a:latin typeface="Courier New"/>
                <a:cs typeface="Courier New"/>
              </a:rPr>
              <a:t>    optimize( </a:t>
            </a:r>
            <a:r>
              <a:rPr lang="en-US" dirty="0" err="1" smtClean="0">
                <a:solidFill>
                  <a:srgbClr val="000000"/>
                </a:solidFill>
                <a:latin typeface="Courier New"/>
                <a:cs typeface="Courier New"/>
              </a:rPr>
              <a:t>objFunc</a:t>
            </a:r>
            <a:r>
              <a:rPr lang="en-US" dirty="0" smtClean="0">
                <a:solidFill>
                  <a:srgbClr val="000000"/>
                </a:solidFill>
                <a:latin typeface="Courier New"/>
                <a:cs typeface="Courier New"/>
              </a:rPr>
              <a:t> ); // the optimizer calls the objective function</a:t>
            </a:r>
          </a:p>
          <a:p>
            <a:pPr marL="0" indent="0">
              <a:buFont typeface="Arial" pitchFamily="34" charset="0"/>
              <a:buNone/>
            </a:pPr>
            <a:r>
              <a:rPr lang="en-US" dirty="0" smtClean="0">
                <a:solidFill>
                  <a:srgbClr val="000000"/>
                </a:solidFill>
                <a:latin typeface="Courier New"/>
                <a:cs typeface="Courier New"/>
              </a:rPr>
              <a:t>  }</a:t>
            </a:r>
          </a:p>
          <a:p>
            <a:pPr marL="0" indent="0">
              <a:buFont typeface="Arial" pitchFamily="34" charset="0"/>
              <a:buNone/>
            </a:pPr>
            <a:endParaRPr lang="en-US" dirty="0" smtClean="0">
              <a:solidFill>
                <a:srgbClr val="000000"/>
              </a:solidFill>
              <a:latin typeface="Courier New"/>
              <a:cs typeface="Courier New"/>
            </a:endParaRPr>
          </a:p>
          <a:p>
            <a:pPr marL="0" indent="0">
              <a:buFont typeface="Arial" pitchFamily="34" charset="0"/>
              <a:buNone/>
            </a:pPr>
            <a:r>
              <a:rPr lang="en-US" dirty="0" smtClean="0">
                <a:solidFill>
                  <a:srgbClr val="000000"/>
                </a:solidFill>
                <a:latin typeface="Courier New"/>
                <a:cs typeface="Courier New"/>
              </a:rPr>
              <a:t>  return 0;</a:t>
            </a:r>
          </a:p>
          <a:p>
            <a:pPr marL="0" indent="0">
              <a:buFont typeface="Arial" pitchFamily="34" charset="0"/>
              <a:buNone/>
            </a:pPr>
            <a:r>
              <a:rPr lang="en-US" dirty="0" smtClean="0">
                <a:solidFill>
                  <a:srgbClr val="000000"/>
                </a:solidFill>
                <a:latin typeface="Courier New"/>
                <a:cs typeface="Courier New"/>
              </a:rPr>
              <a:t>}</a:t>
            </a:r>
            <a:endParaRPr lang="en-US" dirty="0">
              <a:solidFill>
                <a:srgbClr val="000000"/>
              </a:solidFill>
              <a:latin typeface="Courier New"/>
              <a:cs typeface="Courier New"/>
            </a:endParaRPr>
          </a:p>
        </p:txBody>
      </p:sp>
      <p:pic>
        <p:nvPicPr>
          <p:cNvPr id="15" name="Picture 2" descr="http://demo.idg.com.au/images/pcw/cpuguide2.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2907" y="3394496"/>
            <a:ext cx="805197" cy="1146105"/>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5"/>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857895" y="3277126"/>
            <a:ext cx="2288339" cy="14635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Rectangle 12"/>
          <p:cNvSpPr/>
          <p:nvPr/>
        </p:nvSpPr>
        <p:spPr>
          <a:xfrm>
            <a:off x="4438020" y="768241"/>
            <a:ext cx="4141162" cy="230832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sz="900" dirty="0">
                <a:solidFill>
                  <a:schemeClr val="tx1"/>
                </a:solidFill>
                <a:latin typeface="Courier New"/>
                <a:cs typeface="Courier New"/>
              </a:rPr>
              <a:t>double </a:t>
            </a:r>
            <a:r>
              <a:rPr lang="en-US" sz="900" dirty="0" err="1">
                <a:solidFill>
                  <a:schemeClr val="tx1"/>
                </a:solidFill>
                <a:latin typeface="Courier New"/>
                <a:cs typeface="Courier New"/>
              </a:rPr>
              <a:t>objFunc</a:t>
            </a:r>
            <a:r>
              <a:rPr lang="en-US" sz="900" dirty="0">
                <a:solidFill>
                  <a:schemeClr val="tx1"/>
                </a:solidFill>
                <a:latin typeface="Courier New"/>
                <a:cs typeface="Courier New"/>
              </a:rPr>
              <a:t>( ... )</a:t>
            </a:r>
          </a:p>
          <a:p>
            <a:r>
              <a:rPr lang="en-US" sz="900" dirty="0">
                <a:solidFill>
                  <a:schemeClr val="tx1"/>
                </a:solidFill>
                <a:latin typeface="Courier New"/>
                <a:cs typeface="Courier New"/>
              </a:rPr>
              <a:t>{</a:t>
            </a:r>
          </a:p>
          <a:p>
            <a:r>
              <a:rPr lang="en-US" sz="900" dirty="0">
                <a:solidFill>
                  <a:schemeClr val="tx1"/>
                </a:solidFill>
                <a:latin typeface="Courier New"/>
                <a:cs typeface="Courier New"/>
              </a:rPr>
              <a:t>  double err=0.;</a:t>
            </a:r>
          </a:p>
          <a:p>
            <a:r>
              <a:rPr lang="en-US" sz="900" dirty="0">
                <a:solidFill>
                  <a:schemeClr val="tx1"/>
                </a:solidFill>
                <a:latin typeface="Courier New"/>
                <a:cs typeface="Courier New"/>
              </a:rPr>
              <a:t>  </a:t>
            </a:r>
          </a:p>
          <a:p>
            <a:r>
              <a:rPr lang="en-US" sz="900" dirty="0" smtClean="0">
                <a:solidFill>
                  <a:schemeClr val="tx1"/>
                </a:solidFill>
                <a:latin typeface="Courier New"/>
                <a:cs typeface="Courier New"/>
              </a:rPr>
              <a:t>#</a:t>
            </a:r>
            <a:r>
              <a:rPr lang="en-US" sz="900" dirty="0">
                <a:solidFill>
                  <a:schemeClr val="tx1"/>
                </a:solidFill>
                <a:latin typeface="Courier New"/>
                <a:cs typeface="Courier New"/>
              </a:rPr>
              <a:t>pragma </a:t>
            </a:r>
            <a:r>
              <a:rPr lang="en-US" sz="900" dirty="0" err="1">
                <a:solidFill>
                  <a:schemeClr val="tx1"/>
                </a:solidFill>
                <a:latin typeface="Courier New"/>
                <a:cs typeface="Courier New"/>
              </a:rPr>
              <a:t>omp</a:t>
            </a:r>
            <a:r>
              <a:rPr lang="en-US" sz="900" dirty="0">
                <a:solidFill>
                  <a:schemeClr val="tx1"/>
                </a:solidFill>
                <a:latin typeface="Courier New"/>
                <a:cs typeface="Courier New"/>
              </a:rPr>
              <a:t> parallel for reduction(+ : err)</a:t>
            </a:r>
          </a:p>
          <a:p>
            <a:r>
              <a:rPr lang="en-US" sz="900" dirty="0">
                <a:solidFill>
                  <a:schemeClr val="tx1"/>
                </a:solidFill>
                <a:latin typeface="Courier New"/>
                <a:cs typeface="Courier New"/>
              </a:rPr>
              <a:t>  {</a:t>
            </a:r>
          </a:p>
          <a:p>
            <a:r>
              <a:rPr lang="en-US" sz="900" dirty="0">
                <a:solidFill>
                  <a:schemeClr val="tx1"/>
                </a:solidFill>
                <a:latin typeface="Courier New"/>
                <a:cs typeface="Courier New"/>
              </a:rPr>
              <a:t>    err = 0.;</a:t>
            </a:r>
          </a:p>
          <a:p>
            <a:r>
              <a:rPr lang="en-US" sz="900" dirty="0">
                <a:solidFill>
                  <a:schemeClr val="tx1"/>
                </a:solidFill>
                <a:latin typeface="Courier New"/>
                <a:cs typeface="Courier New"/>
              </a:rPr>
              <a:t>    for(</a:t>
            </a:r>
            <a:r>
              <a:rPr lang="en-US" sz="900" dirty="0" err="1">
                <a:solidFill>
                  <a:schemeClr val="tx1"/>
                </a:solidFill>
                <a:latin typeface="Courier New"/>
                <a:cs typeface="Courier New"/>
              </a:rPr>
              <a:t>int</a:t>
            </a:r>
            <a:r>
              <a:rPr lang="en-US" sz="900" dirty="0">
                <a:solidFill>
                  <a:schemeClr val="tx1"/>
                </a:solidFill>
                <a:latin typeface="Courier New"/>
                <a:cs typeface="Courier New"/>
              </a:rPr>
              <a:t> i=0; i &lt; </a:t>
            </a:r>
            <a:r>
              <a:rPr lang="en-US" sz="900" dirty="0" err="1">
                <a:solidFill>
                  <a:schemeClr val="tx1"/>
                </a:solidFill>
                <a:latin typeface="Courier New"/>
                <a:cs typeface="Courier New"/>
              </a:rPr>
              <a:t>nExamples</a:t>
            </a:r>
            <a:r>
              <a:rPr lang="en-US" sz="900" dirty="0">
                <a:solidFill>
                  <a:schemeClr val="tx1"/>
                </a:solidFill>
                <a:latin typeface="Courier New"/>
                <a:cs typeface="Courier New"/>
              </a:rPr>
              <a:t>; i++) {</a:t>
            </a:r>
          </a:p>
          <a:p>
            <a:r>
              <a:rPr lang="en-US" sz="900" b="1" dirty="0">
                <a:solidFill>
                  <a:schemeClr val="tx1"/>
                </a:solidFill>
                <a:latin typeface="Courier New"/>
                <a:cs typeface="Courier New"/>
              </a:rPr>
              <a:t>      // transform</a:t>
            </a:r>
          </a:p>
          <a:p>
            <a:r>
              <a:rPr lang="en-US" sz="900" dirty="0">
                <a:solidFill>
                  <a:schemeClr val="tx1"/>
                </a:solidFill>
                <a:latin typeface="Courier New"/>
                <a:cs typeface="Courier New"/>
              </a:rPr>
              <a:t>      float d=</a:t>
            </a:r>
            <a:r>
              <a:rPr lang="en-US" sz="900" dirty="0" err="1">
                <a:solidFill>
                  <a:schemeClr val="tx1"/>
                </a:solidFill>
                <a:latin typeface="Courier New"/>
                <a:cs typeface="Courier New"/>
              </a:rPr>
              <a:t>myFunc</a:t>
            </a:r>
            <a:r>
              <a:rPr lang="en-US" sz="900" dirty="0">
                <a:solidFill>
                  <a:schemeClr val="tx1"/>
                </a:solidFill>
                <a:latin typeface="Courier New"/>
                <a:cs typeface="Courier New"/>
              </a:rPr>
              <a:t>(</a:t>
            </a:r>
            <a:r>
              <a:rPr lang="en-US" sz="900" dirty="0" err="1">
                <a:solidFill>
                  <a:schemeClr val="tx1"/>
                </a:solidFill>
                <a:latin typeface="Courier New"/>
                <a:cs typeface="Courier New"/>
              </a:rPr>
              <a:t>i</a:t>
            </a:r>
            <a:r>
              <a:rPr lang="en-US" sz="900" dirty="0">
                <a:solidFill>
                  <a:schemeClr val="tx1"/>
                </a:solidFill>
                <a:latin typeface="Courier New"/>
                <a:cs typeface="Courier New"/>
              </a:rPr>
              <a:t>, </a:t>
            </a:r>
            <a:r>
              <a:rPr lang="en-US" sz="900" dirty="0" err="1">
                <a:solidFill>
                  <a:schemeClr val="tx1"/>
                </a:solidFill>
                <a:latin typeface="Courier New"/>
                <a:cs typeface="Courier New"/>
              </a:rPr>
              <a:t>param</a:t>
            </a:r>
            <a:r>
              <a:rPr lang="en-US" sz="900" dirty="0">
                <a:solidFill>
                  <a:schemeClr val="tx1"/>
                </a:solidFill>
                <a:latin typeface="Courier New"/>
                <a:cs typeface="Courier New"/>
              </a:rPr>
              <a:t>, example, </a:t>
            </a:r>
            <a:r>
              <a:rPr lang="en-US" sz="900" dirty="0" err="1">
                <a:solidFill>
                  <a:schemeClr val="tx1"/>
                </a:solidFill>
                <a:latin typeface="Courier New"/>
                <a:cs typeface="Courier New"/>
              </a:rPr>
              <a:t>nExamples</a:t>
            </a:r>
            <a:r>
              <a:rPr lang="en-US" sz="900" dirty="0">
                <a:solidFill>
                  <a:schemeClr val="tx1"/>
                </a:solidFill>
                <a:latin typeface="Courier New"/>
                <a:cs typeface="Courier New"/>
              </a:rPr>
              <a:t>, NULL);</a:t>
            </a:r>
          </a:p>
          <a:p>
            <a:r>
              <a:rPr lang="en-US" sz="900" b="1" dirty="0">
                <a:solidFill>
                  <a:schemeClr val="tx1"/>
                </a:solidFill>
                <a:latin typeface="Courier New"/>
                <a:cs typeface="Courier New"/>
              </a:rPr>
              <a:t>      //reduce</a:t>
            </a:r>
          </a:p>
          <a:p>
            <a:r>
              <a:rPr lang="en-US" sz="900" dirty="0">
                <a:solidFill>
                  <a:schemeClr val="tx1"/>
                </a:solidFill>
                <a:latin typeface="Courier New"/>
                <a:cs typeface="Courier New"/>
              </a:rPr>
              <a:t>      err += d*d;</a:t>
            </a:r>
          </a:p>
          <a:p>
            <a:r>
              <a:rPr lang="en-US" sz="900" dirty="0">
                <a:solidFill>
                  <a:schemeClr val="tx1"/>
                </a:solidFill>
                <a:latin typeface="Courier New"/>
                <a:cs typeface="Courier New"/>
              </a:rPr>
              <a:t>    }</a:t>
            </a:r>
          </a:p>
          <a:p>
            <a:r>
              <a:rPr lang="en-US" sz="900" dirty="0">
                <a:solidFill>
                  <a:schemeClr val="tx1"/>
                </a:solidFill>
                <a:latin typeface="Courier New"/>
                <a:cs typeface="Courier New"/>
              </a:rPr>
              <a:t>  }</a:t>
            </a:r>
          </a:p>
          <a:p>
            <a:r>
              <a:rPr lang="en-US" sz="900" dirty="0">
                <a:solidFill>
                  <a:schemeClr val="tx1"/>
                </a:solidFill>
                <a:latin typeface="Courier New"/>
                <a:cs typeface="Courier New"/>
              </a:rPr>
              <a:t>  return </a:t>
            </a:r>
            <a:r>
              <a:rPr lang="en-US" sz="900" dirty="0" err="1">
                <a:solidFill>
                  <a:schemeClr val="tx1"/>
                </a:solidFill>
                <a:latin typeface="Courier New"/>
                <a:cs typeface="Courier New"/>
              </a:rPr>
              <a:t>sqrt</a:t>
            </a:r>
            <a:r>
              <a:rPr lang="en-US" sz="900" dirty="0">
                <a:solidFill>
                  <a:schemeClr val="tx1"/>
                </a:solidFill>
                <a:latin typeface="Courier New"/>
                <a:cs typeface="Courier New"/>
              </a:rPr>
              <a:t>(err);</a:t>
            </a:r>
          </a:p>
          <a:p>
            <a:r>
              <a:rPr lang="en-US" sz="900" dirty="0">
                <a:solidFill>
                  <a:schemeClr val="tx1"/>
                </a:solidFill>
                <a:latin typeface="Courier New"/>
                <a:cs typeface="Courier New"/>
              </a:rPr>
              <a:t>}</a:t>
            </a:r>
          </a:p>
        </p:txBody>
      </p:sp>
      <p:grpSp>
        <p:nvGrpSpPr>
          <p:cNvPr id="22" name="Group 21"/>
          <p:cNvGrpSpPr/>
          <p:nvPr/>
        </p:nvGrpSpPr>
        <p:grpSpPr>
          <a:xfrm>
            <a:off x="6307865" y="2678848"/>
            <a:ext cx="2791685" cy="2027238"/>
            <a:chOff x="6307865" y="2713404"/>
            <a:chExt cx="2791685" cy="2027238"/>
          </a:xfrm>
        </p:grpSpPr>
        <p:pic>
          <p:nvPicPr>
            <p:cNvPr id="3074" name="Picture 2" descr="CUDA-6.5 significantly boost performance on PCA, machine-learning, and deep-learning codes"/>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307865" y="2713404"/>
              <a:ext cx="2791685" cy="2027238"/>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Box 17"/>
            <p:cNvSpPr txBox="1"/>
            <p:nvPr/>
          </p:nvSpPr>
          <p:spPr>
            <a:xfrm>
              <a:off x="6307865" y="2857501"/>
              <a:ext cx="946150" cy="246221"/>
            </a:xfrm>
            <a:prstGeom prst="rect">
              <a:avLst/>
            </a:prstGeom>
            <a:noFill/>
          </p:spPr>
          <p:txBody>
            <a:bodyPr wrap="square" rtlCol="0">
              <a:spAutoFit/>
            </a:bodyPr>
            <a:lstStyle/>
            <a:p>
              <a:pPr algn="ctr"/>
              <a:r>
                <a:rPr lang="en-US" sz="1000" dirty="0" smtClean="0">
                  <a:solidFill>
                    <a:schemeClr val="tx2"/>
                  </a:solidFill>
                  <a:latin typeface="Neo Sans Intel"/>
                  <a:cs typeface="Neo Sans Intel"/>
                </a:rPr>
                <a:t>1 TF/s</a:t>
              </a:r>
            </a:p>
          </p:txBody>
        </p:sp>
        <p:cxnSp>
          <p:nvCxnSpPr>
            <p:cNvPr id="20" name="Straight Arrow Connector 19"/>
            <p:cNvCxnSpPr/>
            <p:nvPr/>
          </p:nvCxnSpPr>
          <p:spPr>
            <a:xfrm>
              <a:off x="6642100" y="3048000"/>
              <a:ext cx="514350" cy="635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712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16" end="1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animEffect transition="in" filter="fade">
                                      <p:cBhvr>
                                        <p:cTn id="21" dur="500"/>
                                        <p:tgtEl>
                                          <p:spTgt spid="1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xEl>
                                              <p:pRg st="6" end="6"/>
                                            </p:txEl>
                                          </p:spTgt>
                                        </p:tgtEl>
                                        <p:attrNameLst>
                                          <p:attrName>style.visibility</p:attrName>
                                        </p:attrNameLst>
                                      </p:cBhvr>
                                      <p:to>
                                        <p:strVal val="visible"/>
                                      </p:to>
                                    </p:set>
                                    <p:animEffect transition="in" filter="fade">
                                      <p:cBhvr>
                                        <p:cTn id="24" dur="500"/>
                                        <p:tgtEl>
                                          <p:spTgt spid="1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xEl>
                                              <p:pRg st="12" end="12"/>
                                            </p:txEl>
                                          </p:spTgt>
                                        </p:tgtEl>
                                        <p:attrNameLst>
                                          <p:attrName>style.visibility</p:attrName>
                                        </p:attrNameLst>
                                      </p:cBhvr>
                                      <p:to>
                                        <p:strVal val="visible"/>
                                      </p:to>
                                    </p:set>
                                    <p:animEffect transition="in" filter="fade">
                                      <p:cBhvr>
                                        <p:cTn id="29" dur="500"/>
                                        <p:tgtEl>
                                          <p:spTgt spid="14">
                                            <p:txEl>
                                              <p:pRg st="12" end="12"/>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p:cTn id="32"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13">
                                            <p:txEl>
                                              <p:pRg st="0" end="0"/>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anim calcmode="lin" valueType="num">
                                      <p:cBhvr>
                                        <p:cTn id="37" dur="500" fill="hold"/>
                                        <p:tgtEl>
                                          <p:spTgt spid="13">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1" end="1"/>
                                            </p:txEl>
                                          </p:spTgt>
                                        </p:tgtEl>
                                        <p:attrNameLst>
                                          <p:attrName>ppt_h</p:attrName>
                                        </p:attrNameLst>
                                      </p:cBhvr>
                                      <p:tavLst>
                                        <p:tav tm="0">
                                          <p:val>
                                            <p:fltVal val="0"/>
                                          </p:val>
                                        </p:tav>
                                        <p:tav tm="100000">
                                          <p:val>
                                            <p:strVal val="#ppt_h"/>
                                          </p:val>
                                        </p:tav>
                                      </p:tavLst>
                                    </p:anim>
                                    <p:animEffect transition="in" filter="fade">
                                      <p:cBhvr>
                                        <p:cTn id="39" dur="500"/>
                                        <p:tgtEl>
                                          <p:spTgt spid="13">
                                            <p:txEl>
                                              <p:pRg st="1" end="1"/>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13">
                                            <p:txEl>
                                              <p:pRg st="2" end="2"/>
                                            </p:txEl>
                                          </p:spTgt>
                                        </p:tgtEl>
                                        <p:attrNameLst>
                                          <p:attrName>style.visibility</p:attrName>
                                        </p:attrNameLst>
                                      </p:cBhvr>
                                      <p:to>
                                        <p:strVal val="visible"/>
                                      </p:to>
                                    </p:set>
                                    <p:anim calcmode="lin" valueType="num">
                                      <p:cBhvr>
                                        <p:cTn id="42" dur="500" fill="hold"/>
                                        <p:tgtEl>
                                          <p:spTgt spid="13">
                                            <p:txEl>
                                              <p:pRg st="2" end="2"/>
                                            </p:txEl>
                                          </p:spTgt>
                                        </p:tgtEl>
                                        <p:attrNameLst>
                                          <p:attrName>ppt_w</p:attrName>
                                        </p:attrNameLst>
                                      </p:cBhvr>
                                      <p:tavLst>
                                        <p:tav tm="0">
                                          <p:val>
                                            <p:fltVal val="0"/>
                                          </p:val>
                                        </p:tav>
                                        <p:tav tm="100000">
                                          <p:val>
                                            <p:strVal val="#ppt_w"/>
                                          </p:val>
                                        </p:tav>
                                      </p:tavLst>
                                    </p:anim>
                                    <p:anim calcmode="lin" valueType="num">
                                      <p:cBhvr>
                                        <p:cTn id="43" dur="500" fill="hold"/>
                                        <p:tgtEl>
                                          <p:spTgt spid="13">
                                            <p:txEl>
                                              <p:pRg st="2" end="2"/>
                                            </p:txEl>
                                          </p:spTgt>
                                        </p:tgtEl>
                                        <p:attrNameLst>
                                          <p:attrName>ppt_h</p:attrName>
                                        </p:attrNameLst>
                                      </p:cBhvr>
                                      <p:tavLst>
                                        <p:tav tm="0">
                                          <p:val>
                                            <p:fltVal val="0"/>
                                          </p:val>
                                        </p:tav>
                                        <p:tav tm="100000">
                                          <p:val>
                                            <p:strVal val="#ppt_h"/>
                                          </p:val>
                                        </p:tav>
                                      </p:tavLst>
                                    </p:anim>
                                    <p:animEffect transition="in" filter="fade">
                                      <p:cBhvr>
                                        <p:cTn id="44" dur="500"/>
                                        <p:tgtEl>
                                          <p:spTgt spid="13">
                                            <p:txEl>
                                              <p:pRg st="2" end="2"/>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13">
                                            <p:txEl>
                                              <p:pRg st="3" end="3"/>
                                            </p:txEl>
                                          </p:spTgt>
                                        </p:tgtEl>
                                        <p:attrNameLst>
                                          <p:attrName>style.visibility</p:attrName>
                                        </p:attrNameLst>
                                      </p:cBhvr>
                                      <p:to>
                                        <p:strVal val="visible"/>
                                      </p:to>
                                    </p:set>
                                    <p:anim calcmode="lin" valueType="num">
                                      <p:cBhvr>
                                        <p:cTn id="47" dur="500" fill="hold"/>
                                        <p:tgtEl>
                                          <p:spTgt spid="13">
                                            <p:txEl>
                                              <p:pRg st="3" end="3"/>
                                            </p:txEl>
                                          </p:spTgt>
                                        </p:tgtEl>
                                        <p:attrNameLst>
                                          <p:attrName>ppt_w</p:attrName>
                                        </p:attrNameLst>
                                      </p:cBhvr>
                                      <p:tavLst>
                                        <p:tav tm="0">
                                          <p:val>
                                            <p:fltVal val="0"/>
                                          </p:val>
                                        </p:tav>
                                        <p:tav tm="100000">
                                          <p:val>
                                            <p:strVal val="#ppt_w"/>
                                          </p:val>
                                        </p:tav>
                                      </p:tavLst>
                                    </p:anim>
                                    <p:anim calcmode="lin" valueType="num">
                                      <p:cBhvr>
                                        <p:cTn id="48" dur="500" fill="hold"/>
                                        <p:tgtEl>
                                          <p:spTgt spid="13">
                                            <p:txEl>
                                              <p:pRg st="3" end="3"/>
                                            </p:txEl>
                                          </p:spTgt>
                                        </p:tgtEl>
                                        <p:attrNameLst>
                                          <p:attrName>ppt_h</p:attrName>
                                        </p:attrNameLst>
                                      </p:cBhvr>
                                      <p:tavLst>
                                        <p:tav tm="0">
                                          <p:val>
                                            <p:fltVal val="0"/>
                                          </p:val>
                                        </p:tav>
                                        <p:tav tm="100000">
                                          <p:val>
                                            <p:strVal val="#ppt_h"/>
                                          </p:val>
                                        </p:tav>
                                      </p:tavLst>
                                    </p:anim>
                                    <p:animEffect transition="in" filter="fade">
                                      <p:cBhvr>
                                        <p:cTn id="49" dur="500"/>
                                        <p:tgtEl>
                                          <p:spTgt spid="13">
                                            <p:txEl>
                                              <p:pRg st="3" end="3"/>
                                            </p:txEl>
                                          </p:spTgt>
                                        </p:tgtEl>
                                      </p:cBhvr>
                                    </p:animEffect>
                                  </p:childTnLst>
                                </p:cTn>
                              </p:par>
                              <p:par>
                                <p:cTn id="50" presetID="53" presetClass="entr" presetSubtype="16" fill="hold" nodeType="withEffect">
                                  <p:stCondLst>
                                    <p:cond delay="0"/>
                                  </p:stCondLst>
                                  <p:iterate type="lt">
                                    <p:tmPct val="0"/>
                                  </p:iterate>
                                  <p:childTnLst>
                                    <p:set>
                                      <p:cBhvr>
                                        <p:cTn id="51" dur="1" fill="hold">
                                          <p:stCondLst>
                                            <p:cond delay="0"/>
                                          </p:stCondLst>
                                        </p:cTn>
                                        <p:tgtEl>
                                          <p:spTgt spid="13">
                                            <p:txEl>
                                              <p:pRg st="4" end="4"/>
                                            </p:txEl>
                                          </p:spTgt>
                                        </p:tgtEl>
                                        <p:attrNameLst>
                                          <p:attrName>style.visibility</p:attrName>
                                        </p:attrNameLst>
                                      </p:cBhvr>
                                      <p:to>
                                        <p:strVal val="visible"/>
                                      </p:to>
                                    </p:set>
                                    <p:anim calcmode="lin" valueType="num">
                                      <p:cBhvr>
                                        <p:cTn id="52" dur="500" fill="hold"/>
                                        <p:tgtEl>
                                          <p:spTgt spid="13">
                                            <p:txEl>
                                              <p:pRg st="4" end="4"/>
                                            </p:txEl>
                                          </p:spTgt>
                                        </p:tgtEl>
                                        <p:attrNameLst>
                                          <p:attrName>ppt_w</p:attrName>
                                        </p:attrNameLst>
                                      </p:cBhvr>
                                      <p:tavLst>
                                        <p:tav tm="0">
                                          <p:val>
                                            <p:fltVal val="0"/>
                                          </p:val>
                                        </p:tav>
                                        <p:tav tm="100000">
                                          <p:val>
                                            <p:strVal val="#ppt_w"/>
                                          </p:val>
                                        </p:tav>
                                      </p:tavLst>
                                    </p:anim>
                                    <p:anim calcmode="lin" valueType="num">
                                      <p:cBhvr>
                                        <p:cTn id="53" dur="500" fill="hold"/>
                                        <p:tgtEl>
                                          <p:spTgt spid="13">
                                            <p:txEl>
                                              <p:pRg st="4" end="4"/>
                                            </p:txEl>
                                          </p:spTgt>
                                        </p:tgtEl>
                                        <p:attrNameLst>
                                          <p:attrName>ppt_h</p:attrName>
                                        </p:attrNameLst>
                                      </p:cBhvr>
                                      <p:tavLst>
                                        <p:tav tm="0">
                                          <p:val>
                                            <p:fltVal val="0"/>
                                          </p:val>
                                        </p:tav>
                                        <p:tav tm="100000">
                                          <p:val>
                                            <p:strVal val="#ppt_h"/>
                                          </p:val>
                                        </p:tav>
                                      </p:tavLst>
                                    </p:anim>
                                    <p:animEffect transition="in" filter="fade">
                                      <p:cBhvr>
                                        <p:cTn id="54" dur="500"/>
                                        <p:tgtEl>
                                          <p:spTgt spid="13">
                                            <p:txEl>
                                              <p:pRg st="4" end="4"/>
                                            </p:txEl>
                                          </p:spTgt>
                                        </p:tgtEl>
                                      </p:cBhvr>
                                    </p:animEffect>
                                  </p:childTnLst>
                                </p:cTn>
                              </p:par>
                              <p:par>
                                <p:cTn id="55" presetID="53" presetClass="entr" presetSubtype="16" fill="hold" nodeType="withEffect">
                                  <p:stCondLst>
                                    <p:cond delay="0"/>
                                  </p:stCondLst>
                                  <p:childTnLst>
                                    <p:set>
                                      <p:cBhvr>
                                        <p:cTn id="56" dur="1" fill="hold">
                                          <p:stCondLst>
                                            <p:cond delay="0"/>
                                          </p:stCondLst>
                                        </p:cTn>
                                        <p:tgtEl>
                                          <p:spTgt spid="13">
                                            <p:txEl>
                                              <p:pRg st="5" end="5"/>
                                            </p:txEl>
                                          </p:spTgt>
                                        </p:tgtEl>
                                        <p:attrNameLst>
                                          <p:attrName>style.visibility</p:attrName>
                                        </p:attrNameLst>
                                      </p:cBhvr>
                                      <p:to>
                                        <p:strVal val="visible"/>
                                      </p:to>
                                    </p:set>
                                    <p:anim calcmode="lin" valueType="num">
                                      <p:cBhvr>
                                        <p:cTn id="57" dur="500" fill="hold"/>
                                        <p:tgtEl>
                                          <p:spTgt spid="13">
                                            <p:txEl>
                                              <p:pRg st="5" end="5"/>
                                            </p:txEl>
                                          </p:spTgt>
                                        </p:tgtEl>
                                        <p:attrNameLst>
                                          <p:attrName>ppt_w</p:attrName>
                                        </p:attrNameLst>
                                      </p:cBhvr>
                                      <p:tavLst>
                                        <p:tav tm="0">
                                          <p:val>
                                            <p:fltVal val="0"/>
                                          </p:val>
                                        </p:tav>
                                        <p:tav tm="100000">
                                          <p:val>
                                            <p:strVal val="#ppt_w"/>
                                          </p:val>
                                        </p:tav>
                                      </p:tavLst>
                                    </p:anim>
                                    <p:anim calcmode="lin" valueType="num">
                                      <p:cBhvr>
                                        <p:cTn id="58" dur="500" fill="hold"/>
                                        <p:tgtEl>
                                          <p:spTgt spid="13">
                                            <p:txEl>
                                              <p:pRg st="5" end="5"/>
                                            </p:txEl>
                                          </p:spTgt>
                                        </p:tgtEl>
                                        <p:attrNameLst>
                                          <p:attrName>ppt_h</p:attrName>
                                        </p:attrNameLst>
                                      </p:cBhvr>
                                      <p:tavLst>
                                        <p:tav tm="0">
                                          <p:val>
                                            <p:fltVal val="0"/>
                                          </p:val>
                                        </p:tav>
                                        <p:tav tm="100000">
                                          <p:val>
                                            <p:strVal val="#ppt_h"/>
                                          </p:val>
                                        </p:tav>
                                      </p:tavLst>
                                    </p:anim>
                                    <p:animEffect transition="in" filter="fade">
                                      <p:cBhvr>
                                        <p:cTn id="59" dur="500"/>
                                        <p:tgtEl>
                                          <p:spTgt spid="13">
                                            <p:txEl>
                                              <p:pRg st="5" end="5"/>
                                            </p:txEl>
                                          </p:spTgt>
                                        </p:tgtEl>
                                      </p:cBhvr>
                                    </p:animEffect>
                                  </p:childTnLst>
                                </p:cTn>
                              </p:par>
                              <p:par>
                                <p:cTn id="60" presetID="53" presetClass="entr" presetSubtype="16" fill="hold" nodeType="withEffect">
                                  <p:stCondLst>
                                    <p:cond delay="0"/>
                                  </p:stCondLst>
                                  <p:childTnLst>
                                    <p:set>
                                      <p:cBhvr>
                                        <p:cTn id="61" dur="1" fill="hold">
                                          <p:stCondLst>
                                            <p:cond delay="0"/>
                                          </p:stCondLst>
                                        </p:cTn>
                                        <p:tgtEl>
                                          <p:spTgt spid="13">
                                            <p:txEl>
                                              <p:pRg st="6" end="6"/>
                                            </p:txEl>
                                          </p:spTgt>
                                        </p:tgtEl>
                                        <p:attrNameLst>
                                          <p:attrName>style.visibility</p:attrName>
                                        </p:attrNameLst>
                                      </p:cBhvr>
                                      <p:to>
                                        <p:strVal val="visible"/>
                                      </p:to>
                                    </p:set>
                                    <p:anim calcmode="lin" valueType="num">
                                      <p:cBhvr>
                                        <p:cTn id="62" dur="500" fill="hold"/>
                                        <p:tgtEl>
                                          <p:spTgt spid="13">
                                            <p:txEl>
                                              <p:pRg st="6" end="6"/>
                                            </p:txEl>
                                          </p:spTgt>
                                        </p:tgtEl>
                                        <p:attrNameLst>
                                          <p:attrName>ppt_w</p:attrName>
                                        </p:attrNameLst>
                                      </p:cBhvr>
                                      <p:tavLst>
                                        <p:tav tm="0">
                                          <p:val>
                                            <p:fltVal val="0"/>
                                          </p:val>
                                        </p:tav>
                                        <p:tav tm="100000">
                                          <p:val>
                                            <p:strVal val="#ppt_w"/>
                                          </p:val>
                                        </p:tav>
                                      </p:tavLst>
                                    </p:anim>
                                    <p:anim calcmode="lin" valueType="num">
                                      <p:cBhvr>
                                        <p:cTn id="63" dur="500" fill="hold"/>
                                        <p:tgtEl>
                                          <p:spTgt spid="13">
                                            <p:txEl>
                                              <p:pRg st="6" end="6"/>
                                            </p:txEl>
                                          </p:spTgt>
                                        </p:tgtEl>
                                        <p:attrNameLst>
                                          <p:attrName>ppt_h</p:attrName>
                                        </p:attrNameLst>
                                      </p:cBhvr>
                                      <p:tavLst>
                                        <p:tav tm="0">
                                          <p:val>
                                            <p:fltVal val="0"/>
                                          </p:val>
                                        </p:tav>
                                        <p:tav tm="100000">
                                          <p:val>
                                            <p:strVal val="#ppt_h"/>
                                          </p:val>
                                        </p:tav>
                                      </p:tavLst>
                                    </p:anim>
                                    <p:animEffect transition="in" filter="fade">
                                      <p:cBhvr>
                                        <p:cTn id="64" dur="500"/>
                                        <p:tgtEl>
                                          <p:spTgt spid="13">
                                            <p:txEl>
                                              <p:pRg st="6" end="6"/>
                                            </p:txEl>
                                          </p:spTgt>
                                        </p:tgtEl>
                                      </p:cBhvr>
                                    </p:animEffect>
                                  </p:childTnLst>
                                </p:cTn>
                              </p:par>
                              <p:par>
                                <p:cTn id="65" presetID="53" presetClass="entr" presetSubtype="16" fill="hold" nodeType="withEffect">
                                  <p:stCondLst>
                                    <p:cond delay="0"/>
                                  </p:stCondLst>
                                  <p:childTnLst>
                                    <p:set>
                                      <p:cBhvr>
                                        <p:cTn id="66" dur="1" fill="hold">
                                          <p:stCondLst>
                                            <p:cond delay="0"/>
                                          </p:stCondLst>
                                        </p:cTn>
                                        <p:tgtEl>
                                          <p:spTgt spid="13">
                                            <p:txEl>
                                              <p:pRg st="7" end="7"/>
                                            </p:txEl>
                                          </p:spTgt>
                                        </p:tgtEl>
                                        <p:attrNameLst>
                                          <p:attrName>style.visibility</p:attrName>
                                        </p:attrNameLst>
                                      </p:cBhvr>
                                      <p:to>
                                        <p:strVal val="visible"/>
                                      </p:to>
                                    </p:set>
                                    <p:anim calcmode="lin" valueType="num">
                                      <p:cBhvr>
                                        <p:cTn id="67" dur="500" fill="hold"/>
                                        <p:tgtEl>
                                          <p:spTgt spid="13">
                                            <p:txEl>
                                              <p:pRg st="7" end="7"/>
                                            </p:txEl>
                                          </p:spTgt>
                                        </p:tgtEl>
                                        <p:attrNameLst>
                                          <p:attrName>ppt_w</p:attrName>
                                        </p:attrNameLst>
                                      </p:cBhvr>
                                      <p:tavLst>
                                        <p:tav tm="0">
                                          <p:val>
                                            <p:fltVal val="0"/>
                                          </p:val>
                                        </p:tav>
                                        <p:tav tm="100000">
                                          <p:val>
                                            <p:strVal val="#ppt_w"/>
                                          </p:val>
                                        </p:tav>
                                      </p:tavLst>
                                    </p:anim>
                                    <p:anim calcmode="lin" valueType="num">
                                      <p:cBhvr>
                                        <p:cTn id="68" dur="500" fill="hold"/>
                                        <p:tgtEl>
                                          <p:spTgt spid="13">
                                            <p:txEl>
                                              <p:pRg st="7" end="7"/>
                                            </p:txEl>
                                          </p:spTgt>
                                        </p:tgtEl>
                                        <p:attrNameLst>
                                          <p:attrName>ppt_h</p:attrName>
                                        </p:attrNameLst>
                                      </p:cBhvr>
                                      <p:tavLst>
                                        <p:tav tm="0">
                                          <p:val>
                                            <p:fltVal val="0"/>
                                          </p:val>
                                        </p:tav>
                                        <p:tav tm="100000">
                                          <p:val>
                                            <p:strVal val="#ppt_h"/>
                                          </p:val>
                                        </p:tav>
                                      </p:tavLst>
                                    </p:anim>
                                    <p:animEffect transition="in" filter="fade">
                                      <p:cBhvr>
                                        <p:cTn id="69" dur="500"/>
                                        <p:tgtEl>
                                          <p:spTgt spid="13">
                                            <p:txEl>
                                              <p:pRg st="7" end="7"/>
                                            </p:txEl>
                                          </p:spTgt>
                                        </p:tgtEl>
                                      </p:cBhvr>
                                    </p:animEffect>
                                  </p:childTnLst>
                                </p:cTn>
                              </p:par>
                              <p:par>
                                <p:cTn id="70" presetID="53" presetClass="entr" presetSubtype="16" fill="hold" nodeType="withEffect">
                                  <p:stCondLst>
                                    <p:cond delay="0"/>
                                  </p:stCondLst>
                                  <p:childTnLst>
                                    <p:set>
                                      <p:cBhvr>
                                        <p:cTn id="71" dur="1" fill="hold">
                                          <p:stCondLst>
                                            <p:cond delay="0"/>
                                          </p:stCondLst>
                                        </p:cTn>
                                        <p:tgtEl>
                                          <p:spTgt spid="13">
                                            <p:txEl>
                                              <p:pRg st="8" end="8"/>
                                            </p:txEl>
                                          </p:spTgt>
                                        </p:tgtEl>
                                        <p:attrNameLst>
                                          <p:attrName>style.visibility</p:attrName>
                                        </p:attrNameLst>
                                      </p:cBhvr>
                                      <p:to>
                                        <p:strVal val="visible"/>
                                      </p:to>
                                    </p:set>
                                    <p:anim calcmode="lin" valueType="num">
                                      <p:cBhvr>
                                        <p:cTn id="72" dur="500" fill="hold"/>
                                        <p:tgtEl>
                                          <p:spTgt spid="13">
                                            <p:txEl>
                                              <p:pRg st="8" end="8"/>
                                            </p:txEl>
                                          </p:spTgt>
                                        </p:tgtEl>
                                        <p:attrNameLst>
                                          <p:attrName>ppt_w</p:attrName>
                                        </p:attrNameLst>
                                      </p:cBhvr>
                                      <p:tavLst>
                                        <p:tav tm="0">
                                          <p:val>
                                            <p:fltVal val="0"/>
                                          </p:val>
                                        </p:tav>
                                        <p:tav tm="100000">
                                          <p:val>
                                            <p:strVal val="#ppt_w"/>
                                          </p:val>
                                        </p:tav>
                                      </p:tavLst>
                                    </p:anim>
                                    <p:anim calcmode="lin" valueType="num">
                                      <p:cBhvr>
                                        <p:cTn id="73" dur="500" fill="hold"/>
                                        <p:tgtEl>
                                          <p:spTgt spid="13">
                                            <p:txEl>
                                              <p:pRg st="8" end="8"/>
                                            </p:txEl>
                                          </p:spTgt>
                                        </p:tgtEl>
                                        <p:attrNameLst>
                                          <p:attrName>ppt_h</p:attrName>
                                        </p:attrNameLst>
                                      </p:cBhvr>
                                      <p:tavLst>
                                        <p:tav tm="0">
                                          <p:val>
                                            <p:fltVal val="0"/>
                                          </p:val>
                                        </p:tav>
                                        <p:tav tm="100000">
                                          <p:val>
                                            <p:strVal val="#ppt_h"/>
                                          </p:val>
                                        </p:tav>
                                      </p:tavLst>
                                    </p:anim>
                                    <p:animEffect transition="in" filter="fade">
                                      <p:cBhvr>
                                        <p:cTn id="74" dur="500"/>
                                        <p:tgtEl>
                                          <p:spTgt spid="13">
                                            <p:txEl>
                                              <p:pRg st="8" end="8"/>
                                            </p:txEl>
                                          </p:spTgt>
                                        </p:tgtEl>
                                      </p:cBhvr>
                                    </p:animEffect>
                                  </p:childTnLst>
                                </p:cTn>
                              </p:par>
                              <p:par>
                                <p:cTn id="75" presetID="53" presetClass="entr" presetSubtype="16" fill="hold" nodeType="withEffect">
                                  <p:stCondLst>
                                    <p:cond delay="0"/>
                                  </p:stCondLst>
                                  <p:childTnLst>
                                    <p:set>
                                      <p:cBhvr>
                                        <p:cTn id="76" dur="1" fill="hold">
                                          <p:stCondLst>
                                            <p:cond delay="0"/>
                                          </p:stCondLst>
                                        </p:cTn>
                                        <p:tgtEl>
                                          <p:spTgt spid="13">
                                            <p:txEl>
                                              <p:pRg st="9" end="9"/>
                                            </p:txEl>
                                          </p:spTgt>
                                        </p:tgtEl>
                                        <p:attrNameLst>
                                          <p:attrName>style.visibility</p:attrName>
                                        </p:attrNameLst>
                                      </p:cBhvr>
                                      <p:to>
                                        <p:strVal val="visible"/>
                                      </p:to>
                                    </p:set>
                                    <p:anim calcmode="lin" valueType="num">
                                      <p:cBhvr>
                                        <p:cTn id="77" dur="500" fill="hold"/>
                                        <p:tgtEl>
                                          <p:spTgt spid="13">
                                            <p:txEl>
                                              <p:pRg st="9" end="9"/>
                                            </p:txEl>
                                          </p:spTgt>
                                        </p:tgtEl>
                                        <p:attrNameLst>
                                          <p:attrName>ppt_w</p:attrName>
                                        </p:attrNameLst>
                                      </p:cBhvr>
                                      <p:tavLst>
                                        <p:tav tm="0">
                                          <p:val>
                                            <p:fltVal val="0"/>
                                          </p:val>
                                        </p:tav>
                                        <p:tav tm="100000">
                                          <p:val>
                                            <p:strVal val="#ppt_w"/>
                                          </p:val>
                                        </p:tav>
                                      </p:tavLst>
                                    </p:anim>
                                    <p:anim calcmode="lin" valueType="num">
                                      <p:cBhvr>
                                        <p:cTn id="78" dur="500" fill="hold"/>
                                        <p:tgtEl>
                                          <p:spTgt spid="13">
                                            <p:txEl>
                                              <p:pRg st="9" end="9"/>
                                            </p:txEl>
                                          </p:spTgt>
                                        </p:tgtEl>
                                        <p:attrNameLst>
                                          <p:attrName>ppt_h</p:attrName>
                                        </p:attrNameLst>
                                      </p:cBhvr>
                                      <p:tavLst>
                                        <p:tav tm="0">
                                          <p:val>
                                            <p:fltVal val="0"/>
                                          </p:val>
                                        </p:tav>
                                        <p:tav tm="100000">
                                          <p:val>
                                            <p:strVal val="#ppt_h"/>
                                          </p:val>
                                        </p:tav>
                                      </p:tavLst>
                                    </p:anim>
                                    <p:animEffect transition="in" filter="fade">
                                      <p:cBhvr>
                                        <p:cTn id="79" dur="500"/>
                                        <p:tgtEl>
                                          <p:spTgt spid="13">
                                            <p:txEl>
                                              <p:pRg st="9" end="9"/>
                                            </p:txEl>
                                          </p:spTgt>
                                        </p:tgtEl>
                                      </p:cBhvr>
                                    </p:animEffect>
                                  </p:childTnLst>
                                </p:cTn>
                              </p:par>
                              <p:par>
                                <p:cTn id="80" presetID="53" presetClass="entr" presetSubtype="16" fill="hold" nodeType="withEffect">
                                  <p:stCondLst>
                                    <p:cond delay="0"/>
                                  </p:stCondLst>
                                  <p:childTnLst>
                                    <p:set>
                                      <p:cBhvr>
                                        <p:cTn id="81" dur="1" fill="hold">
                                          <p:stCondLst>
                                            <p:cond delay="0"/>
                                          </p:stCondLst>
                                        </p:cTn>
                                        <p:tgtEl>
                                          <p:spTgt spid="13">
                                            <p:txEl>
                                              <p:pRg st="10" end="10"/>
                                            </p:txEl>
                                          </p:spTgt>
                                        </p:tgtEl>
                                        <p:attrNameLst>
                                          <p:attrName>style.visibility</p:attrName>
                                        </p:attrNameLst>
                                      </p:cBhvr>
                                      <p:to>
                                        <p:strVal val="visible"/>
                                      </p:to>
                                    </p:set>
                                    <p:anim calcmode="lin" valueType="num">
                                      <p:cBhvr>
                                        <p:cTn id="82" dur="500" fill="hold"/>
                                        <p:tgtEl>
                                          <p:spTgt spid="13">
                                            <p:txEl>
                                              <p:pRg st="10" end="10"/>
                                            </p:txEl>
                                          </p:spTgt>
                                        </p:tgtEl>
                                        <p:attrNameLst>
                                          <p:attrName>ppt_w</p:attrName>
                                        </p:attrNameLst>
                                      </p:cBhvr>
                                      <p:tavLst>
                                        <p:tav tm="0">
                                          <p:val>
                                            <p:fltVal val="0"/>
                                          </p:val>
                                        </p:tav>
                                        <p:tav tm="100000">
                                          <p:val>
                                            <p:strVal val="#ppt_w"/>
                                          </p:val>
                                        </p:tav>
                                      </p:tavLst>
                                    </p:anim>
                                    <p:anim calcmode="lin" valueType="num">
                                      <p:cBhvr>
                                        <p:cTn id="83" dur="500" fill="hold"/>
                                        <p:tgtEl>
                                          <p:spTgt spid="13">
                                            <p:txEl>
                                              <p:pRg st="10" end="10"/>
                                            </p:txEl>
                                          </p:spTgt>
                                        </p:tgtEl>
                                        <p:attrNameLst>
                                          <p:attrName>ppt_h</p:attrName>
                                        </p:attrNameLst>
                                      </p:cBhvr>
                                      <p:tavLst>
                                        <p:tav tm="0">
                                          <p:val>
                                            <p:fltVal val="0"/>
                                          </p:val>
                                        </p:tav>
                                        <p:tav tm="100000">
                                          <p:val>
                                            <p:strVal val="#ppt_h"/>
                                          </p:val>
                                        </p:tav>
                                      </p:tavLst>
                                    </p:anim>
                                    <p:animEffect transition="in" filter="fade">
                                      <p:cBhvr>
                                        <p:cTn id="84" dur="500"/>
                                        <p:tgtEl>
                                          <p:spTgt spid="13">
                                            <p:txEl>
                                              <p:pRg st="10" end="10"/>
                                            </p:txEl>
                                          </p:spTgt>
                                        </p:tgtEl>
                                      </p:cBhvr>
                                    </p:animEffect>
                                  </p:childTnLst>
                                </p:cTn>
                              </p:par>
                              <p:par>
                                <p:cTn id="85" presetID="53" presetClass="entr" presetSubtype="16" fill="hold" nodeType="withEffect">
                                  <p:stCondLst>
                                    <p:cond delay="0"/>
                                  </p:stCondLst>
                                  <p:childTnLst>
                                    <p:set>
                                      <p:cBhvr>
                                        <p:cTn id="86" dur="1" fill="hold">
                                          <p:stCondLst>
                                            <p:cond delay="0"/>
                                          </p:stCondLst>
                                        </p:cTn>
                                        <p:tgtEl>
                                          <p:spTgt spid="13">
                                            <p:txEl>
                                              <p:pRg st="11" end="11"/>
                                            </p:txEl>
                                          </p:spTgt>
                                        </p:tgtEl>
                                        <p:attrNameLst>
                                          <p:attrName>style.visibility</p:attrName>
                                        </p:attrNameLst>
                                      </p:cBhvr>
                                      <p:to>
                                        <p:strVal val="visible"/>
                                      </p:to>
                                    </p:set>
                                    <p:anim calcmode="lin" valueType="num">
                                      <p:cBhvr>
                                        <p:cTn id="87" dur="500" fill="hold"/>
                                        <p:tgtEl>
                                          <p:spTgt spid="13">
                                            <p:txEl>
                                              <p:pRg st="11" end="11"/>
                                            </p:txEl>
                                          </p:spTgt>
                                        </p:tgtEl>
                                        <p:attrNameLst>
                                          <p:attrName>ppt_w</p:attrName>
                                        </p:attrNameLst>
                                      </p:cBhvr>
                                      <p:tavLst>
                                        <p:tav tm="0">
                                          <p:val>
                                            <p:fltVal val="0"/>
                                          </p:val>
                                        </p:tav>
                                        <p:tav tm="100000">
                                          <p:val>
                                            <p:strVal val="#ppt_w"/>
                                          </p:val>
                                        </p:tav>
                                      </p:tavLst>
                                    </p:anim>
                                    <p:anim calcmode="lin" valueType="num">
                                      <p:cBhvr>
                                        <p:cTn id="88" dur="500" fill="hold"/>
                                        <p:tgtEl>
                                          <p:spTgt spid="13">
                                            <p:txEl>
                                              <p:pRg st="11" end="11"/>
                                            </p:txEl>
                                          </p:spTgt>
                                        </p:tgtEl>
                                        <p:attrNameLst>
                                          <p:attrName>ppt_h</p:attrName>
                                        </p:attrNameLst>
                                      </p:cBhvr>
                                      <p:tavLst>
                                        <p:tav tm="0">
                                          <p:val>
                                            <p:fltVal val="0"/>
                                          </p:val>
                                        </p:tav>
                                        <p:tav tm="100000">
                                          <p:val>
                                            <p:strVal val="#ppt_h"/>
                                          </p:val>
                                        </p:tav>
                                      </p:tavLst>
                                    </p:anim>
                                    <p:animEffect transition="in" filter="fade">
                                      <p:cBhvr>
                                        <p:cTn id="89" dur="500"/>
                                        <p:tgtEl>
                                          <p:spTgt spid="13">
                                            <p:txEl>
                                              <p:pRg st="11" end="11"/>
                                            </p:txEl>
                                          </p:spTgt>
                                        </p:tgtEl>
                                      </p:cBhvr>
                                    </p:animEffect>
                                  </p:childTnLst>
                                </p:cTn>
                              </p:par>
                              <p:par>
                                <p:cTn id="90" presetID="53" presetClass="entr" presetSubtype="16" fill="hold" nodeType="withEffect">
                                  <p:stCondLst>
                                    <p:cond delay="0"/>
                                  </p:stCondLst>
                                  <p:childTnLst>
                                    <p:set>
                                      <p:cBhvr>
                                        <p:cTn id="91" dur="1" fill="hold">
                                          <p:stCondLst>
                                            <p:cond delay="0"/>
                                          </p:stCondLst>
                                        </p:cTn>
                                        <p:tgtEl>
                                          <p:spTgt spid="13">
                                            <p:txEl>
                                              <p:pRg st="12" end="12"/>
                                            </p:txEl>
                                          </p:spTgt>
                                        </p:tgtEl>
                                        <p:attrNameLst>
                                          <p:attrName>style.visibility</p:attrName>
                                        </p:attrNameLst>
                                      </p:cBhvr>
                                      <p:to>
                                        <p:strVal val="visible"/>
                                      </p:to>
                                    </p:set>
                                    <p:anim calcmode="lin" valueType="num">
                                      <p:cBhvr>
                                        <p:cTn id="92" dur="500" fill="hold"/>
                                        <p:tgtEl>
                                          <p:spTgt spid="13">
                                            <p:txEl>
                                              <p:pRg st="12" end="12"/>
                                            </p:txEl>
                                          </p:spTgt>
                                        </p:tgtEl>
                                        <p:attrNameLst>
                                          <p:attrName>ppt_w</p:attrName>
                                        </p:attrNameLst>
                                      </p:cBhvr>
                                      <p:tavLst>
                                        <p:tav tm="0">
                                          <p:val>
                                            <p:fltVal val="0"/>
                                          </p:val>
                                        </p:tav>
                                        <p:tav tm="100000">
                                          <p:val>
                                            <p:strVal val="#ppt_w"/>
                                          </p:val>
                                        </p:tav>
                                      </p:tavLst>
                                    </p:anim>
                                    <p:anim calcmode="lin" valueType="num">
                                      <p:cBhvr>
                                        <p:cTn id="93" dur="500" fill="hold"/>
                                        <p:tgtEl>
                                          <p:spTgt spid="13">
                                            <p:txEl>
                                              <p:pRg st="12" end="12"/>
                                            </p:txEl>
                                          </p:spTgt>
                                        </p:tgtEl>
                                        <p:attrNameLst>
                                          <p:attrName>ppt_h</p:attrName>
                                        </p:attrNameLst>
                                      </p:cBhvr>
                                      <p:tavLst>
                                        <p:tav tm="0">
                                          <p:val>
                                            <p:fltVal val="0"/>
                                          </p:val>
                                        </p:tav>
                                        <p:tav tm="100000">
                                          <p:val>
                                            <p:strVal val="#ppt_h"/>
                                          </p:val>
                                        </p:tav>
                                      </p:tavLst>
                                    </p:anim>
                                    <p:animEffect transition="in" filter="fade">
                                      <p:cBhvr>
                                        <p:cTn id="94" dur="500"/>
                                        <p:tgtEl>
                                          <p:spTgt spid="13">
                                            <p:txEl>
                                              <p:pRg st="12" end="12"/>
                                            </p:txEl>
                                          </p:spTgt>
                                        </p:tgtEl>
                                      </p:cBhvr>
                                    </p:animEffect>
                                  </p:childTnLst>
                                </p:cTn>
                              </p:par>
                              <p:par>
                                <p:cTn id="95" presetID="53" presetClass="entr" presetSubtype="16" fill="hold" nodeType="withEffect">
                                  <p:stCondLst>
                                    <p:cond delay="0"/>
                                  </p:stCondLst>
                                  <p:childTnLst>
                                    <p:set>
                                      <p:cBhvr>
                                        <p:cTn id="96" dur="1" fill="hold">
                                          <p:stCondLst>
                                            <p:cond delay="0"/>
                                          </p:stCondLst>
                                        </p:cTn>
                                        <p:tgtEl>
                                          <p:spTgt spid="13">
                                            <p:txEl>
                                              <p:pRg st="13" end="13"/>
                                            </p:txEl>
                                          </p:spTgt>
                                        </p:tgtEl>
                                        <p:attrNameLst>
                                          <p:attrName>style.visibility</p:attrName>
                                        </p:attrNameLst>
                                      </p:cBhvr>
                                      <p:to>
                                        <p:strVal val="visible"/>
                                      </p:to>
                                    </p:set>
                                    <p:anim calcmode="lin" valueType="num">
                                      <p:cBhvr>
                                        <p:cTn id="97" dur="500" fill="hold"/>
                                        <p:tgtEl>
                                          <p:spTgt spid="13">
                                            <p:txEl>
                                              <p:pRg st="13" end="13"/>
                                            </p:txEl>
                                          </p:spTgt>
                                        </p:tgtEl>
                                        <p:attrNameLst>
                                          <p:attrName>ppt_w</p:attrName>
                                        </p:attrNameLst>
                                      </p:cBhvr>
                                      <p:tavLst>
                                        <p:tav tm="0">
                                          <p:val>
                                            <p:fltVal val="0"/>
                                          </p:val>
                                        </p:tav>
                                        <p:tav tm="100000">
                                          <p:val>
                                            <p:strVal val="#ppt_w"/>
                                          </p:val>
                                        </p:tav>
                                      </p:tavLst>
                                    </p:anim>
                                    <p:anim calcmode="lin" valueType="num">
                                      <p:cBhvr>
                                        <p:cTn id="98" dur="500" fill="hold"/>
                                        <p:tgtEl>
                                          <p:spTgt spid="13">
                                            <p:txEl>
                                              <p:pRg st="13" end="13"/>
                                            </p:txEl>
                                          </p:spTgt>
                                        </p:tgtEl>
                                        <p:attrNameLst>
                                          <p:attrName>ppt_h</p:attrName>
                                        </p:attrNameLst>
                                      </p:cBhvr>
                                      <p:tavLst>
                                        <p:tav tm="0">
                                          <p:val>
                                            <p:fltVal val="0"/>
                                          </p:val>
                                        </p:tav>
                                        <p:tav tm="100000">
                                          <p:val>
                                            <p:strVal val="#ppt_h"/>
                                          </p:val>
                                        </p:tav>
                                      </p:tavLst>
                                    </p:anim>
                                    <p:animEffect transition="in" filter="fade">
                                      <p:cBhvr>
                                        <p:cTn id="99" dur="500"/>
                                        <p:tgtEl>
                                          <p:spTgt spid="13">
                                            <p:txEl>
                                              <p:pRg st="13" end="13"/>
                                            </p:txEl>
                                          </p:spTgt>
                                        </p:tgtEl>
                                      </p:cBhvr>
                                    </p:animEffect>
                                  </p:childTnLst>
                                </p:cTn>
                              </p:par>
                              <p:par>
                                <p:cTn id="100" presetID="53" presetClass="entr" presetSubtype="16" fill="hold" nodeType="withEffect">
                                  <p:stCondLst>
                                    <p:cond delay="0"/>
                                  </p:stCondLst>
                                  <p:childTnLst>
                                    <p:set>
                                      <p:cBhvr>
                                        <p:cTn id="101" dur="1" fill="hold">
                                          <p:stCondLst>
                                            <p:cond delay="0"/>
                                          </p:stCondLst>
                                        </p:cTn>
                                        <p:tgtEl>
                                          <p:spTgt spid="13">
                                            <p:txEl>
                                              <p:pRg st="14" end="14"/>
                                            </p:txEl>
                                          </p:spTgt>
                                        </p:tgtEl>
                                        <p:attrNameLst>
                                          <p:attrName>style.visibility</p:attrName>
                                        </p:attrNameLst>
                                      </p:cBhvr>
                                      <p:to>
                                        <p:strVal val="visible"/>
                                      </p:to>
                                    </p:set>
                                    <p:anim calcmode="lin" valueType="num">
                                      <p:cBhvr>
                                        <p:cTn id="102" dur="500" fill="hold"/>
                                        <p:tgtEl>
                                          <p:spTgt spid="13">
                                            <p:txEl>
                                              <p:pRg st="14" end="14"/>
                                            </p:txEl>
                                          </p:spTgt>
                                        </p:tgtEl>
                                        <p:attrNameLst>
                                          <p:attrName>ppt_w</p:attrName>
                                        </p:attrNameLst>
                                      </p:cBhvr>
                                      <p:tavLst>
                                        <p:tav tm="0">
                                          <p:val>
                                            <p:fltVal val="0"/>
                                          </p:val>
                                        </p:tav>
                                        <p:tav tm="100000">
                                          <p:val>
                                            <p:strVal val="#ppt_w"/>
                                          </p:val>
                                        </p:tav>
                                      </p:tavLst>
                                    </p:anim>
                                    <p:anim calcmode="lin" valueType="num">
                                      <p:cBhvr>
                                        <p:cTn id="103" dur="500" fill="hold"/>
                                        <p:tgtEl>
                                          <p:spTgt spid="13">
                                            <p:txEl>
                                              <p:pRg st="14" end="14"/>
                                            </p:txEl>
                                          </p:spTgt>
                                        </p:tgtEl>
                                        <p:attrNameLst>
                                          <p:attrName>ppt_h</p:attrName>
                                        </p:attrNameLst>
                                      </p:cBhvr>
                                      <p:tavLst>
                                        <p:tav tm="0">
                                          <p:val>
                                            <p:fltVal val="0"/>
                                          </p:val>
                                        </p:tav>
                                        <p:tav tm="100000">
                                          <p:val>
                                            <p:strVal val="#ppt_h"/>
                                          </p:val>
                                        </p:tav>
                                      </p:tavLst>
                                    </p:anim>
                                    <p:animEffect transition="in" filter="fade">
                                      <p:cBhvr>
                                        <p:cTn id="104" dur="500"/>
                                        <p:tgtEl>
                                          <p:spTgt spid="13">
                                            <p:txEl>
                                              <p:pRg st="14" end="14"/>
                                            </p:txEl>
                                          </p:spTgt>
                                        </p:tgtEl>
                                      </p:cBhvr>
                                    </p:animEffect>
                                  </p:childTnLst>
                                </p:cTn>
                              </p:par>
                              <p:par>
                                <p:cTn id="105" presetID="53" presetClass="entr" presetSubtype="16" fill="hold" nodeType="withEffect">
                                  <p:stCondLst>
                                    <p:cond delay="0"/>
                                  </p:stCondLst>
                                  <p:childTnLst>
                                    <p:set>
                                      <p:cBhvr>
                                        <p:cTn id="106" dur="1" fill="hold">
                                          <p:stCondLst>
                                            <p:cond delay="0"/>
                                          </p:stCondLst>
                                        </p:cTn>
                                        <p:tgtEl>
                                          <p:spTgt spid="13">
                                            <p:txEl>
                                              <p:pRg st="15" end="15"/>
                                            </p:txEl>
                                          </p:spTgt>
                                        </p:tgtEl>
                                        <p:attrNameLst>
                                          <p:attrName>style.visibility</p:attrName>
                                        </p:attrNameLst>
                                      </p:cBhvr>
                                      <p:to>
                                        <p:strVal val="visible"/>
                                      </p:to>
                                    </p:set>
                                    <p:anim calcmode="lin" valueType="num">
                                      <p:cBhvr>
                                        <p:cTn id="107" dur="500" fill="hold"/>
                                        <p:tgtEl>
                                          <p:spTgt spid="13">
                                            <p:txEl>
                                              <p:pRg st="15" end="15"/>
                                            </p:txEl>
                                          </p:spTgt>
                                        </p:tgtEl>
                                        <p:attrNameLst>
                                          <p:attrName>ppt_w</p:attrName>
                                        </p:attrNameLst>
                                      </p:cBhvr>
                                      <p:tavLst>
                                        <p:tav tm="0">
                                          <p:val>
                                            <p:fltVal val="0"/>
                                          </p:val>
                                        </p:tav>
                                        <p:tav tm="100000">
                                          <p:val>
                                            <p:strVal val="#ppt_w"/>
                                          </p:val>
                                        </p:tav>
                                      </p:tavLst>
                                    </p:anim>
                                    <p:anim calcmode="lin" valueType="num">
                                      <p:cBhvr>
                                        <p:cTn id="108" dur="500" fill="hold"/>
                                        <p:tgtEl>
                                          <p:spTgt spid="13">
                                            <p:txEl>
                                              <p:pRg st="15" end="15"/>
                                            </p:txEl>
                                          </p:spTgt>
                                        </p:tgtEl>
                                        <p:attrNameLst>
                                          <p:attrName>ppt_h</p:attrName>
                                        </p:attrNameLst>
                                      </p:cBhvr>
                                      <p:tavLst>
                                        <p:tav tm="0">
                                          <p:val>
                                            <p:fltVal val="0"/>
                                          </p:val>
                                        </p:tav>
                                        <p:tav tm="100000">
                                          <p:val>
                                            <p:strVal val="#ppt_h"/>
                                          </p:val>
                                        </p:tav>
                                      </p:tavLst>
                                    </p:anim>
                                    <p:animEffect transition="in" filter="fade">
                                      <p:cBhvr>
                                        <p:cTn id="109" dur="500"/>
                                        <p:tgtEl>
                                          <p:spTgt spid="13">
                                            <p:txEl>
                                              <p:pRg st="15" end="15"/>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34" presetClass="emph" presetSubtype="0" fill="hold" nodeType="clickEffect">
                                  <p:stCondLst>
                                    <p:cond delay="0"/>
                                  </p:stCondLst>
                                  <p:iterate type="lt">
                                    <p:tmPct val="10000"/>
                                  </p:iterate>
                                  <p:childTnLst>
                                    <p:animMotion origin="layout" path="M 4.16667E-6 3.08642E-6 L 4.16667E-6 -0.07223 " pathEditMode="relative" rAng="0" ptsTypes="AA">
                                      <p:cBhvr>
                                        <p:cTn id="113" dur="250" accel="50000" decel="50000" autoRev="1" fill="hold">
                                          <p:stCondLst>
                                            <p:cond delay="0"/>
                                          </p:stCondLst>
                                        </p:cTn>
                                        <p:tgtEl>
                                          <p:spTgt spid="13">
                                            <p:txEl>
                                              <p:pRg st="4" end="4"/>
                                            </p:txEl>
                                          </p:spTgt>
                                        </p:tgtEl>
                                        <p:attrNameLst>
                                          <p:attrName>ppt_x</p:attrName>
                                          <p:attrName>ppt_y</p:attrName>
                                        </p:attrNameLst>
                                      </p:cBhvr>
                                      <p:rCtr x="0" y="-3611"/>
                                    </p:animMotion>
                                    <p:animRot by="1500000">
                                      <p:cBhvr>
                                        <p:cTn id="114" dur="125" fill="hold">
                                          <p:stCondLst>
                                            <p:cond delay="0"/>
                                          </p:stCondLst>
                                        </p:cTn>
                                        <p:tgtEl>
                                          <p:spTgt spid="13">
                                            <p:txEl>
                                              <p:pRg st="4" end="4"/>
                                            </p:txEl>
                                          </p:spTgt>
                                        </p:tgtEl>
                                        <p:attrNameLst>
                                          <p:attrName>r</p:attrName>
                                        </p:attrNameLst>
                                      </p:cBhvr>
                                    </p:animRot>
                                    <p:animRot by="-1500000">
                                      <p:cBhvr>
                                        <p:cTn id="115" dur="125" fill="hold">
                                          <p:stCondLst>
                                            <p:cond delay="125"/>
                                          </p:stCondLst>
                                        </p:cTn>
                                        <p:tgtEl>
                                          <p:spTgt spid="13">
                                            <p:txEl>
                                              <p:pRg st="4" end="4"/>
                                            </p:txEl>
                                          </p:spTgt>
                                        </p:tgtEl>
                                        <p:attrNameLst>
                                          <p:attrName>r</p:attrName>
                                        </p:attrNameLst>
                                      </p:cBhvr>
                                    </p:animRot>
                                    <p:animRot by="-1500000">
                                      <p:cBhvr>
                                        <p:cTn id="116" dur="125" fill="hold">
                                          <p:stCondLst>
                                            <p:cond delay="250"/>
                                          </p:stCondLst>
                                        </p:cTn>
                                        <p:tgtEl>
                                          <p:spTgt spid="13">
                                            <p:txEl>
                                              <p:pRg st="4" end="4"/>
                                            </p:txEl>
                                          </p:spTgt>
                                        </p:tgtEl>
                                        <p:attrNameLst>
                                          <p:attrName>r</p:attrName>
                                        </p:attrNameLst>
                                      </p:cBhvr>
                                    </p:animRot>
                                    <p:animRot by="1500000">
                                      <p:cBhvr>
                                        <p:cTn id="117" dur="125" fill="hold">
                                          <p:stCondLst>
                                            <p:cond delay="375"/>
                                          </p:stCondLst>
                                        </p:cTn>
                                        <p:tgtEl>
                                          <p:spTgt spid="13">
                                            <p:txEl>
                                              <p:pRg st="4" end="4"/>
                                            </p:txEl>
                                          </p:spTgt>
                                        </p:tgtEl>
                                        <p:attrNameLst>
                                          <p:attrName>r</p:attrName>
                                        </p:attrNameLst>
                                      </p:cBhvr>
                                    </p:animRot>
                                  </p:childTnLst>
                                </p:cTn>
                              </p:par>
                              <p:par>
                                <p:cTn id="118" presetID="45" presetClass="entr" presetSubtype="0" fill="hold" nodeType="with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2000"/>
                                        <p:tgtEl>
                                          <p:spTgt spid="15"/>
                                        </p:tgtEl>
                                      </p:cBhvr>
                                    </p:animEffect>
                                    <p:anim calcmode="lin" valueType="num">
                                      <p:cBhvr>
                                        <p:cTn id="121" dur="2000" fill="hold"/>
                                        <p:tgtEl>
                                          <p:spTgt spid="15"/>
                                        </p:tgtEl>
                                        <p:attrNameLst>
                                          <p:attrName>ppt_w</p:attrName>
                                        </p:attrNameLst>
                                      </p:cBhvr>
                                      <p:tavLst>
                                        <p:tav tm="0" fmla="#ppt_w*sin(2.5*pi*$)">
                                          <p:val>
                                            <p:fltVal val="0"/>
                                          </p:val>
                                        </p:tav>
                                        <p:tav tm="100000">
                                          <p:val>
                                            <p:fltVal val="1"/>
                                          </p:val>
                                        </p:tav>
                                      </p:tavLst>
                                    </p:anim>
                                    <p:anim calcmode="lin" valueType="num">
                                      <p:cBhvr>
                                        <p:cTn id="122"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4">
                                            <p:txEl>
                                              <p:pRg st="11" end="11"/>
                                            </p:txEl>
                                          </p:spTgt>
                                        </p:tgtEl>
                                        <p:attrNameLst>
                                          <p:attrName>style.visibility</p:attrName>
                                        </p:attrNameLst>
                                      </p:cBhvr>
                                      <p:to>
                                        <p:strVal val="visible"/>
                                      </p:to>
                                    </p:set>
                                    <p:animEffect transition="in" filter="fade">
                                      <p:cBhvr>
                                        <p:cTn id="127" dur="500"/>
                                        <p:tgtEl>
                                          <p:spTgt spid="14">
                                            <p:txEl>
                                              <p:pRg st="11" end="11"/>
                                            </p:txEl>
                                          </p:spTgt>
                                        </p:tgtEl>
                                      </p:cBhvr>
                                    </p:animEffect>
                                  </p:childTnLst>
                                </p:cTn>
                              </p:par>
                              <p:par>
                                <p:cTn id="128" presetID="10" presetClass="entr" presetSubtype="0" fill="hold" nodeType="withEffect">
                                  <p:stCondLst>
                                    <p:cond delay="0"/>
                                  </p:stCondLst>
                                  <p:iterate type="lt">
                                    <p:tmPct val="0"/>
                                  </p:iterate>
                                  <p:childTnLst>
                                    <p:set>
                                      <p:cBhvr>
                                        <p:cTn id="129" dur="1" fill="hold">
                                          <p:stCondLst>
                                            <p:cond delay="0"/>
                                          </p:stCondLst>
                                        </p:cTn>
                                        <p:tgtEl>
                                          <p:spTgt spid="14">
                                            <p:txEl>
                                              <p:pRg st="8" end="8"/>
                                            </p:txEl>
                                          </p:spTgt>
                                        </p:tgtEl>
                                        <p:attrNameLst>
                                          <p:attrName>style.visibility</p:attrName>
                                        </p:attrNameLst>
                                      </p:cBhvr>
                                      <p:to>
                                        <p:strVal val="visible"/>
                                      </p:to>
                                    </p:set>
                                    <p:animEffect transition="in" filter="fade">
                                      <p:cBhvr>
                                        <p:cTn id="130" dur="500"/>
                                        <p:tgtEl>
                                          <p:spTgt spid="14">
                                            <p:txEl>
                                              <p:pRg st="8" end="8"/>
                                            </p:txEl>
                                          </p:spTgt>
                                        </p:tgtEl>
                                      </p:cBhvr>
                                    </p:animEffect>
                                  </p:childTnLst>
                                </p:cTn>
                              </p:par>
                              <p:par>
                                <p:cTn id="131" presetID="10" presetClass="entr" presetSubtype="0" fill="hold" nodeType="withEffect">
                                  <p:stCondLst>
                                    <p:cond delay="0"/>
                                  </p:stCondLst>
                                  <p:iterate type="lt">
                                    <p:tmPct val="0"/>
                                  </p:iterate>
                                  <p:childTnLst>
                                    <p:set>
                                      <p:cBhvr>
                                        <p:cTn id="132" dur="1" fill="hold">
                                          <p:stCondLst>
                                            <p:cond delay="0"/>
                                          </p:stCondLst>
                                        </p:cTn>
                                        <p:tgtEl>
                                          <p:spTgt spid="14">
                                            <p:txEl>
                                              <p:pRg st="9" end="9"/>
                                            </p:txEl>
                                          </p:spTgt>
                                        </p:tgtEl>
                                        <p:attrNameLst>
                                          <p:attrName>style.visibility</p:attrName>
                                        </p:attrNameLst>
                                      </p:cBhvr>
                                      <p:to>
                                        <p:strVal val="visible"/>
                                      </p:to>
                                    </p:set>
                                    <p:animEffect transition="in" filter="fade">
                                      <p:cBhvr>
                                        <p:cTn id="133" dur="500"/>
                                        <p:tgtEl>
                                          <p:spTgt spid="14">
                                            <p:txEl>
                                              <p:pRg st="9" end="9"/>
                                            </p:txEl>
                                          </p:spTgt>
                                        </p:tgtEl>
                                      </p:cBhvr>
                                    </p:animEffect>
                                  </p:childTnLst>
                                </p:cTn>
                              </p:par>
                              <p:par>
                                <p:cTn id="134" presetID="10" presetClass="entr" presetSubtype="0" fill="hold" nodeType="withEffect">
                                  <p:stCondLst>
                                    <p:cond delay="0"/>
                                  </p:stCondLst>
                                  <p:iterate type="lt">
                                    <p:tmPct val="0"/>
                                  </p:iterate>
                                  <p:childTnLst>
                                    <p:set>
                                      <p:cBhvr>
                                        <p:cTn id="135" dur="1" fill="hold">
                                          <p:stCondLst>
                                            <p:cond delay="0"/>
                                          </p:stCondLst>
                                        </p:cTn>
                                        <p:tgtEl>
                                          <p:spTgt spid="14">
                                            <p:txEl>
                                              <p:pRg st="10" end="10"/>
                                            </p:txEl>
                                          </p:spTgt>
                                        </p:tgtEl>
                                        <p:attrNameLst>
                                          <p:attrName>style.visibility</p:attrName>
                                        </p:attrNameLst>
                                      </p:cBhvr>
                                      <p:to>
                                        <p:strVal val="visible"/>
                                      </p:to>
                                    </p:set>
                                    <p:animEffect transition="in" filter="fade">
                                      <p:cBhvr>
                                        <p:cTn id="136" dur="500"/>
                                        <p:tgtEl>
                                          <p:spTgt spid="14">
                                            <p:txEl>
                                              <p:pRg st="10" end="10"/>
                                            </p:txEl>
                                          </p:spTgt>
                                        </p:tgtEl>
                                      </p:cBhvr>
                                    </p:animEffect>
                                  </p:childTnLst>
                                </p:cTn>
                              </p:par>
                              <p:par>
                                <p:cTn id="137" presetID="10" presetClass="entr" presetSubtype="0" fill="hold" nodeType="withEffect">
                                  <p:stCondLst>
                                    <p:cond delay="0"/>
                                  </p:stCondLst>
                                  <p:childTnLst>
                                    <p:set>
                                      <p:cBhvr>
                                        <p:cTn id="138" dur="1" fill="hold">
                                          <p:stCondLst>
                                            <p:cond delay="0"/>
                                          </p:stCondLst>
                                        </p:cTn>
                                        <p:tgtEl>
                                          <p:spTgt spid="14">
                                            <p:txEl>
                                              <p:pRg st="13" end="13"/>
                                            </p:txEl>
                                          </p:spTgt>
                                        </p:tgtEl>
                                        <p:attrNameLst>
                                          <p:attrName>style.visibility</p:attrName>
                                        </p:attrNameLst>
                                      </p:cBhvr>
                                      <p:to>
                                        <p:strVal val="visible"/>
                                      </p:to>
                                    </p:set>
                                    <p:animEffect transition="in" filter="fade">
                                      <p:cBhvr>
                                        <p:cTn id="139" dur="500"/>
                                        <p:tgtEl>
                                          <p:spTgt spid="14">
                                            <p:txEl>
                                              <p:pRg st="13" end="13"/>
                                            </p:txEl>
                                          </p:spTgt>
                                        </p:tgtEl>
                                      </p:cBhvr>
                                    </p:animEffect>
                                  </p:childTnLst>
                                </p:cTn>
                              </p:par>
                            </p:childTnLst>
                          </p:cTn>
                        </p:par>
                        <p:par>
                          <p:cTn id="140" fill="hold">
                            <p:stCondLst>
                              <p:cond delay="500"/>
                            </p:stCondLst>
                            <p:childTnLst>
                              <p:par>
                                <p:cTn id="141" presetID="1" presetClass="entr" presetSubtype="0" fill="hold" nodeType="afterEffect">
                                  <p:stCondLst>
                                    <p:cond delay="0"/>
                                  </p:stCondLst>
                                  <p:childTnLst>
                                    <p:set>
                                      <p:cBhvr>
                                        <p:cTn id="142" dur="1" fill="hold">
                                          <p:stCondLst>
                                            <p:cond delay="0"/>
                                          </p:stCondLst>
                                        </p:cTn>
                                        <p:tgtEl>
                                          <p:spTgt spid="15"/>
                                        </p:tgtEl>
                                        <p:attrNameLst>
                                          <p:attrName>style.visibility</p:attrName>
                                        </p:attrNameLst>
                                      </p:cBhvr>
                                      <p:to>
                                        <p:strVal val="visible"/>
                                      </p:to>
                                    </p:set>
                                  </p:childTnLst>
                                </p:cTn>
                              </p:par>
                              <p:par>
                                <p:cTn id="143" presetID="1" presetClass="entr" presetSubtype="0" fill="hold" nodeType="withEffect">
                                  <p:stCondLst>
                                    <p:cond delay="0"/>
                                  </p:stCondLst>
                                  <p:iterate type="lt">
                                    <p:tmAbs val="0"/>
                                  </p:iterate>
                                  <p:childTnLst>
                                    <p:set>
                                      <p:cBhvr>
                                        <p:cTn id="144" dur="1" fill="hold">
                                          <p:stCondLst>
                                            <p:cond delay="0"/>
                                          </p:stCondLst>
                                        </p:cTn>
                                        <p:tgtEl>
                                          <p:spTgt spid="14">
                                            <p:txEl>
                                              <p:pRg st="8" end="8"/>
                                            </p:txEl>
                                          </p:spTgt>
                                        </p:tgtEl>
                                        <p:attrNameLst>
                                          <p:attrName>style.visibility</p:attrName>
                                        </p:attrNameLst>
                                      </p:cBhvr>
                                      <p:to>
                                        <p:strVal val="visible"/>
                                      </p:to>
                                    </p:set>
                                  </p:childTnLst>
                                </p:cTn>
                              </p:par>
                              <p:par>
                                <p:cTn id="145" presetID="1" presetClass="entr" presetSubtype="0" fill="hold" nodeType="withEffect">
                                  <p:stCondLst>
                                    <p:cond delay="0"/>
                                  </p:stCondLst>
                                  <p:iterate type="lt">
                                    <p:tmAbs val="0"/>
                                  </p:iterate>
                                  <p:childTnLst>
                                    <p:set>
                                      <p:cBhvr>
                                        <p:cTn id="146" dur="1" fill="hold">
                                          <p:stCondLst>
                                            <p:cond delay="0"/>
                                          </p:stCondLst>
                                        </p:cTn>
                                        <p:tgtEl>
                                          <p:spTgt spid="14">
                                            <p:txEl>
                                              <p:pRg st="9" end="9"/>
                                            </p:txEl>
                                          </p:spTgt>
                                        </p:tgtEl>
                                        <p:attrNameLst>
                                          <p:attrName>style.visibility</p:attrName>
                                        </p:attrNameLst>
                                      </p:cBhvr>
                                      <p:to>
                                        <p:strVal val="visible"/>
                                      </p:to>
                                    </p:set>
                                  </p:childTnLst>
                                </p:cTn>
                              </p:par>
                              <p:par>
                                <p:cTn id="147" presetID="1" presetClass="entr" presetSubtype="0" fill="hold" nodeType="withEffect">
                                  <p:stCondLst>
                                    <p:cond delay="0"/>
                                  </p:stCondLst>
                                  <p:iterate type="lt">
                                    <p:tmAbs val="0"/>
                                  </p:iterate>
                                  <p:childTnLst>
                                    <p:set>
                                      <p:cBhvr>
                                        <p:cTn id="14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34" presetClass="emph" presetSubtype="0" fill="hold" nodeType="clickEffect">
                                  <p:stCondLst>
                                    <p:cond delay="0"/>
                                  </p:stCondLst>
                                  <p:iterate type="lt">
                                    <p:tmPct val="10000"/>
                                  </p:iterate>
                                  <p:childTnLst>
                                    <p:animMotion origin="layout" path="M -1.38889E-6 4.44444E-6 L -1.38889E-6 -0.07223 " pathEditMode="relative" rAng="0" ptsTypes="AA">
                                      <p:cBhvr>
                                        <p:cTn id="152" dur="250" accel="50000" decel="50000" autoRev="1" fill="hold">
                                          <p:stCondLst>
                                            <p:cond delay="0"/>
                                          </p:stCondLst>
                                        </p:cTn>
                                        <p:tgtEl>
                                          <p:spTgt spid="14">
                                            <p:txEl>
                                              <p:pRg st="8" end="8"/>
                                            </p:txEl>
                                          </p:spTgt>
                                        </p:tgtEl>
                                        <p:attrNameLst>
                                          <p:attrName>ppt_x</p:attrName>
                                          <p:attrName>ppt_y</p:attrName>
                                        </p:attrNameLst>
                                      </p:cBhvr>
                                      <p:rCtr x="0" y="-3611"/>
                                    </p:animMotion>
                                    <p:animRot by="1500000">
                                      <p:cBhvr>
                                        <p:cTn id="153" dur="125" fill="hold">
                                          <p:stCondLst>
                                            <p:cond delay="0"/>
                                          </p:stCondLst>
                                        </p:cTn>
                                        <p:tgtEl>
                                          <p:spTgt spid="14">
                                            <p:txEl>
                                              <p:pRg st="8" end="8"/>
                                            </p:txEl>
                                          </p:spTgt>
                                        </p:tgtEl>
                                        <p:attrNameLst>
                                          <p:attrName>r</p:attrName>
                                        </p:attrNameLst>
                                      </p:cBhvr>
                                    </p:animRot>
                                    <p:animRot by="-1500000">
                                      <p:cBhvr>
                                        <p:cTn id="154" dur="125" fill="hold">
                                          <p:stCondLst>
                                            <p:cond delay="125"/>
                                          </p:stCondLst>
                                        </p:cTn>
                                        <p:tgtEl>
                                          <p:spTgt spid="14">
                                            <p:txEl>
                                              <p:pRg st="8" end="8"/>
                                            </p:txEl>
                                          </p:spTgt>
                                        </p:tgtEl>
                                        <p:attrNameLst>
                                          <p:attrName>r</p:attrName>
                                        </p:attrNameLst>
                                      </p:cBhvr>
                                    </p:animRot>
                                    <p:animRot by="-1500000">
                                      <p:cBhvr>
                                        <p:cTn id="155" dur="125" fill="hold">
                                          <p:stCondLst>
                                            <p:cond delay="250"/>
                                          </p:stCondLst>
                                        </p:cTn>
                                        <p:tgtEl>
                                          <p:spTgt spid="14">
                                            <p:txEl>
                                              <p:pRg st="8" end="8"/>
                                            </p:txEl>
                                          </p:spTgt>
                                        </p:tgtEl>
                                        <p:attrNameLst>
                                          <p:attrName>r</p:attrName>
                                        </p:attrNameLst>
                                      </p:cBhvr>
                                    </p:animRot>
                                    <p:animRot by="1500000">
                                      <p:cBhvr>
                                        <p:cTn id="156" dur="125" fill="hold">
                                          <p:stCondLst>
                                            <p:cond delay="375"/>
                                          </p:stCondLst>
                                        </p:cTn>
                                        <p:tgtEl>
                                          <p:spTgt spid="14">
                                            <p:txEl>
                                              <p:pRg st="8" end="8"/>
                                            </p:txEl>
                                          </p:spTgt>
                                        </p:tgtEl>
                                        <p:attrNameLst>
                                          <p:attrName>r</p:attrName>
                                        </p:attrNameLst>
                                      </p:cBhvr>
                                    </p:animRot>
                                  </p:childTnLst>
                                </p:cTn>
                              </p:par>
                            </p:childTnLst>
                          </p:cTn>
                        </p:par>
                      </p:childTnLst>
                    </p:cTn>
                  </p:par>
                  <p:par>
                    <p:cTn id="157" fill="hold">
                      <p:stCondLst>
                        <p:cond delay="indefinite"/>
                      </p:stCondLst>
                      <p:childTnLst>
                        <p:par>
                          <p:cTn id="158" fill="hold">
                            <p:stCondLst>
                              <p:cond delay="0"/>
                            </p:stCondLst>
                            <p:childTnLst>
                              <p:par>
                                <p:cTn id="159" presetID="34" presetClass="emph" presetSubtype="0" fill="hold" nodeType="clickEffect">
                                  <p:stCondLst>
                                    <p:cond delay="0"/>
                                  </p:stCondLst>
                                  <p:iterate type="lt">
                                    <p:tmPct val="10000"/>
                                  </p:iterate>
                                  <p:childTnLst>
                                    <p:animMotion origin="layout" path="M -1.38889E-6 4.44444E-6 L -1.38889E-6 -0.07223 " pathEditMode="relative" rAng="0" ptsTypes="AA">
                                      <p:cBhvr>
                                        <p:cTn id="160" dur="250" accel="50000" decel="50000" autoRev="1" fill="hold">
                                          <p:stCondLst>
                                            <p:cond delay="0"/>
                                          </p:stCondLst>
                                        </p:cTn>
                                        <p:tgtEl>
                                          <p:spTgt spid="14">
                                            <p:txEl>
                                              <p:pRg st="9" end="9"/>
                                            </p:txEl>
                                          </p:spTgt>
                                        </p:tgtEl>
                                        <p:attrNameLst>
                                          <p:attrName>ppt_x</p:attrName>
                                          <p:attrName>ppt_y</p:attrName>
                                        </p:attrNameLst>
                                      </p:cBhvr>
                                      <p:rCtr x="0" y="-3611"/>
                                    </p:animMotion>
                                    <p:animRot by="1500000">
                                      <p:cBhvr>
                                        <p:cTn id="161" dur="125" fill="hold">
                                          <p:stCondLst>
                                            <p:cond delay="0"/>
                                          </p:stCondLst>
                                        </p:cTn>
                                        <p:tgtEl>
                                          <p:spTgt spid="14">
                                            <p:txEl>
                                              <p:pRg st="9" end="9"/>
                                            </p:txEl>
                                          </p:spTgt>
                                        </p:tgtEl>
                                        <p:attrNameLst>
                                          <p:attrName>r</p:attrName>
                                        </p:attrNameLst>
                                      </p:cBhvr>
                                    </p:animRot>
                                    <p:animRot by="-1500000">
                                      <p:cBhvr>
                                        <p:cTn id="162" dur="125" fill="hold">
                                          <p:stCondLst>
                                            <p:cond delay="125"/>
                                          </p:stCondLst>
                                        </p:cTn>
                                        <p:tgtEl>
                                          <p:spTgt spid="14">
                                            <p:txEl>
                                              <p:pRg st="9" end="9"/>
                                            </p:txEl>
                                          </p:spTgt>
                                        </p:tgtEl>
                                        <p:attrNameLst>
                                          <p:attrName>r</p:attrName>
                                        </p:attrNameLst>
                                      </p:cBhvr>
                                    </p:animRot>
                                    <p:animRot by="-1500000">
                                      <p:cBhvr>
                                        <p:cTn id="163" dur="125" fill="hold">
                                          <p:stCondLst>
                                            <p:cond delay="250"/>
                                          </p:stCondLst>
                                        </p:cTn>
                                        <p:tgtEl>
                                          <p:spTgt spid="14">
                                            <p:txEl>
                                              <p:pRg st="9" end="9"/>
                                            </p:txEl>
                                          </p:spTgt>
                                        </p:tgtEl>
                                        <p:attrNameLst>
                                          <p:attrName>r</p:attrName>
                                        </p:attrNameLst>
                                      </p:cBhvr>
                                    </p:animRot>
                                    <p:animRot by="1500000">
                                      <p:cBhvr>
                                        <p:cTn id="164" dur="125" fill="hold">
                                          <p:stCondLst>
                                            <p:cond delay="375"/>
                                          </p:stCondLst>
                                        </p:cTn>
                                        <p:tgtEl>
                                          <p:spTgt spid="14">
                                            <p:txEl>
                                              <p:pRg st="9" end="9"/>
                                            </p:txEl>
                                          </p:spTgt>
                                        </p:tgtEl>
                                        <p:attrNameLst>
                                          <p:attrName>r</p:attrName>
                                        </p:attrNameLst>
                                      </p:cBhvr>
                                    </p:animRot>
                                  </p:childTnLst>
                                </p:cTn>
                              </p:par>
                              <p:par>
                                <p:cTn id="165" presetID="1" presetClass="entr" presetSubtype="0" fill="hold" nodeType="withEffect">
                                  <p:stCondLst>
                                    <p:cond delay="0"/>
                                  </p:stCondLst>
                                  <p:childTnLst>
                                    <p:set>
                                      <p:cBhvr>
                                        <p:cTn id="166" dur="1" fill="hold">
                                          <p:stCondLst>
                                            <p:cond delay="0"/>
                                          </p:stCondLst>
                                        </p:cTn>
                                        <p:tgtEl>
                                          <p:spTgt spid="16"/>
                                        </p:tgtEl>
                                        <p:attrNameLst>
                                          <p:attrName>style.visibility</p:attrName>
                                        </p:attrNameLst>
                                      </p:cBhvr>
                                      <p:to>
                                        <p:strVal val="visible"/>
                                      </p:to>
                                    </p:set>
                                  </p:childTnLst>
                                </p:cTn>
                              </p:par>
                              <p:par>
                                <p:cTn id="167" presetID="34" presetClass="emph" presetSubtype="0" fill="hold" nodeType="withEffect">
                                  <p:stCondLst>
                                    <p:cond delay="0"/>
                                  </p:stCondLst>
                                  <p:iterate type="lt">
                                    <p:tmPct val="10000"/>
                                  </p:iterate>
                                  <p:childTnLst>
                                    <p:animMotion origin="layout" path="M 5.55556E-7 -1.97531E-6 L 5.55556E-7 -0.07222 " pathEditMode="relative" rAng="0" ptsTypes="AA">
                                      <p:cBhvr>
                                        <p:cTn id="168" dur="250" accel="50000" decel="50000" autoRev="1" fill="hold">
                                          <p:stCondLst>
                                            <p:cond delay="0"/>
                                          </p:stCondLst>
                                        </p:cTn>
                                        <p:tgtEl>
                                          <p:spTgt spid="14">
                                            <p:txEl>
                                              <p:pRg st="10" end="10"/>
                                            </p:txEl>
                                          </p:spTgt>
                                        </p:tgtEl>
                                        <p:attrNameLst>
                                          <p:attrName>ppt_x</p:attrName>
                                          <p:attrName>ppt_y</p:attrName>
                                        </p:attrNameLst>
                                      </p:cBhvr>
                                      <p:rCtr x="0" y="-3611"/>
                                    </p:animMotion>
                                    <p:animRot by="1500000">
                                      <p:cBhvr>
                                        <p:cTn id="169" dur="125" fill="hold">
                                          <p:stCondLst>
                                            <p:cond delay="0"/>
                                          </p:stCondLst>
                                        </p:cTn>
                                        <p:tgtEl>
                                          <p:spTgt spid="14">
                                            <p:txEl>
                                              <p:pRg st="10" end="10"/>
                                            </p:txEl>
                                          </p:spTgt>
                                        </p:tgtEl>
                                        <p:attrNameLst>
                                          <p:attrName>r</p:attrName>
                                        </p:attrNameLst>
                                      </p:cBhvr>
                                    </p:animRot>
                                    <p:animRot by="-1500000">
                                      <p:cBhvr>
                                        <p:cTn id="170" dur="125" fill="hold">
                                          <p:stCondLst>
                                            <p:cond delay="125"/>
                                          </p:stCondLst>
                                        </p:cTn>
                                        <p:tgtEl>
                                          <p:spTgt spid="14">
                                            <p:txEl>
                                              <p:pRg st="10" end="10"/>
                                            </p:txEl>
                                          </p:spTgt>
                                        </p:tgtEl>
                                        <p:attrNameLst>
                                          <p:attrName>r</p:attrName>
                                        </p:attrNameLst>
                                      </p:cBhvr>
                                    </p:animRot>
                                    <p:animRot by="-1500000">
                                      <p:cBhvr>
                                        <p:cTn id="171" dur="125" fill="hold">
                                          <p:stCondLst>
                                            <p:cond delay="250"/>
                                          </p:stCondLst>
                                        </p:cTn>
                                        <p:tgtEl>
                                          <p:spTgt spid="14">
                                            <p:txEl>
                                              <p:pRg st="10" end="10"/>
                                            </p:txEl>
                                          </p:spTgt>
                                        </p:tgtEl>
                                        <p:attrNameLst>
                                          <p:attrName>r</p:attrName>
                                        </p:attrNameLst>
                                      </p:cBhvr>
                                    </p:animRot>
                                    <p:animRot by="1500000">
                                      <p:cBhvr>
                                        <p:cTn id="172" dur="125" fill="hold">
                                          <p:stCondLst>
                                            <p:cond delay="375"/>
                                          </p:stCondLst>
                                        </p:cTn>
                                        <p:tgtEl>
                                          <p:spTgt spid="14">
                                            <p:txEl>
                                              <p:pRg st="10" end="10"/>
                                            </p:txEl>
                                          </p:spTgt>
                                        </p:tgtEl>
                                        <p:attrNameLst>
                                          <p:attrName>r</p:attrName>
                                        </p:attrNameLst>
                                      </p:cBhvr>
                                    </p:animRot>
                                  </p:childTnLst>
                                </p:cTn>
                              </p:par>
                              <p:par>
                                <p:cTn id="173" presetID="1" presetClass="entr" presetSubtype="0" fill="hold" grpId="0" nodeType="withEffect">
                                  <p:stCondLst>
                                    <p:cond delay="0"/>
                                  </p:stCondLst>
                                  <p:childTnLst>
                                    <p:set>
                                      <p:cBhvr>
                                        <p:cTn id="174" dur="1" fill="hold">
                                          <p:stCondLst>
                                            <p:cond delay="0"/>
                                          </p:stCondLst>
                                        </p:cTn>
                                        <p:tgtEl>
                                          <p:spTgt spid="12"/>
                                        </p:tgtEl>
                                        <p:attrNameLst>
                                          <p:attrName>style.visibility</p:attrName>
                                        </p:attrNameLst>
                                      </p:cBhvr>
                                      <p:to>
                                        <p:strVal val="visible"/>
                                      </p:to>
                                    </p:set>
                                  </p:childTnLst>
                                </p:cTn>
                              </p:par>
                              <p:par>
                                <p:cTn id="175" presetID="42" presetClass="path" presetSubtype="0" accel="50000" decel="50000" fill="hold" grpId="1" nodeType="withEffect">
                                  <p:stCondLst>
                                    <p:cond delay="0"/>
                                  </p:stCondLst>
                                  <p:childTnLst>
                                    <p:animMotion origin="layout" path="M 1.11111E-6 1.97531E-6 L 0.44861 0.00586 " pathEditMode="relative" rAng="0" ptsTypes="AA">
                                      <p:cBhvr>
                                        <p:cTn id="176" dur="2000" fill="hold"/>
                                        <p:tgtEl>
                                          <p:spTgt spid="12"/>
                                        </p:tgtEl>
                                        <p:attrNameLst>
                                          <p:attrName>ppt_x</p:attrName>
                                          <p:attrName>ppt_y</p:attrName>
                                        </p:attrNameLst>
                                      </p:cBhvr>
                                      <p:rCtr x="22431" y="278"/>
                                    </p:animMotion>
                                  </p:childTnLst>
                                </p:cTn>
                              </p:par>
                            </p:childTnLst>
                          </p:cTn>
                        </p:par>
                        <p:par>
                          <p:cTn id="177" fill="hold">
                            <p:stCondLst>
                              <p:cond delay="2150"/>
                            </p:stCondLst>
                            <p:childTnLst>
                              <p:par>
                                <p:cTn id="178" presetID="1" presetClass="exit" presetSubtype="0" fill="hold" grpId="2" nodeType="afterEffect">
                                  <p:stCondLst>
                                    <p:cond delay="0"/>
                                  </p:stCondLst>
                                  <p:childTnLst>
                                    <p:set>
                                      <p:cBhvr>
                                        <p:cTn id="179" dur="1" fill="hold">
                                          <p:stCondLst>
                                            <p:cond delay="0"/>
                                          </p:stCondLst>
                                        </p:cTn>
                                        <p:tgtEl>
                                          <p:spTgt spid="12"/>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34" presetClass="emph" presetSubtype="0" fill="hold" nodeType="clickEffect">
                                  <p:stCondLst>
                                    <p:cond delay="0"/>
                                  </p:stCondLst>
                                  <p:iterate type="lt">
                                    <p:tmPct val="10000"/>
                                  </p:iterate>
                                  <p:childTnLst>
                                    <p:animMotion origin="layout" path="M 4.16667E-6 3.08642E-6 L 4.16667E-6 -0.07223 " pathEditMode="relative" rAng="0" ptsTypes="AA">
                                      <p:cBhvr>
                                        <p:cTn id="183" dur="250" accel="50000" decel="50000" autoRev="1" fill="hold">
                                          <p:stCondLst>
                                            <p:cond delay="0"/>
                                          </p:stCondLst>
                                        </p:cTn>
                                        <p:tgtEl>
                                          <p:spTgt spid="13">
                                            <p:txEl>
                                              <p:pRg st="4" end="4"/>
                                            </p:txEl>
                                          </p:spTgt>
                                        </p:tgtEl>
                                        <p:attrNameLst>
                                          <p:attrName>ppt_x</p:attrName>
                                          <p:attrName>ppt_y</p:attrName>
                                        </p:attrNameLst>
                                      </p:cBhvr>
                                      <p:rCtr x="0" y="-3611"/>
                                    </p:animMotion>
                                    <p:animRot by="1500000">
                                      <p:cBhvr>
                                        <p:cTn id="184" dur="125" fill="hold">
                                          <p:stCondLst>
                                            <p:cond delay="0"/>
                                          </p:stCondLst>
                                        </p:cTn>
                                        <p:tgtEl>
                                          <p:spTgt spid="13">
                                            <p:txEl>
                                              <p:pRg st="4" end="4"/>
                                            </p:txEl>
                                          </p:spTgt>
                                        </p:tgtEl>
                                        <p:attrNameLst>
                                          <p:attrName>r</p:attrName>
                                        </p:attrNameLst>
                                      </p:cBhvr>
                                    </p:animRot>
                                    <p:animRot by="-1500000">
                                      <p:cBhvr>
                                        <p:cTn id="185" dur="125" fill="hold">
                                          <p:stCondLst>
                                            <p:cond delay="125"/>
                                          </p:stCondLst>
                                        </p:cTn>
                                        <p:tgtEl>
                                          <p:spTgt spid="13">
                                            <p:txEl>
                                              <p:pRg st="4" end="4"/>
                                            </p:txEl>
                                          </p:spTgt>
                                        </p:tgtEl>
                                        <p:attrNameLst>
                                          <p:attrName>r</p:attrName>
                                        </p:attrNameLst>
                                      </p:cBhvr>
                                    </p:animRot>
                                    <p:animRot by="-1500000">
                                      <p:cBhvr>
                                        <p:cTn id="186" dur="125" fill="hold">
                                          <p:stCondLst>
                                            <p:cond delay="250"/>
                                          </p:stCondLst>
                                        </p:cTn>
                                        <p:tgtEl>
                                          <p:spTgt spid="13">
                                            <p:txEl>
                                              <p:pRg st="4" end="4"/>
                                            </p:txEl>
                                          </p:spTgt>
                                        </p:tgtEl>
                                        <p:attrNameLst>
                                          <p:attrName>r</p:attrName>
                                        </p:attrNameLst>
                                      </p:cBhvr>
                                    </p:animRot>
                                    <p:animRot by="1500000">
                                      <p:cBhvr>
                                        <p:cTn id="187" dur="125" fill="hold">
                                          <p:stCondLst>
                                            <p:cond delay="375"/>
                                          </p:stCondLst>
                                        </p:cTn>
                                        <p:tgtEl>
                                          <p:spTgt spid="13">
                                            <p:txEl>
                                              <p:pRg st="4" end="4"/>
                                            </p:txEl>
                                          </p:spTgt>
                                        </p:tgtEl>
                                        <p:attrNameLst>
                                          <p:attrName>r</p:attrName>
                                        </p:attrNameLst>
                                      </p:cBhvr>
                                    </p:animRot>
                                  </p:childTnLst>
                                </p:cTn>
                              </p:par>
                              <p:par>
                                <p:cTn id="188" presetID="31" presetClass="entr" presetSubtype="0" fill="hold" nodeType="withEffect">
                                  <p:stCondLst>
                                    <p:cond delay="0"/>
                                  </p:stCondLst>
                                  <p:childTnLst>
                                    <p:set>
                                      <p:cBhvr>
                                        <p:cTn id="189" dur="1" fill="hold">
                                          <p:stCondLst>
                                            <p:cond delay="0"/>
                                          </p:stCondLst>
                                        </p:cTn>
                                        <p:tgtEl>
                                          <p:spTgt spid="16"/>
                                        </p:tgtEl>
                                        <p:attrNameLst>
                                          <p:attrName>style.visibility</p:attrName>
                                        </p:attrNameLst>
                                      </p:cBhvr>
                                      <p:to>
                                        <p:strVal val="visible"/>
                                      </p:to>
                                    </p:set>
                                    <p:anim calcmode="lin" valueType="num">
                                      <p:cBhvr>
                                        <p:cTn id="190" dur="1000" fill="hold"/>
                                        <p:tgtEl>
                                          <p:spTgt spid="16"/>
                                        </p:tgtEl>
                                        <p:attrNameLst>
                                          <p:attrName>ppt_w</p:attrName>
                                        </p:attrNameLst>
                                      </p:cBhvr>
                                      <p:tavLst>
                                        <p:tav tm="0">
                                          <p:val>
                                            <p:fltVal val="0"/>
                                          </p:val>
                                        </p:tav>
                                        <p:tav tm="100000">
                                          <p:val>
                                            <p:strVal val="#ppt_w"/>
                                          </p:val>
                                        </p:tav>
                                      </p:tavLst>
                                    </p:anim>
                                    <p:anim calcmode="lin" valueType="num">
                                      <p:cBhvr>
                                        <p:cTn id="191" dur="1000" fill="hold"/>
                                        <p:tgtEl>
                                          <p:spTgt spid="16"/>
                                        </p:tgtEl>
                                        <p:attrNameLst>
                                          <p:attrName>ppt_h</p:attrName>
                                        </p:attrNameLst>
                                      </p:cBhvr>
                                      <p:tavLst>
                                        <p:tav tm="0">
                                          <p:val>
                                            <p:fltVal val="0"/>
                                          </p:val>
                                        </p:tav>
                                        <p:tav tm="100000">
                                          <p:val>
                                            <p:strVal val="#ppt_h"/>
                                          </p:val>
                                        </p:tav>
                                      </p:tavLst>
                                    </p:anim>
                                    <p:anim calcmode="lin" valueType="num">
                                      <p:cBhvr>
                                        <p:cTn id="192" dur="1000" fill="hold"/>
                                        <p:tgtEl>
                                          <p:spTgt spid="16"/>
                                        </p:tgtEl>
                                        <p:attrNameLst>
                                          <p:attrName>style.rotation</p:attrName>
                                        </p:attrNameLst>
                                      </p:cBhvr>
                                      <p:tavLst>
                                        <p:tav tm="0">
                                          <p:val>
                                            <p:fltVal val="90"/>
                                          </p:val>
                                        </p:tav>
                                        <p:tav tm="100000">
                                          <p:val>
                                            <p:fltVal val="0"/>
                                          </p:val>
                                        </p:tav>
                                      </p:tavLst>
                                    </p:anim>
                                    <p:animEffect transition="in" filter="fade">
                                      <p:cBhvr>
                                        <p:cTn id="193" dur="1000"/>
                                        <p:tgtEl>
                                          <p:spTgt spid="16"/>
                                        </p:tgtEl>
                                      </p:cBhvr>
                                    </p:animEffect>
                                  </p:childTnLst>
                                </p:cTn>
                              </p:par>
                              <p:par>
                                <p:cTn id="194" presetID="45" presetClass="entr" presetSubtype="0" fill="hold" nodeType="withEffect">
                                  <p:stCondLst>
                                    <p:cond delay="0"/>
                                  </p:stCondLst>
                                  <p:childTnLst>
                                    <p:set>
                                      <p:cBhvr>
                                        <p:cTn id="195" dur="1" fill="hold">
                                          <p:stCondLst>
                                            <p:cond delay="0"/>
                                          </p:stCondLst>
                                        </p:cTn>
                                        <p:tgtEl>
                                          <p:spTgt spid="16"/>
                                        </p:tgtEl>
                                        <p:attrNameLst>
                                          <p:attrName>style.visibility</p:attrName>
                                        </p:attrNameLst>
                                      </p:cBhvr>
                                      <p:to>
                                        <p:strVal val="visible"/>
                                      </p:to>
                                    </p:set>
                                    <p:animEffect transition="in" filter="fade">
                                      <p:cBhvr>
                                        <p:cTn id="196" dur="2000"/>
                                        <p:tgtEl>
                                          <p:spTgt spid="16"/>
                                        </p:tgtEl>
                                      </p:cBhvr>
                                    </p:animEffect>
                                    <p:anim calcmode="lin" valueType="num">
                                      <p:cBhvr>
                                        <p:cTn id="197" dur="2000" fill="hold"/>
                                        <p:tgtEl>
                                          <p:spTgt spid="16"/>
                                        </p:tgtEl>
                                        <p:attrNameLst>
                                          <p:attrName>ppt_w</p:attrName>
                                        </p:attrNameLst>
                                      </p:cBhvr>
                                      <p:tavLst>
                                        <p:tav tm="0" fmla="#ppt_w*sin(2.5*pi*$)">
                                          <p:val>
                                            <p:fltVal val="0"/>
                                          </p:val>
                                        </p:tav>
                                        <p:tav tm="100000">
                                          <p:val>
                                            <p:fltVal val="1"/>
                                          </p:val>
                                        </p:tav>
                                      </p:tavLst>
                                    </p:anim>
                                    <p:anim calcmode="lin" valueType="num">
                                      <p:cBhvr>
                                        <p:cTn id="19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Deep-­Learning And Numerical Optimization</a:t>
            </a:r>
            <a:endParaRPr lang="en-US" sz="2800" dirty="0"/>
          </a:p>
        </p:txBody>
      </p:sp>
      <p:sp>
        <p:nvSpPr>
          <p:cNvPr id="10" name="TextBox 9"/>
          <p:cNvSpPr txBox="1"/>
          <p:nvPr/>
        </p:nvSpPr>
        <p:spPr>
          <a:xfrm>
            <a:off x="330672" y="649223"/>
            <a:ext cx="8182743" cy="307777"/>
          </a:xfrm>
          <a:prstGeom prst="rect">
            <a:avLst/>
          </a:prstGeom>
          <a:noFill/>
        </p:spPr>
        <p:txBody>
          <a:bodyPr wrap="square" rtlCol="0">
            <a:spAutoFit/>
          </a:bodyPr>
          <a:lstStyle/>
          <a:p>
            <a:r>
              <a:rPr lang="en-US" sz="1400" dirty="0" smtClean="0">
                <a:latin typeface="Neo Sans Intel"/>
                <a:cs typeface="Neo Sans Intel"/>
              </a:rPr>
              <a:t>The massively parallel mapping is key: “From </a:t>
            </a:r>
            <a:r>
              <a:rPr lang="en-US" sz="1400" i="1" dirty="0" smtClean="0">
                <a:latin typeface="Neo Sans Intel"/>
                <a:cs typeface="Neo Sans Intel"/>
              </a:rPr>
              <a:t>Hello World </a:t>
            </a:r>
            <a:r>
              <a:rPr lang="en-US" sz="1400" dirty="0" smtClean="0">
                <a:latin typeface="Neo Sans Intel"/>
                <a:cs typeface="Neo Sans Intel"/>
              </a:rPr>
              <a:t>to </a:t>
            </a:r>
            <a:r>
              <a:rPr lang="en-US" sz="1400" dirty="0" err="1" smtClean="0">
                <a:latin typeface="Neo Sans Intel"/>
                <a:cs typeface="Neo Sans Intel"/>
              </a:rPr>
              <a:t>Exascale</a:t>
            </a:r>
            <a:r>
              <a:rPr lang="en-US" sz="1400" dirty="0" smtClean="0">
                <a:latin typeface="Neo Sans Intel"/>
                <a:cs typeface="Neo Sans Intel"/>
              </a:rPr>
              <a:t> computing”</a:t>
            </a:r>
          </a:p>
        </p:txBody>
      </p:sp>
      <p:sp>
        <p:nvSpPr>
          <p:cNvPr id="85" name="Rectangle 84"/>
          <p:cNvSpPr/>
          <p:nvPr/>
        </p:nvSpPr>
        <p:spPr>
          <a:xfrm>
            <a:off x="4322902" y="1417515"/>
            <a:ext cx="4473615" cy="183127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smtClean="0"/>
              <a:t>Applicable </a:t>
            </a:r>
            <a:r>
              <a:rPr lang="en-US" sz="1400" dirty="0"/>
              <a:t>to a general class of optimization problems</a:t>
            </a:r>
          </a:p>
          <a:p>
            <a:pPr marL="171450" indent="-171450">
              <a:lnSpc>
                <a:spcPct val="90000"/>
              </a:lnSpc>
              <a:buFont typeface="Arial" panose="020B0604020202020204" pitchFamily="34" charset="0"/>
              <a:buChar char="•"/>
            </a:pPr>
            <a:r>
              <a:rPr lang="en-US" sz="1100" dirty="0"/>
              <a:t>Locally Weighted Linear Regression (LWLR)</a:t>
            </a:r>
          </a:p>
          <a:p>
            <a:pPr marL="171450" indent="-171450">
              <a:lnSpc>
                <a:spcPct val="90000"/>
              </a:lnSpc>
              <a:buFont typeface="Arial" panose="020B0604020202020204" pitchFamily="34" charset="0"/>
              <a:buChar char="•"/>
            </a:pPr>
            <a:r>
              <a:rPr lang="en-US" sz="1100" dirty="0"/>
              <a:t>Neural Networks</a:t>
            </a:r>
          </a:p>
          <a:p>
            <a:pPr marL="171450" indent="-171450">
              <a:lnSpc>
                <a:spcPct val="90000"/>
              </a:lnSpc>
              <a:buFont typeface="Arial" panose="020B0604020202020204" pitchFamily="34" charset="0"/>
              <a:buChar char="•"/>
            </a:pPr>
            <a:r>
              <a:rPr lang="en-US" sz="1100" dirty="0"/>
              <a:t>Naive Bayes (NB)</a:t>
            </a:r>
          </a:p>
          <a:p>
            <a:pPr marL="171450" indent="-171450">
              <a:lnSpc>
                <a:spcPct val="90000"/>
              </a:lnSpc>
              <a:buFont typeface="Arial" panose="020B0604020202020204" pitchFamily="34" charset="0"/>
              <a:buChar char="•"/>
            </a:pPr>
            <a:r>
              <a:rPr lang="en-US" sz="1100" dirty="0"/>
              <a:t>Gaussian Discriminative Analysis (GDA)</a:t>
            </a:r>
          </a:p>
          <a:p>
            <a:pPr marL="171450" indent="-171450">
              <a:lnSpc>
                <a:spcPct val="90000"/>
              </a:lnSpc>
              <a:buFont typeface="Arial" panose="020B0604020202020204" pitchFamily="34" charset="0"/>
              <a:buChar char="•"/>
            </a:pPr>
            <a:r>
              <a:rPr lang="en-US" sz="1100" dirty="0"/>
              <a:t>k-means</a:t>
            </a:r>
          </a:p>
          <a:p>
            <a:pPr marL="171450" indent="-171450">
              <a:lnSpc>
                <a:spcPct val="90000"/>
              </a:lnSpc>
              <a:buFont typeface="Arial" panose="020B0604020202020204" pitchFamily="34" charset="0"/>
              <a:buChar char="•"/>
            </a:pPr>
            <a:r>
              <a:rPr lang="en-US" sz="1100" dirty="0"/>
              <a:t>Logistic Regression (LR)</a:t>
            </a:r>
          </a:p>
          <a:p>
            <a:pPr marL="171450" indent="-171450">
              <a:lnSpc>
                <a:spcPct val="90000"/>
              </a:lnSpc>
              <a:buFont typeface="Arial" panose="020B0604020202020204" pitchFamily="34" charset="0"/>
              <a:buChar char="•"/>
            </a:pPr>
            <a:r>
              <a:rPr lang="en-US" sz="1100" dirty="0"/>
              <a:t>Independent Component Analysis (ICA)</a:t>
            </a:r>
          </a:p>
          <a:p>
            <a:pPr marL="171450" indent="-171450">
              <a:lnSpc>
                <a:spcPct val="90000"/>
              </a:lnSpc>
              <a:buFont typeface="Arial" panose="020B0604020202020204" pitchFamily="34" charset="0"/>
              <a:buChar char="•"/>
            </a:pPr>
            <a:r>
              <a:rPr lang="en-US" sz="1100" dirty="0"/>
              <a:t>Expectation Maximization (EM) </a:t>
            </a:r>
          </a:p>
          <a:p>
            <a:pPr marL="171450" indent="-171450">
              <a:lnSpc>
                <a:spcPct val="90000"/>
              </a:lnSpc>
              <a:buFont typeface="Arial" panose="020B0604020202020204" pitchFamily="34" charset="0"/>
              <a:buChar char="•"/>
            </a:pPr>
            <a:r>
              <a:rPr lang="en-US" sz="1100" dirty="0"/>
              <a:t>Support Vector Machine (SVM)</a:t>
            </a:r>
          </a:p>
          <a:p>
            <a:pPr marL="171450" indent="-171450">
              <a:lnSpc>
                <a:spcPct val="90000"/>
              </a:lnSpc>
              <a:buFont typeface="Arial" panose="020B0604020202020204" pitchFamily="34" charset="0"/>
              <a:buChar char="•"/>
            </a:pPr>
            <a:r>
              <a:rPr lang="en-US" sz="1100" dirty="0"/>
              <a:t>Others: (MDS, Ordinal MDS, etcetera)</a:t>
            </a:r>
          </a:p>
        </p:txBody>
      </p:sp>
      <p:sp>
        <p:nvSpPr>
          <p:cNvPr id="7" name="TextBox 6"/>
          <p:cNvSpPr txBox="1"/>
          <p:nvPr/>
        </p:nvSpPr>
        <p:spPr>
          <a:xfrm>
            <a:off x="70236" y="2895420"/>
            <a:ext cx="4305784" cy="1600438"/>
          </a:xfrm>
          <a:prstGeom prst="rect">
            <a:avLst/>
          </a:prstGeom>
          <a:noFill/>
        </p:spPr>
        <p:txBody>
          <a:bodyPr wrap="square" rtlCol="0">
            <a:spAutoFit/>
          </a:bodyPr>
          <a:lstStyle/>
          <a:p>
            <a:pPr algn="ctr"/>
            <a:r>
              <a:rPr lang="en-US" sz="1400" dirty="0" smtClean="0">
                <a:latin typeface="Neo Sans Intel"/>
                <a:cs typeface="Neo Sans Intel"/>
              </a:rPr>
              <a:t>Use existing numerical optimization methods where Energy=</a:t>
            </a:r>
            <a:r>
              <a:rPr lang="en-US" sz="1400" dirty="0" err="1" smtClean="0">
                <a:latin typeface="Neo Sans Intel"/>
                <a:cs typeface="Neo Sans Intel"/>
              </a:rPr>
              <a:t>func</a:t>
            </a:r>
            <a:r>
              <a:rPr lang="en-US" sz="1400" dirty="0" smtClean="0">
                <a:latin typeface="Neo Sans Intel"/>
                <a:cs typeface="Neo Sans Intel"/>
              </a:rPr>
              <a:t>(P …)</a:t>
            </a:r>
          </a:p>
          <a:p>
            <a:pPr marL="228600" indent="-228600">
              <a:buFont typeface="+mj-lt"/>
              <a:buAutoNum type="arabicPeriod"/>
            </a:pPr>
            <a:r>
              <a:rPr lang="en-US" sz="1400" dirty="0" smtClean="0">
                <a:latin typeface="Neo Sans Intel"/>
                <a:cs typeface="Neo Sans Intel"/>
              </a:rPr>
              <a:t>O(1) broadcast of the parameters</a:t>
            </a:r>
          </a:p>
          <a:p>
            <a:pPr marL="228600" indent="-228600">
              <a:buFont typeface="+mj-lt"/>
              <a:buAutoNum type="arabicPeriod"/>
            </a:pPr>
            <a:r>
              <a:rPr lang="en-US" sz="1400" dirty="0" smtClean="0">
                <a:latin typeface="Neo Sans Intel"/>
                <a:cs typeface="Neo Sans Intel"/>
              </a:rPr>
              <a:t>O(</a:t>
            </a:r>
            <a:r>
              <a:rPr lang="en-US" sz="1400" dirty="0" err="1" smtClean="0">
                <a:latin typeface="Neo Sans Intel"/>
                <a:cs typeface="Neo Sans Intel"/>
              </a:rPr>
              <a:t>N</a:t>
            </a:r>
            <a:r>
              <a:rPr lang="en-US" sz="1400" baseline="-25000" dirty="0" err="1" smtClean="0">
                <a:cs typeface="Neo Sans Intel"/>
              </a:rPr>
              <a:t>examples</a:t>
            </a:r>
            <a:r>
              <a:rPr lang="en-US" sz="1400" dirty="0" smtClean="0">
                <a:latin typeface="Neo Sans Intel"/>
                <a:cs typeface="Neo Sans Intel"/>
              </a:rPr>
              <a:t>) calculating partial energies</a:t>
            </a:r>
          </a:p>
          <a:p>
            <a:pPr marL="228600" indent="-228600">
              <a:buFont typeface="+mj-lt"/>
              <a:buAutoNum type="arabicPeriod"/>
            </a:pPr>
            <a:r>
              <a:rPr lang="en-US" sz="1400" dirty="0" smtClean="0">
                <a:latin typeface="Neo Sans Intel"/>
                <a:cs typeface="Neo Sans Intel"/>
              </a:rPr>
              <a:t>O(log</a:t>
            </a:r>
            <a:r>
              <a:rPr lang="en-US" sz="1400" baseline="-25000" dirty="0">
                <a:latin typeface="Neo Sans Intel"/>
                <a:cs typeface="Neo Sans Intel"/>
              </a:rPr>
              <a:t>2</a:t>
            </a:r>
            <a:r>
              <a:rPr lang="en-US" sz="1400" dirty="0" smtClean="0">
                <a:latin typeface="Neo Sans Intel"/>
                <a:cs typeface="Neo Sans Intel"/>
              </a:rPr>
              <a:t>(</a:t>
            </a:r>
            <a:r>
              <a:rPr lang="en-US" sz="1400" dirty="0" err="1" smtClean="0">
                <a:latin typeface="Neo Sans Intel"/>
                <a:cs typeface="Neo Sans Intel"/>
              </a:rPr>
              <a:t>N</a:t>
            </a:r>
            <a:r>
              <a:rPr lang="en-US" sz="1400" baseline="-25000" dirty="0" err="1" smtClean="0">
                <a:latin typeface="Neo Sans Intel"/>
                <a:cs typeface="Neo Sans Intel"/>
              </a:rPr>
              <a:t>coproc</a:t>
            </a:r>
            <a:r>
              <a:rPr lang="en-US" sz="1400" dirty="0" smtClean="0">
                <a:latin typeface="Neo Sans Intel"/>
                <a:cs typeface="Neo Sans Intel"/>
              </a:rPr>
              <a:t>)) reduction to get the total energy</a:t>
            </a:r>
          </a:p>
          <a:p>
            <a:pPr marL="228600" indent="-228600">
              <a:buFont typeface="+mj-lt"/>
              <a:buAutoNum type="arabicPeriod"/>
            </a:pPr>
            <a:endParaRPr lang="en-US" sz="1400" dirty="0">
              <a:latin typeface="Neo Sans Intel"/>
              <a:cs typeface="Neo Sans Intel"/>
            </a:endParaRPr>
          </a:p>
          <a:p>
            <a:pPr algn="ctr"/>
            <a:r>
              <a:rPr lang="en-US" sz="1400" dirty="0" smtClean="0">
                <a:latin typeface="Neo Sans Intel"/>
                <a:cs typeface="Neo Sans Intel"/>
              </a:rPr>
              <a:t>Iterate to find acceptable minimum</a:t>
            </a:r>
            <a:endParaRPr lang="en-US" sz="1400" dirty="0">
              <a:latin typeface="Neo Sans Intel"/>
              <a:cs typeface="Neo Sans Intel"/>
            </a:endParaRPr>
          </a:p>
        </p:txBody>
      </p:sp>
      <p:sp>
        <p:nvSpPr>
          <p:cNvPr id="8" name="Rectangle 7"/>
          <p:cNvSpPr/>
          <p:nvPr/>
        </p:nvSpPr>
        <p:spPr>
          <a:xfrm>
            <a:off x="4207155" y="1105978"/>
            <a:ext cx="4705110" cy="369332"/>
          </a:xfrm>
          <a:prstGeom prst="rect">
            <a:avLst/>
          </a:prstGeom>
        </p:spPr>
        <p:txBody>
          <a:bodyPr wrap="square">
            <a:spAutoFit/>
          </a:bodyPr>
          <a:lstStyle/>
          <a:p>
            <a:r>
              <a:rPr lang="en-US" dirty="0">
                <a:cs typeface="Neo Sans Intel"/>
              </a:rPr>
              <a:t>Near-linear scalability == </a:t>
            </a:r>
            <a:r>
              <a:rPr lang="en-US" dirty="0" err="1">
                <a:cs typeface="Neo Sans Intel"/>
              </a:rPr>
              <a:t>ExaScale</a:t>
            </a:r>
            <a:r>
              <a:rPr lang="en-US" dirty="0">
                <a:cs typeface="Neo Sans Intel"/>
              </a:rPr>
              <a:t> capable!</a:t>
            </a:r>
          </a:p>
        </p:txBody>
      </p:sp>
      <p:pic>
        <p:nvPicPr>
          <p:cNvPr id="86" name="Mapping1_ph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8276" y="1026097"/>
            <a:ext cx="3200400" cy="1800225"/>
          </a:xfrm>
          <a:prstGeom prst="rect">
            <a:avLst/>
          </a:prstGeom>
        </p:spPr>
      </p:pic>
      <p:sp>
        <p:nvSpPr>
          <p:cNvPr id="3" name="TextBox 2"/>
          <p:cNvSpPr txBox="1"/>
          <p:nvPr/>
        </p:nvSpPr>
        <p:spPr>
          <a:xfrm>
            <a:off x="4589362" y="3392225"/>
            <a:ext cx="3628663" cy="1200329"/>
          </a:xfrm>
          <a:prstGeom prst="rect">
            <a:avLst/>
          </a:prstGeom>
          <a:noFill/>
        </p:spPr>
        <p:txBody>
          <a:bodyPr wrap="square" rtlCol="0">
            <a:spAutoFit/>
          </a:bodyPr>
          <a:lstStyle/>
          <a:p>
            <a:r>
              <a:rPr lang="en-US" sz="1200" dirty="0" smtClean="0">
                <a:latin typeface="Neo Sans Intel"/>
                <a:cs typeface="Neo Sans Intel"/>
              </a:rPr>
              <a:t>Fitted models and classifiers are small and fast:</a:t>
            </a:r>
          </a:p>
          <a:p>
            <a:pPr marL="171450" indent="-171450">
              <a:buFont typeface="Arial" panose="020B0604020202020204" pitchFamily="34" charset="0"/>
              <a:buChar char="•"/>
            </a:pPr>
            <a:r>
              <a:rPr lang="en-US" sz="1200" dirty="0" smtClean="0">
                <a:latin typeface="Neo Sans Intel"/>
                <a:cs typeface="Neo Sans Intel"/>
              </a:rPr>
              <a:t>FPGA</a:t>
            </a:r>
          </a:p>
          <a:p>
            <a:pPr marL="171450" indent="-171450">
              <a:buFont typeface="Arial" panose="020B0604020202020204" pitchFamily="34" charset="0"/>
              <a:buChar char="•"/>
            </a:pPr>
            <a:r>
              <a:rPr lang="en-US" sz="1200" dirty="0" smtClean="0">
                <a:latin typeface="Neo Sans Intel"/>
                <a:cs typeface="Neo Sans Intel"/>
              </a:rPr>
              <a:t>ARM</a:t>
            </a:r>
          </a:p>
          <a:p>
            <a:pPr marL="171450" indent="-171450">
              <a:buFont typeface="Arial" panose="020B0604020202020204" pitchFamily="34" charset="0"/>
              <a:buChar char="•"/>
            </a:pPr>
            <a:r>
              <a:rPr lang="en-US" sz="1200" dirty="0" smtClean="0">
                <a:latin typeface="Neo Sans Intel"/>
                <a:cs typeface="Neo Sans Intel"/>
              </a:rPr>
              <a:t>DSP</a:t>
            </a:r>
          </a:p>
          <a:p>
            <a:pPr marL="171450" indent="-171450">
              <a:buFont typeface="Arial" panose="020B0604020202020204" pitchFamily="34" charset="0"/>
              <a:buChar char="•"/>
            </a:pPr>
            <a:r>
              <a:rPr lang="en-US" sz="1200" dirty="0" smtClean="0">
                <a:latin typeface="Neo Sans Intel"/>
                <a:cs typeface="Neo Sans Intel"/>
              </a:rPr>
              <a:t>Browser </a:t>
            </a:r>
            <a:r>
              <a:rPr lang="en-US" sz="1200" dirty="0" err="1" smtClean="0">
                <a:latin typeface="Neo Sans Intel"/>
                <a:cs typeface="Neo Sans Intel"/>
              </a:rPr>
              <a:t>Javascript</a:t>
            </a:r>
            <a:r>
              <a:rPr lang="en-US" sz="1200" dirty="0" smtClean="0">
                <a:latin typeface="Neo Sans Intel"/>
                <a:cs typeface="Neo Sans Intel"/>
              </a:rPr>
              <a:t> </a:t>
            </a:r>
          </a:p>
          <a:p>
            <a:pPr marL="171450" indent="-171450">
              <a:buFont typeface="Arial" panose="020B0604020202020204" pitchFamily="34" charset="0"/>
              <a:buChar char="•"/>
            </a:pPr>
            <a:r>
              <a:rPr lang="en-US" sz="1200" dirty="0" smtClean="0">
                <a:latin typeface="Neo Sans Intel"/>
                <a:cs typeface="Neo Sans Intel"/>
              </a:rPr>
              <a:t>High-volume / High Data</a:t>
            </a:r>
          </a:p>
        </p:txBody>
      </p:sp>
    </p:spTree>
    <p:extLst>
      <p:ext uri="{BB962C8B-B14F-4D97-AF65-F5344CB8AC3E}">
        <p14:creationId xmlns:p14="http://schemas.microsoft.com/office/powerpoint/2010/main" val="346317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2" presetClass="mediacall" presetSubtype="0" fill="hold" nodeType="withEffect">
                                  <p:stCondLst>
                                    <p:cond delay="0"/>
                                  </p:stCondLst>
                                  <p:childTnLst>
                                    <p:cmd type="call" cmd="togglePause">
                                      <p:cBhvr>
                                        <p:cTn id="24" dur="1" fill="hold"/>
                                        <p:tgtEl>
                                          <p:spTgt spid="86"/>
                                        </p:tgtEl>
                                      </p:cBhvr>
                                    </p:cmd>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86"/>
                </p:tgtEl>
              </p:cMediaNode>
            </p:video>
          </p:childTnLst>
        </p:cTn>
      </p:par>
    </p:tnLst>
    <p:bldLst>
      <p:bldP spid="85" grpId="0" animBg="1"/>
      <p:bldP spid="8"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Deep-­Learning And Numerical Optimization</a:t>
            </a:r>
            <a:endParaRPr lang="en-US" sz="2800" dirty="0"/>
          </a:p>
        </p:txBody>
      </p:sp>
      <p:sp>
        <p:nvSpPr>
          <p:cNvPr id="92" name="Rounded Rectangle 91"/>
          <p:cNvSpPr/>
          <p:nvPr/>
        </p:nvSpPr>
        <p:spPr>
          <a:xfrm>
            <a:off x="2229212" y="3695153"/>
            <a:ext cx="4781188" cy="116259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3" name="Rectangle 92"/>
          <p:cNvSpPr/>
          <p:nvPr/>
        </p:nvSpPr>
        <p:spPr>
          <a:xfrm>
            <a:off x="1757664" y="1138869"/>
            <a:ext cx="943097" cy="167912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4" name="Rectangle 93"/>
          <p:cNvSpPr/>
          <p:nvPr/>
        </p:nvSpPr>
        <p:spPr>
          <a:xfrm>
            <a:off x="2633532" y="1138869"/>
            <a:ext cx="943097" cy="167912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5" name="Rectangle 94"/>
          <p:cNvSpPr/>
          <p:nvPr/>
        </p:nvSpPr>
        <p:spPr>
          <a:xfrm>
            <a:off x="3534059" y="1143000"/>
            <a:ext cx="943097" cy="167912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6" name="Rectangle 95"/>
          <p:cNvSpPr/>
          <p:nvPr/>
        </p:nvSpPr>
        <p:spPr>
          <a:xfrm>
            <a:off x="4495802" y="1138869"/>
            <a:ext cx="943097" cy="167912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7" name="Rectangle 96"/>
          <p:cNvSpPr/>
          <p:nvPr/>
        </p:nvSpPr>
        <p:spPr>
          <a:xfrm>
            <a:off x="5415266" y="1138869"/>
            <a:ext cx="943097" cy="167912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8" name="Rectangle 97"/>
          <p:cNvSpPr/>
          <p:nvPr/>
        </p:nvSpPr>
        <p:spPr>
          <a:xfrm>
            <a:off x="6291133" y="1138869"/>
            <a:ext cx="943097" cy="167912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9" name="Rectangle 98"/>
          <p:cNvSpPr/>
          <p:nvPr/>
        </p:nvSpPr>
        <p:spPr>
          <a:xfrm>
            <a:off x="7896105" y="1143000"/>
            <a:ext cx="943097" cy="167912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00" name="Rectangle 99"/>
          <p:cNvSpPr/>
          <p:nvPr/>
        </p:nvSpPr>
        <p:spPr>
          <a:xfrm>
            <a:off x="838201" y="1138869"/>
            <a:ext cx="943097" cy="167912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01" name="Title 1"/>
          <p:cNvSpPr txBox="1">
            <a:spLocks/>
          </p:cNvSpPr>
          <p:nvPr/>
        </p:nvSpPr>
        <p:spPr>
          <a:xfrm>
            <a:off x="457200" y="205978"/>
            <a:ext cx="8229600" cy="857250"/>
          </a:xfrm>
          <a:prstGeom prst="rect">
            <a:avLst/>
          </a:prstGeom>
        </p:spPr>
        <p:txBody>
          <a:bodyPr vert="horz" lIns="0" tIns="0" rIns="0" bIns="0" rtlCol="0" anchor="t" anchorCtr="0">
            <a:normAutofit fontScale="97500"/>
          </a:bodyPr>
          <a:lstStyle>
            <a:lvl1pPr algn="l" defTabSz="457200" rtl="0" eaLnBrk="1" latinLnBrk="0" hangingPunct="1">
              <a:spcBef>
                <a:spcPct val="0"/>
              </a:spcBef>
              <a:buNone/>
              <a:defRPr sz="4600" b="1" i="1" kern="1200">
                <a:solidFill>
                  <a:schemeClr val="tx1">
                    <a:lumMod val="50000"/>
                    <a:lumOff val="50000"/>
                  </a:schemeClr>
                </a:solidFill>
                <a:latin typeface="Arial Rounded MT Bold"/>
                <a:ea typeface="+mj-ea"/>
                <a:cs typeface="Arial Rounded MT Bold"/>
              </a:defRPr>
            </a:lvl1pPr>
          </a:lstStyle>
          <a:p>
            <a:endParaRPr lang="en-US" dirty="0"/>
          </a:p>
        </p:txBody>
      </p:sp>
      <p:sp>
        <p:nvSpPr>
          <p:cNvPr id="102" name="TextBox 101"/>
          <p:cNvSpPr txBox="1"/>
          <p:nvPr/>
        </p:nvSpPr>
        <p:spPr>
          <a:xfrm>
            <a:off x="1097333" y="2386703"/>
            <a:ext cx="638297" cy="461665"/>
          </a:xfrm>
          <a:prstGeom prst="rect">
            <a:avLst/>
          </a:prstGeom>
          <a:noFill/>
        </p:spPr>
        <p:txBody>
          <a:bodyPr wrap="square" rtlCol="0">
            <a:spAutoFit/>
          </a:bodyPr>
          <a:lstStyle/>
          <a:p>
            <a:pPr algn="ctr"/>
            <a:r>
              <a:rPr lang="en-US" sz="1200" dirty="0" smtClean="0"/>
              <a:t>Node 1</a:t>
            </a:r>
            <a:endParaRPr lang="en-US" sz="1200" dirty="0"/>
          </a:p>
        </p:txBody>
      </p:sp>
      <p:sp>
        <p:nvSpPr>
          <p:cNvPr id="103" name="TextBox 102"/>
          <p:cNvSpPr txBox="1"/>
          <p:nvPr/>
        </p:nvSpPr>
        <p:spPr>
          <a:xfrm>
            <a:off x="1986263" y="2386703"/>
            <a:ext cx="638297" cy="461665"/>
          </a:xfrm>
          <a:prstGeom prst="rect">
            <a:avLst/>
          </a:prstGeom>
          <a:noFill/>
        </p:spPr>
        <p:txBody>
          <a:bodyPr wrap="square" rtlCol="0">
            <a:spAutoFit/>
          </a:bodyPr>
          <a:lstStyle/>
          <a:p>
            <a:pPr algn="ctr"/>
            <a:r>
              <a:rPr lang="en-US" sz="1200" dirty="0" smtClean="0"/>
              <a:t>Node 2</a:t>
            </a:r>
            <a:endParaRPr lang="en-US" sz="1200" dirty="0"/>
          </a:p>
        </p:txBody>
      </p:sp>
      <p:sp>
        <p:nvSpPr>
          <p:cNvPr id="104" name="TextBox 103"/>
          <p:cNvSpPr txBox="1"/>
          <p:nvPr/>
        </p:nvSpPr>
        <p:spPr>
          <a:xfrm>
            <a:off x="2910054" y="2367938"/>
            <a:ext cx="638297" cy="461665"/>
          </a:xfrm>
          <a:prstGeom prst="rect">
            <a:avLst/>
          </a:prstGeom>
          <a:noFill/>
        </p:spPr>
        <p:txBody>
          <a:bodyPr wrap="square" rtlCol="0">
            <a:spAutoFit/>
          </a:bodyPr>
          <a:lstStyle/>
          <a:p>
            <a:pPr algn="ctr"/>
            <a:r>
              <a:rPr lang="en-US" sz="1200" dirty="0" smtClean="0"/>
              <a:t>Node 3</a:t>
            </a:r>
            <a:endParaRPr lang="en-US" sz="1200" dirty="0"/>
          </a:p>
        </p:txBody>
      </p:sp>
      <p:sp>
        <p:nvSpPr>
          <p:cNvPr id="105" name="TextBox 104"/>
          <p:cNvSpPr txBox="1"/>
          <p:nvPr/>
        </p:nvSpPr>
        <p:spPr>
          <a:xfrm>
            <a:off x="3817743" y="2381030"/>
            <a:ext cx="638297" cy="461665"/>
          </a:xfrm>
          <a:prstGeom prst="rect">
            <a:avLst/>
          </a:prstGeom>
          <a:noFill/>
        </p:spPr>
        <p:txBody>
          <a:bodyPr wrap="square" rtlCol="0">
            <a:spAutoFit/>
          </a:bodyPr>
          <a:lstStyle/>
          <a:p>
            <a:pPr algn="ctr"/>
            <a:r>
              <a:rPr lang="en-US" sz="1200" dirty="0" smtClean="0"/>
              <a:t>Node 4</a:t>
            </a:r>
            <a:endParaRPr lang="en-US" sz="1200" dirty="0"/>
          </a:p>
        </p:txBody>
      </p:sp>
      <p:sp>
        <p:nvSpPr>
          <p:cNvPr id="106" name="TextBox 105"/>
          <p:cNvSpPr txBox="1"/>
          <p:nvPr/>
        </p:nvSpPr>
        <p:spPr>
          <a:xfrm>
            <a:off x="4746435" y="2376898"/>
            <a:ext cx="638297" cy="461665"/>
          </a:xfrm>
          <a:prstGeom prst="rect">
            <a:avLst/>
          </a:prstGeom>
          <a:noFill/>
        </p:spPr>
        <p:txBody>
          <a:bodyPr wrap="square" rtlCol="0">
            <a:spAutoFit/>
          </a:bodyPr>
          <a:lstStyle/>
          <a:p>
            <a:pPr algn="ctr"/>
            <a:r>
              <a:rPr lang="en-US" sz="1200" dirty="0" smtClean="0"/>
              <a:t>Node 5</a:t>
            </a:r>
            <a:endParaRPr lang="en-US" sz="1200" dirty="0"/>
          </a:p>
        </p:txBody>
      </p:sp>
      <p:sp>
        <p:nvSpPr>
          <p:cNvPr id="107" name="TextBox 106"/>
          <p:cNvSpPr txBox="1"/>
          <p:nvPr/>
        </p:nvSpPr>
        <p:spPr>
          <a:xfrm>
            <a:off x="5643863" y="2386703"/>
            <a:ext cx="638297" cy="461665"/>
          </a:xfrm>
          <a:prstGeom prst="rect">
            <a:avLst/>
          </a:prstGeom>
          <a:noFill/>
        </p:spPr>
        <p:txBody>
          <a:bodyPr wrap="square" rtlCol="0">
            <a:spAutoFit/>
          </a:bodyPr>
          <a:lstStyle/>
          <a:p>
            <a:pPr algn="ctr"/>
            <a:r>
              <a:rPr lang="en-US" sz="1200" dirty="0" smtClean="0"/>
              <a:t>Node 6</a:t>
            </a:r>
            <a:endParaRPr lang="en-US" sz="1200" dirty="0"/>
          </a:p>
        </p:txBody>
      </p:sp>
      <p:sp>
        <p:nvSpPr>
          <p:cNvPr id="108" name="TextBox 107"/>
          <p:cNvSpPr txBox="1"/>
          <p:nvPr/>
        </p:nvSpPr>
        <p:spPr>
          <a:xfrm>
            <a:off x="6519732" y="2367596"/>
            <a:ext cx="638297" cy="461665"/>
          </a:xfrm>
          <a:prstGeom prst="rect">
            <a:avLst/>
          </a:prstGeom>
          <a:noFill/>
        </p:spPr>
        <p:txBody>
          <a:bodyPr wrap="square" rtlCol="0">
            <a:spAutoFit/>
          </a:bodyPr>
          <a:lstStyle/>
          <a:p>
            <a:r>
              <a:rPr lang="en-US" sz="1200" dirty="0" smtClean="0"/>
              <a:t>Node 7</a:t>
            </a:r>
            <a:endParaRPr lang="en-US" sz="1200" dirty="0"/>
          </a:p>
        </p:txBody>
      </p:sp>
      <p:sp>
        <p:nvSpPr>
          <p:cNvPr id="109" name="TextBox 108"/>
          <p:cNvSpPr txBox="1"/>
          <p:nvPr/>
        </p:nvSpPr>
        <p:spPr>
          <a:xfrm>
            <a:off x="8124704" y="2386703"/>
            <a:ext cx="638297" cy="461665"/>
          </a:xfrm>
          <a:prstGeom prst="rect">
            <a:avLst/>
          </a:prstGeom>
          <a:noFill/>
        </p:spPr>
        <p:txBody>
          <a:bodyPr wrap="square" rtlCol="0">
            <a:spAutoFit/>
          </a:bodyPr>
          <a:lstStyle/>
          <a:p>
            <a:pPr algn="ctr"/>
            <a:r>
              <a:rPr lang="en-US" sz="1200" dirty="0" smtClean="0"/>
              <a:t>Node 500</a:t>
            </a:r>
            <a:endParaRPr lang="en-US" sz="1200" dirty="0"/>
          </a:p>
        </p:txBody>
      </p:sp>
      <p:sp>
        <p:nvSpPr>
          <p:cNvPr id="110" name="Flowchart: Magnetic Disk 109"/>
          <p:cNvSpPr/>
          <p:nvPr/>
        </p:nvSpPr>
        <p:spPr>
          <a:xfrm>
            <a:off x="2337961" y="4010489"/>
            <a:ext cx="364816" cy="55668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Magnetic Disk 110"/>
          <p:cNvSpPr/>
          <p:nvPr/>
        </p:nvSpPr>
        <p:spPr>
          <a:xfrm>
            <a:off x="2702777" y="4016686"/>
            <a:ext cx="364816" cy="55668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Magnetic Disk 111"/>
          <p:cNvSpPr/>
          <p:nvPr/>
        </p:nvSpPr>
        <p:spPr>
          <a:xfrm>
            <a:off x="3067593" y="4022883"/>
            <a:ext cx="364816" cy="55668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Magnetic Disk 112"/>
          <p:cNvSpPr/>
          <p:nvPr/>
        </p:nvSpPr>
        <p:spPr>
          <a:xfrm>
            <a:off x="3432409" y="4029081"/>
            <a:ext cx="364816" cy="55668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Magnetic Disk 113"/>
          <p:cNvSpPr/>
          <p:nvPr/>
        </p:nvSpPr>
        <p:spPr>
          <a:xfrm>
            <a:off x="3797225" y="4035278"/>
            <a:ext cx="364816" cy="55668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Magnetic Disk 114"/>
          <p:cNvSpPr/>
          <p:nvPr/>
        </p:nvSpPr>
        <p:spPr>
          <a:xfrm>
            <a:off x="4162041" y="4041476"/>
            <a:ext cx="364816" cy="55668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Magnetic Disk 115"/>
          <p:cNvSpPr/>
          <p:nvPr/>
        </p:nvSpPr>
        <p:spPr>
          <a:xfrm>
            <a:off x="4526857" y="4047673"/>
            <a:ext cx="364816" cy="55668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Magnetic Disk 116"/>
          <p:cNvSpPr/>
          <p:nvPr/>
        </p:nvSpPr>
        <p:spPr>
          <a:xfrm>
            <a:off x="4891673" y="4053869"/>
            <a:ext cx="364816" cy="55668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Magnetic Disk 117"/>
          <p:cNvSpPr/>
          <p:nvPr/>
        </p:nvSpPr>
        <p:spPr>
          <a:xfrm>
            <a:off x="5256489" y="4060067"/>
            <a:ext cx="364816" cy="55668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Magnetic Disk 118"/>
          <p:cNvSpPr/>
          <p:nvPr/>
        </p:nvSpPr>
        <p:spPr>
          <a:xfrm>
            <a:off x="5621305" y="4066264"/>
            <a:ext cx="364816" cy="55668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Magnetic Disk 119"/>
          <p:cNvSpPr/>
          <p:nvPr/>
        </p:nvSpPr>
        <p:spPr>
          <a:xfrm>
            <a:off x="5986121" y="4072462"/>
            <a:ext cx="364816" cy="55668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2576452" y="4114800"/>
            <a:ext cx="242948" cy="14287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2" name="Rectangle 121"/>
          <p:cNvSpPr/>
          <p:nvPr/>
        </p:nvSpPr>
        <p:spPr>
          <a:xfrm>
            <a:off x="2866546" y="4116677"/>
            <a:ext cx="242948" cy="14287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23" name="Rectangle 122"/>
          <p:cNvSpPr/>
          <p:nvPr/>
        </p:nvSpPr>
        <p:spPr>
          <a:xfrm>
            <a:off x="3145494" y="4116677"/>
            <a:ext cx="242948" cy="14287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4" name="Rectangle 123"/>
          <p:cNvSpPr/>
          <p:nvPr/>
        </p:nvSpPr>
        <p:spPr>
          <a:xfrm>
            <a:off x="3414252" y="4117233"/>
            <a:ext cx="242948" cy="14287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5" name="Rectangle 124"/>
          <p:cNvSpPr/>
          <p:nvPr/>
        </p:nvSpPr>
        <p:spPr>
          <a:xfrm>
            <a:off x="3704346" y="4119109"/>
            <a:ext cx="242948" cy="14287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6" name="Rectangle 125"/>
          <p:cNvSpPr/>
          <p:nvPr/>
        </p:nvSpPr>
        <p:spPr>
          <a:xfrm>
            <a:off x="3983294" y="4119109"/>
            <a:ext cx="242948" cy="14287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7" name="Rectangle 126"/>
          <p:cNvSpPr/>
          <p:nvPr/>
        </p:nvSpPr>
        <p:spPr>
          <a:xfrm>
            <a:off x="4252052" y="4119665"/>
            <a:ext cx="242948" cy="1428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8" name="Rectangle 127"/>
          <p:cNvSpPr/>
          <p:nvPr/>
        </p:nvSpPr>
        <p:spPr>
          <a:xfrm>
            <a:off x="4728433" y="4116677"/>
            <a:ext cx="242948" cy="14287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9" name="Rectangle 128"/>
          <p:cNvSpPr/>
          <p:nvPr/>
        </p:nvSpPr>
        <p:spPr>
          <a:xfrm>
            <a:off x="5013541" y="4114800"/>
            <a:ext cx="242948" cy="14287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0" name="Rectangle 129"/>
          <p:cNvSpPr/>
          <p:nvPr/>
        </p:nvSpPr>
        <p:spPr>
          <a:xfrm>
            <a:off x="5297555" y="4122494"/>
            <a:ext cx="242948" cy="14287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1" name="Rectangle 130"/>
          <p:cNvSpPr/>
          <p:nvPr/>
        </p:nvSpPr>
        <p:spPr>
          <a:xfrm>
            <a:off x="5557566" y="4122494"/>
            <a:ext cx="242948" cy="14287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2" name="Rectangle 131"/>
          <p:cNvSpPr/>
          <p:nvPr/>
        </p:nvSpPr>
        <p:spPr>
          <a:xfrm>
            <a:off x="2581303" y="4288278"/>
            <a:ext cx="242948" cy="14287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33" name="Rectangle 132"/>
          <p:cNvSpPr/>
          <p:nvPr/>
        </p:nvSpPr>
        <p:spPr>
          <a:xfrm>
            <a:off x="2864529" y="4288278"/>
            <a:ext cx="242948" cy="14287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4" name="Rectangle 133"/>
          <p:cNvSpPr/>
          <p:nvPr/>
        </p:nvSpPr>
        <p:spPr>
          <a:xfrm>
            <a:off x="3143477" y="4288278"/>
            <a:ext cx="242948" cy="14287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5" name="Rectangle 134"/>
          <p:cNvSpPr/>
          <p:nvPr/>
        </p:nvSpPr>
        <p:spPr>
          <a:xfrm>
            <a:off x="3412235" y="4288833"/>
            <a:ext cx="242948" cy="1428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6" name="Rectangle 135"/>
          <p:cNvSpPr/>
          <p:nvPr/>
        </p:nvSpPr>
        <p:spPr>
          <a:xfrm>
            <a:off x="3702329" y="4290710"/>
            <a:ext cx="242948" cy="14287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7" name="TextBox 136"/>
          <p:cNvSpPr txBox="1"/>
          <p:nvPr/>
        </p:nvSpPr>
        <p:spPr>
          <a:xfrm>
            <a:off x="31111" y="2990480"/>
            <a:ext cx="2243687" cy="1631216"/>
          </a:xfrm>
          <a:prstGeom prst="rect">
            <a:avLst/>
          </a:prstGeom>
          <a:noFill/>
        </p:spPr>
        <p:txBody>
          <a:bodyPr wrap="square" rtlCol="0">
            <a:spAutoFit/>
          </a:bodyPr>
          <a:lstStyle/>
          <a:p>
            <a:pPr algn="ctr"/>
            <a:r>
              <a:rPr lang="en-US" sz="1600" b="1" u="sng" dirty="0" smtClean="0"/>
              <a:t>Each MPI client on each node:</a:t>
            </a:r>
          </a:p>
          <a:p>
            <a:pPr marL="342900" indent="-342900">
              <a:buFont typeface="+mj-lt"/>
              <a:buAutoNum type="arabicPeriod"/>
            </a:pPr>
            <a:r>
              <a:rPr lang="en-US" sz="1600" dirty="0"/>
              <a:t>Opens file</a:t>
            </a:r>
          </a:p>
          <a:p>
            <a:pPr marL="342900" indent="-342900">
              <a:buFont typeface="+mj-lt"/>
              <a:buAutoNum type="arabicPeriod"/>
            </a:pPr>
            <a:r>
              <a:rPr lang="en-US" sz="1600" dirty="0" smtClean="0"/>
              <a:t>Seeks to location</a:t>
            </a:r>
            <a:endParaRPr lang="en-US" sz="1600" dirty="0"/>
          </a:p>
          <a:p>
            <a:pPr marL="342900" indent="-342900">
              <a:buFont typeface="+mj-lt"/>
              <a:buAutoNum type="arabicPeriod"/>
            </a:pPr>
            <a:r>
              <a:rPr lang="en-US" sz="1600" dirty="0" smtClean="0"/>
              <a:t>Reads data</a:t>
            </a:r>
            <a:endParaRPr lang="en-US" sz="1600" dirty="0"/>
          </a:p>
          <a:p>
            <a:pPr marL="342900" indent="-342900">
              <a:buFont typeface="+mj-lt"/>
              <a:buAutoNum type="arabicPeriod"/>
            </a:pPr>
            <a:r>
              <a:rPr lang="en-US" sz="1600" dirty="0"/>
              <a:t>C</a:t>
            </a:r>
            <a:r>
              <a:rPr lang="en-US" sz="1600" dirty="0" smtClean="0"/>
              <a:t>lose</a:t>
            </a:r>
            <a:endParaRPr lang="en-US" sz="1600" dirty="0"/>
          </a:p>
        </p:txBody>
      </p:sp>
      <p:sp>
        <p:nvSpPr>
          <p:cNvPr id="140" name="TextBox 139"/>
          <p:cNvSpPr txBox="1"/>
          <p:nvPr/>
        </p:nvSpPr>
        <p:spPr>
          <a:xfrm>
            <a:off x="7295420" y="2897964"/>
            <a:ext cx="1771340" cy="646331"/>
          </a:xfrm>
          <a:prstGeom prst="rect">
            <a:avLst/>
          </a:prstGeom>
          <a:noFill/>
        </p:spPr>
        <p:txBody>
          <a:bodyPr wrap="square" rtlCol="0">
            <a:spAutoFit/>
          </a:bodyPr>
          <a:lstStyle/>
          <a:p>
            <a:pPr algn="ctr"/>
            <a:r>
              <a:rPr lang="en-US" dirty="0" smtClean="0"/>
              <a:t>Intel </a:t>
            </a:r>
            <a:r>
              <a:rPr lang="en-US" dirty="0" err="1" smtClean="0"/>
              <a:t>Lustre</a:t>
            </a:r>
            <a:r>
              <a:rPr lang="en-US" dirty="0" smtClean="0"/>
              <a:t> </a:t>
            </a:r>
          </a:p>
          <a:p>
            <a:pPr algn="ctr"/>
            <a:r>
              <a:rPr lang="en-US" u="sng" dirty="0" smtClean="0"/>
              <a:t>TB/s capable</a:t>
            </a:r>
            <a:endParaRPr lang="en-US" sz="1100" u="sng" dirty="0"/>
          </a:p>
        </p:txBody>
      </p:sp>
      <p:grpSp>
        <p:nvGrpSpPr>
          <p:cNvPr id="141" name="Group 140"/>
          <p:cNvGrpSpPr/>
          <p:nvPr/>
        </p:nvGrpSpPr>
        <p:grpSpPr>
          <a:xfrm>
            <a:off x="1848680" y="1285455"/>
            <a:ext cx="808642" cy="1199361"/>
            <a:chOff x="887841" y="1218410"/>
            <a:chExt cx="952427" cy="1317428"/>
          </a:xfrm>
        </p:grpSpPr>
        <p:pic>
          <p:nvPicPr>
            <p:cNvPr id="142"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705341" y="1400910"/>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3"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857741" y="15533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1010141" y="17057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45" name="Group 144"/>
          <p:cNvGrpSpPr/>
          <p:nvPr/>
        </p:nvGrpSpPr>
        <p:grpSpPr>
          <a:xfrm>
            <a:off x="921681" y="1285455"/>
            <a:ext cx="808642" cy="1199361"/>
            <a:chOff x="887841" y="1218410"/>
            <a:chExt cx="952427" cy="1317428"/>
          </a:xfrm>
        </p:grpSpPr>
        <p:pic>
          <p:nvPicPr>
            <p:cNvPr id="14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705341" y="1400910"/>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857741" y="15533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8"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1010141" y="17057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49" name="Group 148"/>
          <p:cNvGrpSpPr/>
          <p:nvPr/>
        </p:nvGrpSpPr>
        <p:grpSpPr>
          <a:xfrm>
            <a:off x="2697926" y="1285455"/>
            <a:ext cx="808642" cy="1199361"/>
            <a:chOff x="887841" y="1218410"/>
            <a:chExt cx="952427" cy="1317428"/>
          </a:xfrm>
        </p:grpSpPr>
        <p:pic>
          <p:nvPicPr>
            <p:cNvPr id="15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705341" y="1400910"/>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1"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857741" y="15533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2"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1010141" y="17057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53" name="Group 152"/>
          <p:cNvGrpSpPr/>
          <p:nvPr/>
        </p:nvGrpSpPr>
        <p:grpSpPr>
          <a:xfrm>
            <a:off x="3611027" y="1285455"/>
            <a:ext cx="808642" cy="1199361"/>
            <a:chOff x="887841" y="1218410"/>
            <a:chExt cx="952427" cy="1317428"/>
          </a:xfrm>
        </p:grpSpPr>
        <p:pic>
          <p:nvPicPr>
            <p:cNvPr id="15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705341" y="1400910"/>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857741" y="15533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1010141" y="17057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57" name="Group 156"/>
          <p:cNvGrpSpPr/>
          <p:nvPr/>
        </p:nvGrpSpPr>
        <p:grpSpPr>
          <a:xfrm>
            <a:off x="4581577" y="1285455"/>
            <a:ext cx="808642" cy="1199361"/>
            <a:chOff x="887841" y="1218410"/>
            <a:chExt cx="952427" cy="1317428"/>
          </a:xfrm>
        </p:grpSpPr>
        <p:pic>
          <p:nvPicPr>
            <p:cNvPr id="158"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705341" y="1400910"/>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9"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857741" y="15533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1010141" y="17057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61" name="Group 160"/>
          <p:cNvGrpSpPr/>
          <p:nvPr/>
        </p:nvGrpSpPr>
        <p:grpSpPr>
          <a:xfrm>
            <a:off x="5507397" y="1285455"/>
            <a:ext cx="808642" cy="1199361"/>
            <a:chOff x="887841" y="1218410"/>
            <a:chExt cx="952427" cy="1317428"/>
          </a:xfrm>
        </p:grpSpPr>
        <p:pic>
          <p:nvPicPr>
            <p:cNvPr id="162"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705341" y="1400910"/>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3"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857741" y="15533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1010141" y="17057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65" name="Group 164"/>
          <p:cNvGrpSpPr/>
          <p:nvPr/>
        </p:nvGrpSpPr>
        <p:grpSpPr>
          <a:xfrm>
            <a:off x="6413337" y="1285455"/>
            <a:ext cx="808642" cy="1199361"/>
            <a:chOff x="887841" y="1218410"/>
            <a:chExt cx="952427" cy="1317428"/>
          </a:xfrm>
        </p:grpSpPr>
        <p:pic>
          <p:nvPicPr>
            <p:cNvPr id="16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705341" y="1400910"/>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857741" y="15533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8"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1010141" y="17057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69" name="Group 168"/>
          <p:cNvGrpSpPr/>
          <p:nvPr/>
        </p:nvGrpSpPr>
        <p:grpSpPr>
          <a:xfrm>
            <a:off x="7974238" y="1285455"/>
            <a:ext cx="808642" cy="1199361"/>
            <a:chOff x="887841" y="1218410"/>
            <a:chExt cx="952427" cy="1317428"/>
          </a:xfrm>
        </p:grpSpPr>
        <p:pic>
          <p:nvPicPr>
            <p:cNvPr id="17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705341" y="1400910"/>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1"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857741" y="15533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2"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rot="17282891">
              <a:off x="1010141" y="1705711"/>
              <a:ext cx="1012627" cy="647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024" name="Rectangle 1023"/>
          <p:cNvSpPr/>
          <p:nvPr/>
        </p:nvSpPr>
        <p:spPr>
          <a:xfrm>
            <a:off x="805552" y="711393"/>
            <a:ext cx="803365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000" dirty="0" smtClean="0"/>
              <a:t>PF/s requires “Fast </a:t>
            </a:r>
            <a:r>
              <a:rPr lang="en-US" sz="2000" dirty="0"/>
              <a:t>scalable data </a:t>
            </a:r>
            <a:r>
              <a:rPr lang="en-US" sz="2000" dirty="0" smtClean="0"/>
              <a:t>loads” </a:t>
            </a:r>
            <a:r>
              <a:rPr lang="en-US" sz="2000" dirty="0"/>
              <a:t>via </a:t>
            </a:r>
            <a:r>
              <a:rPr lang="en-US" sz="2000" dirty="0" smtClean="0"/>
              <a:t>a parallel </a:t>
            </a:r>
            <a:r>
              <a:rPr lang="en-US" sz="2000" dirty="0"/>
              <a:t>file </a:t>
            </a:r>
            <a:r>
              <a:rPr lang="en-US" sz="2000" dirty="0" smtClean="0"/>
              <a:t>system</a:t>
            </a:r>
            <a:endParaRPr lang="en-US" sz="2000" dirty="0"/>
          </a:p>
        </p:txBody>
      </p:sp>
      <p:pic>
        <p:nvPicPr>
          <p:cNvPr id="177" name="Content Placeholder 6"/>
          <p:cNvPicPr>
            <a:picLocks noGrp="1" noChangeAspect="1"/>
          </p:cNvPicPr>
          <p:nvPr>
            <p:ph sz="half" idx="2"/>
          </p:nvPr>
        </p:nvPicPr>
        <p:blipFill rotWithShape="1">
          <a:blip r:embed="rId4" cstate="print">
            <a:extLst>
              <a:ext uri="{28A0092B-C50C-407E-A947-70E740481C1C}">
                <a14:useLocalDpi xmlns:a14="http://schemas.microsoft.com/office/drawing/2010/main"/>
              </a:ext>
            </a:extLst>
          </a:blip>
          <a:srcRect/>
          <a:stretch/>
        </p:blipFill>
        <p:spPr>
          <a:xfrm>
            <a:off x="7638287" y="3516186"/>
            <a:ext cx="1835939" cy="1355489"/>
          </a:xfrm>
        </p:spPr>
      </p:pic>
    </p:spTree>
    <p:extLst>
      <p:ext uri="{BB962C8B-B14F-4D97-AF65-F5344CB8AC3E}">
        <p14:creationId xmlns:p14="http://schemas.microsoft.com/office/powerpoint/2010/main" val="414174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4.72222E-6 1.11111E-6 L -0.13664 -0.34722 " pathEditMode="relative" rAng="0" ptsTypes="AA">
                                      <p:cBhvr>
                                        <p:cTn id="12" dur="2000" fill="hold"/>
                                        <p:tgtEl>
                                          <p:spTgt spid="121"/>
                                        </p:tgtEl>
                                        <p:attrNameLst>
                                          <p:attrName>ppt_x</p:attrName>
                                          <p:attrName>ppt_y</p:attrName>
                                        </p:attrNameLst>
                                      </p:cBhvr>
                                      <p:rCtr x="-6840" y="-17361"/>
                                    </p:animMotion>
                                  </p:childTnLst>
                                </p:cTn>
                              </p:par>
                              <p:par>
                                <p:cTn id="13" presetID="42" presetClass="path" presetSubtype="0" accel="50000" decel="50000" fill="hold" grpId="0" nodeType="withEffect">
                                  <p:stCondLst>
                                    <p:cond delay="0"/>
                                  </p:stCondLst>
                                  <p:childTnLst>
                                    <p:animMotion origin="layout" path="M 3.88889E-6 -1.85185E-6 L -0.08507 -0.34768 " pathEditMode="relative" rAng="0" ptsTypes="AA">
                                      <p:cBhvr>
                                        <p:cTn id="14" dur="2000" fill="hold"/>
                                        <p:tgtEl>
                                          <p:spTgt spid="122"/>
                                        </p:tgtEl>
                                        <p:attrNameLst>
                                          <p:attrName>ppt_x</p:attrName>
                                          <p:attrName>ppt_y</p:attrName>
                                        </p:attrNameLst>
                                      </p:cBhvr>
                                      <p:rCtr x="-4253" y="-17384"/>
                                    </p:animMotion>
                                  </p:childTnLst>
                                </p:cTn>
                              </p:par>
                              <p:par>
                                <p:cTn id="15" presetID="42" presetClass="path" presetSubtype="0" accel="50000" decel="50000" fill="hold" grpId="0" nodeType="withEffect">
                                  <p:stCondLst>
                                    <p:cond delay="0"/>
                                  </p:stCondLst>
                                  <p:childTnLst>
                                    <p:animMotion origin="layout" path="M 1.94444E-6 -1.85185E-6 L -0.01545 -0.33657 " pathEditMode="relative" rAng="0" ptsTypes="AA">
                                      <p:cBhvr>
                                        <p:cTn id="16" dur="2000" fill="hold"/>
                                        <p:tgtEl>
                                          <p:spTgt spid="123"/>
                                        </p:tgtEl>
                                        <p:attrNameLst>
                                          <p:attrName>ppt_x</p:attrName>
                                          <p:attrName>ppt_y</p:attrName>
                                        </p:attrNameLst>
                                      </p:cBhvr>
                                      <p:rCtr x="-781" y="-16829"/>
                                    </p:animMotion>
                                  </p:childTnLst>
                                </p:cTn>
                              </p:par>
                              <p:par>
                                <p:cTn id="17" presetID="42" presetClass="path" presetSubtype="0" accel="50000" decel="50000" fill="hold" grpId="0" nodeType="withEffect">
                                  <p:stCondLst>
                                    <p:cond delay="0"/>
                                  </p:stCondLst>
                                  <p:childTnLst>
                                    <p:animMotion origin="layout" path="M -1.94444E-6 -1.85185E-6 L 0.0467 -0.32546 " pathEditMode="relative" rAng="0" ptsTypes="AA">
                                      <p:cBhvr>
                                        <p:cTn id="18" dur="2000" fill="hold"/>
                                        <p:tgtEl>
                                          <p:spTgt spid="124"/>
                                        </p:tgtEl>
                                        <p:attrNameLst>
                                          <p:attrName>ppt_x</p:attrName>
                                          <p:attrName>ppt_y</p:attrName>
                                        </p:attrNameLst>
                                      </p:cBhvr>
                                      <p:rCtr x="2326" y="-16273"/>
                                    </p:animMotion>
                                  </p:childTnLst>
                                </p:cTn>
                              </p:par>
                              <p:par>
                                <p:cTn id="19" presetID="42" presetClass="path" presetSubtype="0" accel="50000" decel="50000" fill="hold" grpId="0" nodeType="withEffect">
                                  <p:stCondLst>
                                    <p:cond delay="0"/>
                                  </p:stCondLst>
                                  <p:childTnLst>
                                    <p:animMotion origin="layout" path="M 8.33333E-7 -4.81481E-6 L 0.12344 -0.33703 " pathEditMode="relative" rAng="0" ptsTypes="AA">
                                      <p:cBhvr>
                                        <p:cTn id="20" dur="2000" fill="hold"/>
                                        <p:tgtEl>
                                          <p:spTgt spid="125"/>
                                        </p:tgtEl>
                                        <p:attrNameLst>
                                          <p:attrName>ppt_x</p:attrName>
                                          <p:attrName>ppt_y</p:attrName>
                                        </p:attrNameLst>
                                      </p:cBhvr>
                                      <p:rCtr x="6163" y="-16852"/>
                                    </p:animMotion>
                                  </p:childTnLst>
                                </p:cTn>
                              </p:par>
                              <p:par>
                                <p:cTn id="21" presetID="42" presetClass="path" presetSubtype="0" accel="50000" decel="50000" fill="hold" grpId="0" nodeType="withEffect">
                                  <p:stCondLst>
                                    <p:cond delay="0"/>
                                  </p:stCondLst>
                                  <p:childTnLst>
                                    <p:animMotion origin="layout" path="M -4.72222E-6 -4.81481E-6 L 0.20122 -0.33703 " pathEditMode="relative" rAng="0" ptsTypes="AA">
                                      <p:cBhvr>
                                        <p:cTn id="22" dur="2000" fill="hold"/>
                                        <p:tgtEl>
                                          <p:spTgt spid="126"/>
                                        </p:tgtEl>
                                        <p:attrNameLst>
                                          <p:attrName>ppt_x</p:attrName>
                                          <p:attrName>ppt_y</p:attrName>
                                        </p:attrNameLst>
                                      </p:cBhvr>
                                      <p:rCtr x="10052" y="-16852"/>
                                    </p:animMotion>
                                  </p:childTnLst>
                                </p:cTn>
                              </p:par>
                              <p:par>
                                <p:cTn id="23" presetID="42" presetClass="path" presetSubtype="0" accel="50000" decel="50000" fill="hold" grpId="0" nodeType="withEffect">
                                  <p:stCondLst>
                                    <p:cond delay="0"/>
                                  </p:stCondLst>
                                  <p:childTnLst>
                                    <p:animMotion origin="layout" path="M 5E-6 -4.81481E-6 L 0.27188 -0.32592 " pathEditMode="relative" rAng="0" ptsTypes="AA">
                                      <p:cBhvr>
                                        <p:cTn id="24" dur="2000" fill="hold"/>
                                        <p:tgtEl>
                                          <p:spTgt spid="127"/>
                                        </p:tgtEl>
                                        <p:attrNameLst>
                                          <p:attrName>ppt_x</p:attrName>
                                          <p:attrName>ppt_y</p:attrName>
                                        </p:attrNameLst>
                                      </p:cBhvr>
                                      <p:rCtr x="13594" y="-16296"/>
                                    </p:animMotion>
                                  </p:childTnLst>
                                </p:cTn>
                              </p:par>
                              <p:par>
                                <p:cTn id="25" presetID="42" presetClass="path" presetSubtype="0" accel="50000" decel="50000" fill="hold" grpId="0" nodeType="withEffect">
                                  <p:stCondLst>
                                    <p:cond delay="0"/>
                                  </p:stCondLst>
                                  <p:childTnLst>
                                    <p:animMotion origin="layout" path="M 4.16667E-6 2.22222E-6 L 0.40677 -0.32639 " pathEditMode="relative" rAng="0" ptsTypes="AA">
                                      <p:cBhvr>
                                        <p:cTn id="26" dur="2000" fill="hold"/>
                                        <p:tgtEl>
                                          <p:spTgt spid="128"/>
                                        </p:tgtEl>
                                        <p:attrNameLst>
                                          <p:attrName>ppt_x</p:attrName>
                                          <p:attrName>ppt_y</p:attrName>
                                        </p:attrNameLst>
                                      </p:cBhvr>
                                      <p:rCtr x="20330" y="-16319"/>
                                    </p:animMotion>
                                  </p:childTnLst>
                                </p:cTn>
                              </p:par>
                            </p:childTnLst>
                          </p:cTn>
                        </p:par>
                        <p:par>
                          <p:cTn id="27" fill="hold">
                            <p:stCondLst>
                              <p:cond delay="2000"/>
                            </p:stCondLst>
                            <p:childTnLst>
                              <p:par>
                                <p:cTn id="28" presetID="42" presetClass="path" presetSubtype="0" accel="50000" decel="50000" fill="hold" grpId="0" nodeType="afterEffect">
                                  <p:stCondLst>
                                    <p:cond delay="0"/>
                                  </p:stCondLst>
                                  <p:childTnLst>
                                    <p:animMotion origin="layout" path="M 1.66667E-6 1.11111E-6 L -0.39479 -0.31389 " pathEditMode="relative" rAng="0" ptsTypes="AA">
                                      <p:cBhvr>
                                        <p:cTn id="29" dur="2000" fill="hold"/>
                                        <p:tgtEl>
                                          <p:spTgt spid="129"/>
                                        </p:tgtEl>
                                        <p:attrNameLst>
                                          <p:attrName>ppt_x</p:attrName>
                                          <p:attrName>ppt_y</p:attrName>
                                        </p:attrNameLst>
                                      </p:cBhvr>
                                      <p:rCtr x="-19740" y="-15694"/>
                                    </p:animMotion>
                                  </p:childTnLst>
                                </p:cTn>
                              </p:par>
                              <p:par>
                                <p:cTn id="30" presetID="42" presetClass="path" presetSubtype="0" accel="50000" decel="50000" fill="hold" grpId="0" nodeType="withEffect">
                                  <p:stCondLst>
                                    <p:cond delay="0"/>
                                  </p:stCondLst>
                                  <p:childTnLst>
                                    <p:animMotion origin="layout" path="M -4.72222E-6 2.22222E-6 L -0.34253 -0.30417 " pathEditMode="relative" rAng="0" ptsTypes="AA">
                                      <p:cBhvr>
                                        <p:cTn id="31" dur="2000" fill="hold"/>
                                        <p:tgtEl>
                                          <p:spTgt spid="130"/>
                                        </p:tgtEl>
                                        <p:attrNameLst>
                                          <p:attrName>ppt_x</p:attrName>
                                          <p:attrName>ppt_y</p:attrName>
                                        </p:attrNameLst>
                                      </p:cBhvr>
                                      <p:rCtr x="-17135" y="-15208"/>
                                    </p:animMotion>
                                  </p:childTnLst>
                                </p:cTn>
                              </p:par>
                              <p:par>
                                <p:cTn id="32" presetID="42" presetClass="path" presetSubtype="0" accel="50000" decel="50000" fill="hold" grpId="0" nodeType="withEffect">
                                  <p:stCondLst>
                                    <p:cond delay="0"/>
                                  </p:stCondLst>
                                  <p:childTnLst>
                                    <p:animMotion origin="layout" path="M 3.05556E-6 2.22222E-6 L -0.27101 -0.30417 " pathEditMode="relative" rAng="0" ptsTypes="AA">
                                      <p:cBhvr>
                                        <p:cTn id="33" dur="2000" fill="hold"/>
                                        <p:tgtEl>
                                          <p:spTgt spid="131"/>
                                        </p:tgtEl>
                                        <p:attrNameLst>
                                          <p:attrName>ppt_x</p:attrName>
                                          <p:attrName>ppt_y</p:attrName>
                                        </p:attrNameLst>
                                      </p:cBhvr>
                                      <p:rCtr x="-13559" y="-15208"/>
                                    </p:animMotion>
                                  </p:childTnLst>
                                </p:cTn>
                              </p:par>
                              <p:par>
                                <p:cTn id="34" presetID="42" presetClass="path" presetSubtype="0" accel="50000" decel="50000" fill="hold" grpId="0" nodeType="withEffect">
                                  <p:stCondLst>
                                    <p:cond delay="0"/>
                                  </p:stCondLst>
                                  <p:childTnLst>
                                    <p:animMotion origin="layout" path="M 3.88889E-6 4.81481E-6 L 0.14618 -0.33658 " pathEditMode="relative" rAng="0" ptsTypes="AA">
                                      <p:cBhvr>
                                        <p:cTn id="35" dur="2000" fill="hold"/>
                                        <p:tgtEl>
                                          <p:spTgt spid="132"/>
                                        </p:tgtEl>
                                        <p:attrNameLst>
                                          <p:attrName>ppt_x</p:attrName>
                                          <p:attrName>ppt_y</p:attrName>
                                        </p:attrNameLst>
                                      </p:cBhvr>
                                      <p:rCtr x="7309" y="-16829"/>
                                    </p:animMotion>
                                  </p:childTnLst>
                                </p:cTn>
                              </p:par>
                              <p:par>
                                <p:cTn id="36" presetID="42" presetClass="path" presetSubtype="0" accel="50000" decel="50000" fill="hold" grpId="0" nodeType="withEffect">
                                  <p:stCondLst>
                                    <p:cond delay="0"/>
                                  </p:stCondLst>
                                  <p:childTnLst>
                                    <p:animMotion origin="layout" path="M 1.11111E-6 4.81481E-6 L 0.22361 -0.33658 " pathEditMode="relative" rAng="0" ptsTypes="AA">
                                      <p:cBhvr>
                                        <p:cTn id="37" dur="2000" fill="hold"/>
                                        <p:tgtEl>
                                          <p:spTgt spid="133"/>
                                        </p:tgtEl>
                                        <p:attrNameLst>
                                          <p:attrName>ppt_x</p:attrName>
                                          <p:attrName>ppt_y</p:attrName>
                                        </p:attrNameLst>
                                      </p:cBhvr>
                                      <p:rCtr x="11181" y="-16829"/>
                                    </p:animMotion>
                                  </p:childTnLst>
                                </p:cTn>
                              </p:par>
                              <p:par>
                                <p:cTn id="38" presetID="42" presetClass="path" presetSubtype="0" accel="50000" decel="50000" fill="hold" grpId="0" nodeType="withEffect">
                                  <p:stCondLst>
                                    <p:cond delay="0"/>
                                  </p:stCondLst>
                                  <p:childTnLst>
                                    <p:animMotion origin="layout" path="M -4.44444E-6 4.81481E-6 L 0.29306 -0.33658 " pathEditMode="relative" rAng="0" ptsTypes="AA">
                                      <p:cBhvr>
                                        <p:cTn id="39" dur="2000" fill="hold"/>
                                        <p:tgtEl>
                                          <p:spTgt spid="134"/>
                                        </p:tgtEl>
                                        <p:attrNameLst>
                                          <p:attrName>ppt_x</p:attrName>
                                          <p:attrName>ppt_y</p:attrName>
                                        </p:attrNameLst>
                                      </p:cBhvr>
                                      <p:rCtr x="14653" y="-16829"/>
                                    </p:animMotion>
                                  </p:childTnLst>
                                </p:cTn>
                              </p:par>
                              <p:par>
                                <p:cTn id="40" presetID="42" presetClass="path" presetSubtype="0" accel="50000" decel="50000" fill="hold" grpId="0" nodeType="withEffect">
                                  <p:stCondLst>
                                    <p:cond delay="0"/>
                                  </p:stCondLst>
                                  <p:childTnLst>
                                    <p:animMotion origin="layout" path="M -4.72222E-6 4.81481E-6 L 0.37205 -0.33658 " pathEditMode="relative" rAng="0" ptsTypes="AA">
                                      <p:cBhvr>
                                        <p:cTn id="41" dur="2000" fill="hold"/>
                                        <p:tgtEl>
                                          <p:spTgt spid="135"/>
                                        </p:tgtEl>
                                        <p:attrNameLst>
                                          <p:attrName>ppt_x</p:attrName>
                                          <p:attrName>ppt_y</p:attrName>
                                        </p:attrNameLst>
                                      </p:cBhvr>
                                      <p:rCtr x="18594" y="-16829"/>
                                    </p:animMotion>
                                  </p:childTnLst>
                                </p:cTn>
                              </p:par>
                              <p:par>
                                <p:cTn id="42" presetID="42" presetClass="path" presetSubtype="0" accel="50000" decel="50000" fill="hold" grpId="0" nodeType="withEffect">
                                  <p:stCondLst>
                                    <p:cond delay="0"/>
                                  </p:stCondLst>
                                  <p:childTnLst>
                                    <p:animMotion origin="layout" path="M 4.44444E-6 1.85185E-6 L 0.51527 -0.33704 " pathEditMode="relative" rAng="0" ptsTypes="AA">
                                      <p:cBhvr>
                                        <p:cTn id="43" dur="2000" fill="hold"/>
                                        <p:tgtEl>
                                          <p:spTgt spid="136"/>
                                        </p:tgtEl>
                                        <p:attrNameLst>
                                          <p:attrName>ppt_x</p:attrName>
                                          <p:attrName>ppt_y</p:attrName>
                                        </p:attrNameLst>
                                      </p:cBhvr>
                                      <p:rCtr x="25764" y="-16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098192" y="685800"/>
            <a:ext cx="2861611" cy="3339375"/>
          </a:xfrm>
          <a:prstGeom prst="rect">
            <a:avLst/>
          </a:prstGeom>
          <a:noFill/>
        </p:spPr>
        <p:txBody>
          <a:bodyPr wrap="square" rtlCol="0">
            <a:spAutoFit/>
          </a:bodyPr>
          <a:lstStyle/>
          <a:p>
            <a:pPr algn="r" defTabSz="457200" eaLnBrk="0" fontAlgn="base" hangingPunct="0">
              <a:lnSpc>
                <a:spcPct val="110000"/>
              </a:lnSpc>
              <a:spcBef>
                <a:spcPct val="0"/>
              </a:spcBef>
              <a:spcAft>
                <a:spcPct val="0"/>
              </a:spcAft>
            </a:pPr>
            <a:r>
              <a:rPr lang="en-US" sz="1200" b="1" i="1" dirty="0" smtClean="0">
                <a:solidFill>
                  <a:srgbClr val="000000"/>
                </a:solidFill>
                <a:latin typeface="Arial" charset="0"/>
              </a:rPr>
              <a:t>“This </a:t>
            </a:r>
            <a:r>
              <a:rPr lang="en-US" sz="1200" b="1" i="1" dirty="0">
                <a:solidFill>
                  <a:srgbClr val="000000"/>
                </a:solidFill>
                <a:latin typeface="Arial" charset="0"/>
              </a:rPr>
              <a:t>book will make it much easier in general to exploit high levels of parallelism including </a:t>
            </a:r>
            <a:r>
              <a:rPr lang="en-US" sz="1200" b="1" i="1" dirty="0" smtClean="0">
                <a:solidFill>
                  <a:srgbClr val="000000"/>
                </a:solidFill>
                <a:latin typeface="Arial" charset="0"/>
              </a:rPr>
              <a:t>programming optimally </a:t>
            </a:r>
            <a:r>
              <a:rPr lang="en-US" sz="1200" b="1" i="1" dirty="0">
                <a:solidFill>
                  <a:srgbClr val="000000"/>
                </a:solidFill>
                <a:latin typeface="Arial" charset="0"/>
              </a:rPr>
              <a:t>for the </a:t>
            </a:r>
            <a:r>
              <a:rPr lang="en-US" sz="1200" b="1" i="1" dirty="0" smtClean="0">
                <a:solidFill>
                  <a:srgbClr val="000000"/>
                </a:solidFill>
                <a:latin typeface="Arial" charset="0"/>
              </a:rPr>
              <a:t>Intel</a:t>
            </a:r>
            <a:r>
              <a:rPr lang="en-US" sz="1200" b="1" i="1" baseline="30000" dirty="0" smtClean="0">
                <a:solidFill>
                  <a:srgbClr val="000000"/>
                </a:solidFill>
                <a:latin typeface="Arial" charset="0"/>
              </a:rPr>
              <a:t>®</a:t>
            </a:r>
            <a:r>
              <a:rPr lang="en-US" sz="1200" b="1" i="1" dirty="0" smtClean="0">
                <a:solidFill>
                  <a:srgbClr val="000000"/>
                </a:solidFill>
                <a:latin typeface="Arial" charset="0"/>
              </a:rPr>
              <a:t> </a:t>
            </a:r>
            <a:r>
              <a:rPr lang="en-US" sz="1200" b="1" i="1" dirty="0">
                <a:solidFill>
                  <a:srgbClr val="000000"/>
                </a:solidFill>
                <a:latin typeface="Arial" charset="0"/>
              </a:rPr>
              <a:t>Xeon </a:t>
            </a:r>
            <a:r>
              <a:rPr lang="en-US" sz="1200" b="1" i="1" dirty="0" smtClean="0">
                <a:solidFill>
                  <a:srgbClr val="000000"/>
                </a:solidFill>
                <a:latin typeface="Arial" charset="0"/>
              </a:rPr>
              <a:t>Phi™ products</a:t>
            </a:r>
            <a:r>
              <a:rPr lang="en-US" sz="1200" b="1" i="1" dirty="0">
                <a:solidFill>
                  <a:srgbClr val="000000"/>
                </a:solidFill>
                <a:latin typeface="Arial" charset="0"/>
              </a:rPr>
              <a:t>. The common programming methodology between the </a:t>
            </a:r>
            <a:r>
              <a:rPr lang="en-US" sz="1200" b="1" i="1" dirty="0" smtClean="0">
                <a:solidFill>
                  <a:srgbClr val="000000"/>
                </a:solidFill>
                <a:latin typeface="Arial" charset="0"/>
              </a:rPr>
              <a:t>Intel</a:t>
            </a:r>
            <a:r>
              <a:rPr lang="en-US" sz="1200" b="1" i="1" baseline="30000" dirty="0" smtClean="0">
                <a:solidFill>
                  <a:srgbClr val="000000"/>
                </a:solidFill>
                <a:latin typeface="Arial" charset="0"/>
              </a:rPr>
              <a:t>®</a:t>
            </a:r>
            <a:r>
              <a:rPr lang="en-US" sz="1200" b="1" i="1" dirty="0" smtClean="0">
                <a:solidFill>
                  <a:srgbClr val="000000"/>
                </a:solidFill>
                <a:latin typeface="Arial" charset="0"/>
              </a:rPr>
              <a:t> Xeon</a:t>
            </a:r>
            <a:r>
              <a:rPr lang="en-US" sz="1200" b="1" i="1" baseline="30000" dirty="0" smtClean="0">
                <a:solidFill>
                  <a:srgbClr val="000000"/>
                </a:solidFill>
                <a:latin typeface="Arial" charset="0"/>
              </a:rPr>
              <a:t>®</a:t>
            </a:r>
            <a:r>
              <a:rPr lang="en-US" sz="1200" b="1" i="1" dirty="0" smtClean="0">
                <a:solidFill>
                  <a:srgbClr val="000000"/>
                </a:solidFill>
                <a:latin typeface="Arial" charset="0"/>
              </a:rPr>
              <a:t> </a:t>
            </a:r>
            <a:r>
              <a:rPr lang="en-US" sz="1200" b="1" i="1" dirty="0">
                <a:solidFill>
                  <a:srgbClr val="000000"/>
                </a:solidFill>
                <a:latin typeface="Arial" charset="0"/>
              </a:rPr>
              <a:t>and </a:t>
            </a:r>
            <a:r>
              <a:rPr lang="en-US" sz="1200" b="1" i="1" dirty="0" smtClean="0">
                <a:solidFill>
                  <a:srgbClr val="000000"/>
                </a:solidFill>
                <a:latin typeface="Arial" charset="0"/>
              </a:rPr>
              <a:t>Intel Xeon </a:t>
            </a:r>
            <a:r>
              <a:rPr lang="en-US" sz="1200" b="1" i="1" dirty="0">
                <a:solidFill>
                  <a:srgbClr val="000000"/>
                </a:solidFill>
                <a:latin typeface="Arial" charset="0"/>
              </a:rPr>
              <a:t>Phi families is good news for the entire scientific and engineering community; the same programming can realize parallel scaling and vectorization for both multicore </a:t>
            </a:r>
            <a:r>
              <a:rPr lang="en-US" sz="1200" b="1" i="1" dirty="0" smtClean="0">
                <a:solidFill>
                  <a:srgbClr val="000000"/>
                </a:solidFill>
                <a:latin typeface="Arial" charset="0"/>
              </a:rPr>
              <a:t>and many-core.”</a:t>
            </a:r>
          </a:p>
          <a:p>
            <a:pPr algn="r" defTabSz="457200" eaLnBrk="0" fontAlgn="base" hangingPunct="0">
              <a:lnSpc>
                <a:spcPct val="110000"/>
              </a:lnSpc>
              <a:spcBef>
                <a:spcPct val="0"/>
              </a:spcBef>
              <a:spcAft>
                <a:spcPct val="0"/>
              </a:spcAft>
            </a:pPr>
            <a:r>
              <a:rPr lang="en-US" sz="1200" b="1" i="1" dirty="0">
                <a:solidFill>
                  <a:srgbClr val="000000"/>
                </a:solidFill>
                <a:latin typeface="Arial" charset="0"/>
              </a:rPr>
              <a:t>—Sverre </a:t>
            </a:r>
            <a:r>
              <a:rPr lang="en-US" sz="1200" b="1" i="1" dirty="0" err="1">
                <a:solidFill>
                  <a:srgbClr val="000000"/>
                </a:solidFill>
                <a:latin typeface="Arial" charset="0"/>
              </a:rPr>
              <a:t>Jarp</a:t>
            </a:r>
            <a:endParaRPr lang="en-US" sz="1200" b="1" i="1" dirty="0">
              <a:solidFill>
                <a:srgbClr val="000000"/>
              </a:solidFill>
              <a:latin typeface="Arial" charset="0"/>
            </a:endParaRPr>
          </a:p>
          <a:p>
            <a:pPr algn="r" defTabSz="457200" eaLnBrk="0" fontAlgn="base" hangingPunct="0">
              <a:lnSpc>
                <a:spcPct val="110000"/>
              </a:lnSpc>
              <a:spcBef>
                <a:spcPct val="0"/>
              </a:spcBef>
              <a:spcAft>
                <a:spcPct val="0"/>
              </a:spcAft>
            </a:pPr>
            <a:r>
              <a:rPr lang="en-US" sz="1200" b="1" i="1" dirty="0">
                <a:solidFill>
                  <a:srgbClr val="000000"/>
                </a:solidFill>
                <a:latin typeface="Arial" charset="0"/>
              </a:rPr>
              <a:t>CERN Honorary Staff </a:t>
            </a:r>
            <a:r>
              <a:rPr lang="en-US" sz="1200" b="1" i="1" dirty="0" smtClean="0">
                <a:solidFill>
                  <a:srgbClr val="000000"/>
                </a:solidFill>
                <a:latin typeface="Arial" charset="0"/>
              </a:rPr>
              <a:t>Member</a:t>
            </a:r>
          </a:p>
          <a:p>
            <a:pPr algn="r" eaLnBrk="0" fontAlgn="base" hangingPunct="0">
              <a:lnSpc>
                <a:spcPct val="110000"/>
              </a:lnSpc>
              <a:spcBef>
                <a:spcPct val="0"/>
              </a:spcBef>
              <a:spcAft>
                <a:spcPct val="0"/>
              </a:spcAft>
            </a:pPr>
            <a:r>
              <a:rPr lang="en-US" sz="1200" b="1" i="1" dirty="0" smtClean="0">
                <a:solidFill>
                  <a:srgbClr val="000000"/>
                </a:solidFill>
                <a:latin typeface="Arial" charset="0"/>
              </a:rPr>
              <a:t>(CTO CERN openlab emeritus)</a:t>
            </a:r>
          </a:p>
        </p:txBody>
      </p:sp>
      <p:sp>
        <p:nvSpPr>
          <p:cNvPr id="2" name="TextBox 1"/>
          <p:cNvSpPr txBox="1"/>
          <p:nvPr/>
        </p:nvSpPr>
        <p:spPr>
          <a:xfrm>
            <a:off x="2599569" y="4967718"/>
            <a:ext cx="3809056" cy="215444"/>
          </a:xfrm>
          <a:prstGeom prst="rect">
            <a:avLst/>
          </a:prstGeom>
          <a:noFill/>
        </p:spPr>
        <p:txBody>
          <a:bodyPr wrap="none" rtlCol="0">
            <a:spAutoFit/>
          </a:bodyPr>
          <a:lstStyle/>
          <a:p>
            <a:pPr defTabSz="457200" eaLnBrk="0" fontAlgn="base" hangingPunct="0">
              <a:spcBef>
                <a:spcPct val="0"/>
              </a:spcBef>
              <a:spcAft>
                <a:spcPct val="0"/>
              </a:spcAft>
            </a:pPr>
            <a:r>
              <a:rPr lang="en-US" sz="800" b="1" i="1" dirty="0" smtClean="0">
                <a:solidFill>
                  <a:srgbClr val="000000">
                    <a:lumMod val="65000"/>
                  </a:srgbClr>
                </a:solidFill>
                <a:latin typeface="Arial" charset="0"/>
              </a:rPr>
              <a:t>© 2014, </a:t>
            </a:r>
            <a:r>
              <a:rPr lang="en-US" sz="800" b="1" i="1" dirty="0">
                <a:solidFill>
                  <a:srgbClr val="000000">
                    <a:lumMod val="65000"/>
                  </a:srgbClr>
                </a:solidFill>
                <a:latin typeface="Arial" charset="0"/>
              </a:rPr>
              <a:t>James </a:t>
            </a:r>
            <a:r>
              <a:rPr lang="en-US" sz="800" b="1" i="1" dirty="0" smtClean="0">
                <a:solidFill>
                  <a:srgbClr val="000000">
                    <a:lumMod val="65000"/>
                  </a:srgbClr>
                </a:solidFill>
                <a:latin typeface="Arial" charset="0"/>
              </a:rPr>
              <a:t>Reinders &amp; Jim Jeffers, </a:t>
            </a:r>
            <a:r>
              <a:rPr lang="en-US" sz="800" b="1" i="1" dirty="0">
                <a:solidFill>
                  <a:srgbClr val="000000">
                    <a:lumMod val="65000"/>
                  </a:srgbClr>
                </a:solidFill>
                <a:latin typeface="Arial" charset="0"/>
              </a:rPr>
              <a:t>book image used with </a:t>
            </a:r>
            <a:r>
              <a:rPr lang="en-US" sz="800" b="1" i="1" dirty="0" smtClean="0">
                <a:solidFill>
                  <a:srgbClr val="000000">
                    <a:lumMod val="65000"/>
                  </a:srgbClr>
                </a:solidFill>
                <a:latin typeface="Arial" charset="0"/>
              </a:rPr>
              <a:t>permission</a:t>
            </a:r>
            <a:endParaRPr lang="en-US" sz="800" b="1" i="1" dirty="0">
              <a:solidFill>
                <a:srgbClr val="000000">
                  <a:lumMod val="65000"/>
                </a:srgbClr>
              </a:solidFill>
              <a:latin typeface="Arial" charset="0"/>
            </a:endParaRPr>
          </a:p>
        </p:txBody>
      </p:sp>
      <p:sp>
        <p:nvSpPr>
          <p:cNvPr id="12" name="TextBox 11"/>
          <p:cNvSpPr txBox="1"/>
          <p:nvPr/>
        </p:nvSpPr>
        <p:spPr>
          <a:xfrm>
            <a:off x="101600" y="114300"/>
            <a:ext cx="2743200" cy="4770537"/>
          </a:xfrm>
          <a:prstGeom prst="rect">
            <a:avLst/>
          </a:prstGeom>
          <a:noFill/>
        </p:spPr>
        <p:txBody>
          <a:bodyPr wrap="square" rtlCol="0">
            <a:spAutoFit/>
          </a:bodyPr>
          <a:lstStyle/>
          <a:p>
            <a:pPr defTabSz="457200" eaLnBrk="0" fontAlgn="base" hangingPunct="0">
              <a:spcBef>
                <a:spcPct val="0"/>
              </a:spcBef>
              <a:spcAft>
                <a:spcPct val="0"/>
              </a:spcAft>
            </a:pPr>
            <a:r>
              <a:rPr lang="en-US" sz="1600" dirty="0" smtClean="0">
                <a:solidFill>
                  <a:srgbClr val="000000"/>
                </a:solidFill>
                <a:latin typeface="Arial" charset="0"/>
              </a:rPr>
              <a:t>28 chapters,</a:t>
            </a:r>
            <a:br>
              <a:rPr lang="en-US" sz="1600" dirty="0" smtClean="0">
                <a:solidFill>
                  <a:srgbClr val="000000"/>
                </a:solidFill>
                <a:latin typeface="Arial" charset="0"/>
              </a:rPr>
            </a:br>
            <a:r>
              <a:rPr lang="en-US" sz="1600" dirty="0" smtClean="0">
                <a:solidFill>
                  <a:srgbClr val="000000"/>
                </a:solidFill>
                <a:latin typeface="Arial" charset="0"/>
              </a:rPr>
              <a:t>69 expert contributors.</a:t>
            </a:r>
            <a:endParaRPr lang="en-US" sz="1600" dirty="0">
              <a:solidFill>
                <a:srgbClr val="000000"/>
              </a:solidFill>
              <a:latin typeface="Arial" charset="0"/>
            </a:endParaRPr>
          </a:p>
          <a:p>
            <a:pPr defTabSz="457200" eaLnBrk="0" fontAlgn="base" hangingPunct="0">
              <a:spcBef>
                <a:spcPct val="0"/>
              </a:spcBef>
              <a:spcAft>
                <a:spcPct val="0"/>
              </a:spcAft>
            </a:pPr>
            <a:endParaRPr lang="en-US" sz="1600" dirty="0">
              <a:solidFill>
                <a:srgbClr val="000000"/>
              </a:solidFill>
              <a:latin typeface="Arial" charset="0"/>
            </a:endParaRPr>
          </a:p>
          <a:p>
            <a:pPr eaLnBrk="0" fontAlgn="base" hangingPunct="0">
              <a:spcBef>
                <a:spcPct val="0"/>
              </a:spcBef>
              <a:spcAft>
                <a:spcPct val="0"/>
              </a:spcAft>
            </a:pPr>
            <a:r>
              <a:rPr lang="en-US" sz="1600" dirty="0" smtClean="0">
                <a:solidFill>
                  <a:srgbClr val="000000"/>
                </a:solidFill>
                <a:latin typeface="Arial" charset="0"/>
              </a:rPr>
              <a:t>Numerous  “Real World” Code “Recipes” and examples using OpenMP</a:t>
            </a:r>
            <a:r>
              <a:rPr lang="en-US" sz="1600" dirty="0" smtClean="0">
                <a:solidFill>
                  <a:schemeClr val="bg1">
                    <a:lumMod val="75000"/>
                  </a:schemeClr>
                </a:solidFill>
                <a:latin typeface="Arial" charset="0"/>
              </a:rPr>
              <a:t>*</a:t>
            </a:r>
            <a:r>
              <a:rPr lang="en-US" sz="1600" dirty="0" smtClean="0">
                <a:solidFill>
                  <a:srgbClr val="000000"/>
                </a:solidFill>
                <a:latin typeface="Arial" charset="0"/>
              </a:rPr>
              <a:t>, MPI, OpenCL</a:t>
            </a:r>
            <a:r>
              <a:rPr lang="en-US" sz="1600" dirty="0">
                <a:solidFill>
                  <a:schemeClr val="bg1">
                    <a:lumMod val="75000"/>
                  </a:schemeClr>
                </a:solidFill>
                <a:latin typeface="Arial" charset="0"/>
              </a:rPr>
              <a:t>*</a:t>
            </a:r>
            <a:r>
              <a:rPr lang="en-US" sz="1600" dirty="0" smtClean="0">
                <a:solidFill>
                  <a:srgbClr val="000000"/>
                </a:solidFill>
                <a:latin typeface="Arial" charset="0"/>
              </a:rPr>
              <a:t>, C, C++, Fortran.</a:t>
            </a:r>
            <a:endParaRPr lang="en-US" sz="1600" dirty="0">
              <a:solidFill>
                <a:srgbClr val="000000"/>
              </a:solidFill>
              <a:latin typeface="Arial" charset="0"/>
            </a:endParaRPr>
          </a:p>
          <a:p>
            <a:pPr defTabSz="457200" eaLnBrk="0" fontAlgn="base" hangingPunct="0">
              <a:spcBef>
                <a:spcPct val="0"/>
              </a:spcBef>
              <a:spcAft>
                <a:spcPct val="0"/>
              </a:spcAft>
            </a:pPr>
            <a:endParaRPr lang="en-US" sz="1600" dirty="0">
              <a:solidFill>
                <a:srgbClr val="000000"/>
              </a:solidFill>
              <a:latin typeface="Arial" charset="0"/>
            </a:endParaRPr>
          </a:p>
          <a:p>
            <a:pPr defTabSz="457200" eaLnBrk="0" fontAlgn="base" hangingPunct="0">
              <a:spcBef>
                <a:spcPct val="0"/>
              </a:spcBef>
              <a:spcAft>
                <a:spcPct val="0"/>
              </a:spcAft>
            </a:pPr>
            <a:r>
              <a:rPr lang="en-US" sz="1600" dirty="0" smtClean="0">
                <a:solidFill>
                  <a:srgbClr val="000000"/>
                </a:solidFill>
                <a:latin typeface="Arial" charset="0"/>
              </a:rPr>
              <a:t>Successful techniques, tips for vectorization, scalable parallel coding, </a:t>
            </a:r>
            <a:r>
              <a:rPr lang="en-US" sz="1600" dirty="0">
                <a:solidFill>
                  <a:srgbClr val="000000"/>
                </a:solidFill>
                <a:latin typeface="Arial" charset="0"/>
              </a:rPr>
              <a:t>load </a:t>
            </a:r>
            <a:r>
              <a:rPr lang="en-US" sz="1600" dirty="0" smtClean="0">
                <a:solidFill>
                  <a:srgbClr val="000000"/>
                </a:solidFill>
                <a:latin typeface="Arial" charset="0"/>
              </a:rPr>
              <a:t>balancing, data structure and memory tuning, applicable to both processors and coprocessors!</a:t>
            </a:r>
          </a:p>
          <a:p>
            <a:pPr defTabSz="457200" eaLnBrk="0" fontAlgn="base" hangingPunct="0">
              <a:spcBef>
                <a:spcPct val="0"/>
              </a:spcBef>
              <a:spcAft>
                <a:spcPct val="0"/>
              </a:spcAft>
            </a:pPr>
            <a:endParaRPr lang="en-US" sz="1600" dirty="0">
              <a:solidFill>
                <a:srgbClr val="000000"/>
              </a:solidFill>
              <a:latin typeface="Arial" charset="0"/>
            </a:endParaRPr>
          </a:p>
          <a:p>
            <a:pPr defTabSz="457200" eaLnBrk="0" fontAlgn="base" hangingPunct="0">
              <a:spcBef>
                <a:spcPct val="0"/>
              </a:spcBef>
              <a:spcAft>
                <a:spcPct val="0"/>
              </a:spcAft>
            </a:pPr>
            <a:endParaRPr lang="en-US" sz="1600" dirty="0">
              <a:solidFill>
                <a:srgbClr val="000000"/>
              </a:solidFill>
              <a:latin typeface="Arial" charset="0"/>
            </a:endParaRPr>
          </a:p>
        </p:txBody>
      </p:sp>
      <p:sp>
        <p:nvSpPr>
          <p:cNvPr id="16" name="TextBox 15"/>
          <p:cNvSpPr txBox="1"/>
          <p:nvPr/>
        </p:nvSpPr>
        <p:spPr>
          <a:xfrm>
            <a:off x="0" y="3911600"/>
            <a:ext cx="9144000" cy="438582"/>
          </a:xfrm>
          <a:prstGeom prst="rect">
            <a:avLst/>
          </a:prstGeom>
          <a:noFill/>
        </p:spPr>
        <p:txBody>
          <a:bodyPr wrap="square" lIns="68580" tIns="34290" rIns="68580" bIns="34290" rtlCol="0">
            <a:spAutoFit/>
          </a:bodyPr>
          <a:lstStyle/>
          <a:p>
            <a:pPr algn="ctr"/>
            <a:r>
              <a:rPr lang="en-US" sz="1200" dirty="0" smtClean="0">
                <a:latin typeface="Arial"/>
              </a:rPr>
              <a:t>High Performance Programming Pearls</a:t>
            </a:r>
          </a:p>
          <a:p>
            <a:pPr algn="ctr"/>
            <a:r>
              <a:rPr lang="en-US" sz="1200" dirty="0" smtClean="0">
                <a:latin typeface="Arial"/>
              </a:rPr>
              <a:t>Editors Jim </a:t>
            </a:r>
            <a:r>
              <a:rPr lang="en-US" sz="1200" dirty="0">
                <a:latin typeface="Arial"/>
              </a:rPr>
              <a:t>Jeffers, James Reinders, (c) </a:t>
            </a:r>
            <a:r>
              <a:rPr lang="en-US" sz="1200" dirty="0" smtClean="0">
                <a:latin typeface="Arial"/>
              </a:rPr>
              <a:t>2014, </a:t>
            </a:r>
            <a:r>
              <a:rPr lang="en-US" sz="1200" dirty="0">
                <a:latin typeface="Arial"/>
              </a:rPr>
              <a:t>publisher: Morgan Kaufmann</a:t>
            </a:r>
          </a:p>
        </p:txBody>
      </p:sp>
      <p:sp>
        <p:nvSpPr>
          <p:cNvPr id="18" name="TextBox 17"/>
          <p:cNvSpPr txBox="1"/>
          <p:nvPr/>
        </p:nvSpPr>
        <p:spPr>
          <a:xfrm>
            <a:off x="0" y="4367294"/>
            <a:ext cx="9144000" cy="500137"/>
          </a:xfrm>
          <a:prstGeom prst="rect">
            <a:avLst/>
          </a:prstGeom>
          <a:noFill/>
        </p:spPr>
        <p:txBody>
          <a:bodyPr wrap="square" lIns="68580" tIns="34290" rIns="68580" bIns="34290" rtlCol="0">
            <a:spAutoFit/>
          </a:bodyPr>
          <a:lstStyle/>
          <a:p>
            <a:pPr algn="ctr"/>
            <a:r>
              <a:rPr lang="en-US" sz="2800" dirty="0" smtClean="0">
                <a:solidFill>
                  <a:schemeClr val="tx2"/>
                </a:solidFill>
                <a:latin typeface="Arial"/>
              </a:rPr>
              <a:t>www.lotsofcores.com</a:t>
            </a:r>
            <a:endParaRPr lang="en-US" sz="2800" dirty="0">
              <a:solidFill>
                <a:schemeClr val="tx2"/>
              </a:solidFill>
              <a:latin typeface="Arial"/>
            </a:endParaRPr>
          </a:p>
        </p:txBody>
      </p:sp>
      <p:sp>
        <p:nvSpPr>
          <p:cNvPr id="19" name="Title 1"/>
          <p:cNvSpPr txBox="1">
            <a:spLocks/>
          </p:cNvSpPr>
          <p:nvPr/>
        </p:nvSpPr>
        <p:spPr>
          <a:xfrm>
            <a:off x="0" y="0"/>
            <a:ext cx="9144000" cy="741560"/>
          </a:xfrm>
          <a:prstGeom prst="rect">
            <a:avLst/>
          </a:prstGeom>
        </p:spPr>
        <p:txBody>
          <a:bodyPr>
            <a:normAutofit/>
          </a:bodyPr>
          <a:lstStyle>
            <a:lvl1pPr algn="l" defTabSz="457200" rtl="0" eaLnBrk="1" latinLnBrk="0" hangingPunct="1">
              <a:spcBef>
                <a:spcPct val="0"/>
              </a:spcBef>
              <a:buNone/>
              <a:defRPr sz="4600" kern="1200">
                <a:solidFill>
                  <a:schemeClr val="tx1">
                    <a:lumMod val="50000"/>
                    <a:lumOff val="50000"/>
                  </a:schemeClr>
                </a:solidFill>
                <a:latin typeface="Intel Clear Light"/>
                <a:ea typeface="+mj-ea"/>
                <a:cs typeface="Intel Clear Light"/>
              </a:defRPr>
            </a:lvl1pPr>
          </a:lstStyle>
          <a:p>
            <a:pPr algn="ctr">
              <a:lnSpc>
                <a:spcPct val="80000"/>
              </a:lnSpc>
            </a:pPr>
            <a:r>
              <a:rPr lang="en-US" sz="2100" dirty="0">
                <a:solidFill>
                  <a:srgbClr val="000000"/>
                </a:solidFill>
                <a:latin typeface="Arial"/>
                <a:cs typeface="Arial"/>
              </a:rPr>
              <a:t>A</a:t>
            </a:r>
            <a:r>
              <a:rPr lang="en-US" sz="2100" dirty="0" smtClean="0">
                <a:solidFill>
                  <a:srgbClr val="000000"/>
                </a:solidFill>
                <a:latin typeface="Arial"/>
                <a:cs typeface="Arial"/>
              </a:rPr>
              <a:t>vailable</a:t>
            </a:r>
            <a:br>
              <a:rPr lang="en-US" sz="2100" dirty="0" smtClean="0">
                <a:solidFill>
                  <a:srgbClr val="000000"/>
                </a:solidFill>
                <a:latin typeface="Arial"/>
                <a:cs typeface="Arial"/>
              </a:rPr>
            </a:br>
            <a:r>
              <a:rPr lang="en-US" sz="2100" dirty="0" smtClean="0">
                <a:solidFill>
                  <a:srgbClr val="000000"/>
                </a:solidFill>
                <a:latin typeface="Arial"/>
                <a:cs typeface="Arial"/>
              </a:rPr>
              <a:t>November 17, 2014</a:t>
            </a:r>
            <a:endParaRPr lang="en-US" sz="2100" dirty="0">
              <a:solidFill>
                <a:srgbClr val="000000"/>
              </a:solidFill>
              <a:latin typeface="Arial"/>
              <a:cs typeface="Arial"/>
            </a:endParaRPr>
          </a:p>
        </p:txBody>
      </p:sp>
      <p:sp>
        <p:nvSpPr>
          <p:cNvPr id="6" name="TextBox 5"/>
          <p:cNvSpPr txBox="1"/>
          <p:nvPr/>
        </p:nvSpPr>
        <p:spPr>
          <a:xfrm>
            <a:off x="3213100" y="4279900"/>
            <a:ext cx="2898412" cy="230832"/>
          </a:xfrm>
          <a:prstGeom prst="rect">
            <a:avLst/>
          </a:prstGeom>
          <a:noFill/>
        </p:spPr>
        <p:txBody>
          <a:bodyPr wrap="none" rtlCol="0">
            <a:spAutoFit/>
          </a:bodyPr>
          <a:lstStyle/>
          <a:p>
            <a:r>
              <a:rPr lang="en-US" sz="900" dirty="0" smtClean="0">
                <a:solidFill>
                  <a:schemeClr val="bg1">
                    <a:lumMod val="65000"/>
                  </a:schemeClr>
                </a:solidFill>
                <a:latin typeface="Arial"/>
                <a:cs typeface="Arial"/>
              </a:rPr>
              <a:t>Book cover design used with permission of publisher.</a:t>
            </a:r>
          </a:p>
        </p:txBody>
      </p:sp>
      <p:pic>
        <p:nvPicPr>
          <p:cNvPr id="11" name="Picture 10" descr="Cover Pearl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09104" y="587931"/>
            <a:ext cx="2633472" cy="3291840"/>
          </a:xfrm>
          <a:prstGeom prst="rect">
            <a:avLst/>
          </a:prstGeom>
        </p:spPr>
      </p:pic>
      <p:sp>
        <p:nvSpPr>
          <p:cNvPr id="13" name="TextBox 12"/>
          <p:cNvSpPr txBox="1"/>
          <p:nvPr/>
        </p:nvSpPr>
        <p:spPr>
          <a:xfrm>
            <a:off x="6959407" y="4330700"/>
            <a:ext cx="2034907" cy="461665"/>
          </a:xfrm>
          <a:prstGeom prst="rect">
            <a:avLst/>
          </a:prstGeom>
          <a:solidFill>
            <a:srgbClr val="FFFF00"/>
          </a:solidFill>
        </p:spPr>
        <p:txBody>
          <a:bodyPr wrap="none" rtlCol="0">
            <a:spAutoFit/>
          </a:bodyPr>
          <a:lstStyle/>
          <a:p>
            <a:r>
              <a:rPr lang="en-US" sz="1200" b="1" dirty="0" smtClean="0">
                <a:solidFill>
                  <a:schemeClr val="tx2"/>
                </a:solidFill>
                <a:latin typeface="Arial Narrow"/>
                <a:cs typeface="Arial Narrow"/>
              </a:rPr>
              <a:t>All figures, diagrams and code</a:t>
            </a:r>
            <a:br>
              <a:rPr lang="en-US" sz="1200" b="1" dirty="0" smtClean="0">
                <a:solidFill>
                  <a:schemeClr val="tx2"/>
                </a:solidFill>
                <a:latin typeface="Arial Narrow"/>
                <a:cs typeface="Arial Narrow"/>
              </a:rPr>
            </a:br>
            <a:r>
              <a:rPr lang="en-US" sz="1200" b="1" dirty="0" smtClean="0">
                <a:solidFill>
                  <a:schemeClr val="tx2"/>
                </a:solidFill>
                <a:latin typeface="Arial Narrow"/>
                <a:cs typeface="Arial Narrow"/>
              </a:rPr>
              <a:t>freely downloadable.</a:t>
            </a:r>
          </a:p>
        </p:txBody>
      </p:sp>
    </p:spTree>
    <p:extLst>
      <p:ext uri="{BB962C8B-B14F-4D97-AF65-F5344CB8AC3E}">
        <p14:creationId xmlns:p14="http://schemas.microsoft.com/office/powerpoint/2010/main" val="19591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OPTIMIZING </a:t>
            </a:r>
            <a:r>
              <a:rPr lang="en-US" sz="2400" dirty="0" smtClean="0">
                <a:solidFill>
                  <a:schemeClr val="tx1"/>
                </a:solidFill>
              </a:rPr>
              <a:t>GATHER/ SCATTER </a:t>
            </a:r>
            <a:r>
              <a:rPr lang="en-US" sz="2400" dirty="0">
                <a:solidFill>
                  <a:schemeClr val="tx1"/>
                </a:solidFill>
              </a:rPr>
              <a:t>PATTERNS</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1" y="968852"/>
            <a:ext cx="2656990" cy="1487914"/>
          </a:xfrm>
        </p:spPr>
      </p:pic>
      <p:sp>
        <p:nvSpPr>
          <p:cNvPr id="5" name="Slide Number Placeholder 4"/>
          <p:cNvSpPr>
            <a:spLocks noGrp="1"/>
          </p:cNvSpPr>
          <p:nvPr>
            <p:ph type="sldNum" sz="quarter" idx="12"/>
          </p:nvPr>
        </p:nvSpPr>
        <p:spPr/>
        <p:txBody>
          <a:bodyPr/>
          <a:lstStyle/>
          <a:p>
            <a:fld id="{EE2556C5-CE8C-6547-B838-EA80C61A4AF7}" type="slidenum">
              <a:rPr lang="en-US" smtClean="0"/>
              <a:pPr/>
              <a:t>20</a:t>
            </a:fld>
            <a:endParaRPr lang="en-US"/>
          </a:p>
        </p:txBody>
      </p:sp>
      <p:sp>
        <p:nvSpPr>
          <p:cNvPr id="8" name="Rectangle 7"/>
          <p:cNvSpPr/>
          <p:nvPr/>
        </p:nvSpPr>
        <p:spPr>
          <a:xfrm>
            <a:off x="2912951" y="968852"/>
            <a:ext cx="5661765" cy="757130"/>
          </a:xfrm>
          <a:prstGeom prst="rect">
            <a:avLst/>
          </a:prstGeom>
        </p:spPr>
        <p:txBody>
          <a:bodyPr wrap="square">
            <a:spAutoFit/>
          </a:bodyPr>
          <a:lstStyle/>
          <a:p>
            <a:pPr marL="285750" indent="-285750">
              <a:lnSpc>
                <a:spcPct val="80000"/>
              </a:lnSpc>
              <a:buFont typeface="Arial" panose="020B0604020202020204" pitchFamily="34" charset="0"/>
              <a:buChar char="•"/>
            </a:pPr>
            <a:r>
              <a:rPr lang="en-US" dirty="0">
                <a:solidFill>
                  <a:srgbClr val="000000"/>
                </a:solidFill>
                <a:latin typeface="Apple Chancery"/>
                <a:cs typeface="Apple Chancery"/>
              </a:rPr>
              <a:t>Simon J. </a:t>
            </a:r>
            <a:r>
              <a:rPr lang="en-US" dirty="0" err="1" smtClean="0">
                <a:solidFill>
                  <a:srgbClr val="000000"/>
                </a:solidFill>
                <a:latin typeface="Apple Chancery"/>
                <a:cs typeface="Apple Chancery"/>
              </a:rPr>
              <a:t>Pennycook</a:t>
            </a:r>
            <a:endParaRPr lang="en-U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Christopher </a:t>
            </a:r>
            <a:r>
              <a:rPr lang="en-US" dirty="0">
                <a:solidFill>
                  <a:srgbClr val="000000"/>
                </a:solidFill>
                <a:latin typeface="Apple Chancery"/>
                <a:cs typeface="Apple Chancery"/>
              </a:rPr>
              <a:t>J. Hughes </a:t>
            </a:r>
            <a:endParaRPr lang="en-U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Mikhail </a:t>
            </a:r>
            <a:r>
              <a:rPr lang="en-US" dirty="0" err="1" smtClean="0">
                <a:solidFill>
                  <a:srgbClr val="000000"/>
                </a:solidFill>
                <a:latin typeface="Apple Chancery"/>
                <a:cs typeface="Apple Chancery"/>
              </a:rPr>
              <a:t>Smelyanskiy</a:t>
            </a:r>
            <a:endParaRPr lang="en-US" dirty="0">
              <a:latin typeface="Arial"/>
            </a:endParaRPr>
          </a:p>
        </p:txBody>
      </p:sp>
      <p:sp>
        <p:nvSpPr>
          <p:cNvPr id="3" name="Rectangle 2"/>
          <p:cNvSpPr/>
          <p:nvPr/>
        </p:nvSpPr>
        <p:spPr>
          <a:xfrm>
            <a:off x="3130952" y="1876453"/>
            <a:ext cx="5787342" cy="2677656"/>
          </a:xfrm>
          <a:prstGeom prst="rect">
            <a:avLst/>
          </a:prstGeom>
        </p:spPr>
        <p:txBody>
          <a:bodyPr wrap="square">
            <a:spAutoFit/>
          </a:bodyPr>
          <a:lstStyle/>
          <a:p>
            <a:r>
              <a:rPr lang="en-US" sz="1400" dirty="0" smtClean="0"/>
              <a:t>The </a:t>
            </a:r>
            <a:r>
              <a:rPr lang="en-US" sz="1400" dirty="0"/>
              <a:t>authors discuss four optimization techniques for improving the performance of gather and scatter operations:</a:t>
            </a:r>
          </a:p>
          <a:p>
            <a:endParaRPr lang="en-US" sz="1400" dirty="0"/>
          </a:p>
          <a:p>
            <a:pPr marL="342900" indent="-342900">
              <a:buFont typeface="+mj-lt"/>
              <a:buAutoNum type="arabicPeriod"/>
            </a:pPr>
            <a:r>
              <a:rPr lang="en-US" sz="1400" dirty="0"/>
              <a:t>Using domain knowledge and sorting to improve temporal and spatial locality</a:t>
            </a:r>
          </a:p>
          <a:p>
            <a:pPr marL="342900" indent="-342900">
              <a:buFont typeface="+mj-lt"/>
              <a:buAutoNum type="arabicPeriod"/>
            </a:pPr>
            <a:r>
              <a:rPr lang="en-US" sz="1400" dirty="0"/>
              <a:t>Choosing an appropriate data layout for hot compute loops, based on their access patterns</a:t>
            </a:r>
          </a:p>
          <a:p>
            <a:pPr marL="342900" indent="-342900">
              <a:buFont typeface="+mj-lt"/>
              <a:buAutoNum type="arabicPeriod"/>
            </a:pPr>
            <a:r>
              <a:rPr lang="en-US" sz="1400" dirty="0"/>
              <a:t>Minimizing the number of instructions for each individual gather/scatter operation, through on-the-fly transposition between </a:t>
            </a:r>
            <a:r>
              <a:rPr lang="en-US" sz="1400" dirty="0" err="1"/>
              <a:t>AoS</a:t>
            </a:r>
            <a:r>
              <a:rPr lang="en-US" sz="1400" dirty="0"/>
              <a:t> and </a:t>
            </a:r>
            <a:r>
              <a:rPr lang="en-US" sz="1400" dirty="0" err="1"/>
              <a:t>SoA</a:t>
            </a:r>
            <a:r>
              <a:rPr lang="en-US" sz="1400" dirty="0"/>
              <a:t> layouts</a:t>
            </a:r>
          </a:p>
          <a:p>
            <a:pPr marL="342900" indent="-342900">
              <a:buFont typeface="+mj-lt"/>
              <a:buAutoNum type="arabicPeriod"/>
            </a:pPr>
            <a:r>
              <a:rPr lang="en-US" sz="1400" dirty="0"/>
              <a:t>Amortizing gather/scatter and transposition costs over multiple loop iterations (where possible</a:t>
            </a:r>
            <a:r>
              <a:rPr lang="en-US" sz="1400" dirty="0" smtClean="0"/>
              <a:t>)</a:t>
            </a:r>
            <a:endParaRPr lang="en-US" sz="1400" dirty="0"/>
          </a:p>
        </p:txBody>
      </p:sp>
      <p:grpSp>
        <p:nvGrpSpPr>
          <p:cNvPr id="9" name="Group 8"/>
          <p:cNvGrpSpPr/>
          <p:nvPr/>
        </p:nvGrpSpPr>
        <p:grpSpPr>
          <a:xfrm>
            <a:off x="5665085" y="1009336"/>
            <a:ext cx="3253209" cy="652589"/>
            <a:chOff x="5665085" y="1009336"/>
            <a:chExt cx="3253209" cy="652589"/>
          </a:xfrm>
        </p:grpSpPr>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5665085" y="1229317"/>
              <a:ext cx="3253209" cy="432608"/>
            </a:xfrm>
            <a:prstGeom prst="rect">
              <a:avLst/>
            </a:prstGeom>
          </p:spPr>
        </p:pic>
        <p:sp>
          <p:nvSpPr>
            <p:cNvPr id="6" name="TextBox 5"/>
            <p:cNvSpPr txBox="1"/>
            <p:nvPr/>
          </p:nvSpPr>
          <p:spPr>
            <a:xfrm>
              <a:off x="5665085" y="1009336"/>
              <a:ext cx="3172186" cy="246221"/>
            </a:xfrm>
            <a:prstGeom prst="rect">
              <a:avLst/>
            </a:prstGeom>
            <a:noFill/>
          </p:spPr>
          <p:txBody>
            <a:bodyPr wrap="square" rtlCol="0">
              <a:spAutoFit/>
            </a:bodyPr>
            <a:lstStyle/>
            <a:p>
              <a:pPr algn="ctr"/>
              <a:r>
                <a:rPr lang="en-US" sz="1000" dirty="0" smtClean="0">
                  <a:latin typeface="Neo Sans Intel"/>
                  <a:cs typeface="Neo Sans Intel"/>
                </a:rPr>
                <a:t>Example loop that leads to scatters and gathers</a:t>
              </a:r>
            </a:p>
          </p:txBody>
        </p:sp>
      </p:grpSp>
    </p:spTree>
    <p:extLst>
      <p:ext uri="{BB962C8B-B14F-4D97-AF65-F5344CB8AC3E}">
        <p14:creationId xmlns:p14="http://schemas.microsoft.com/office/powerpoint/2010/main" val="107139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OPTIMIZING </a:t>
            </a:r>
            <a:r>
              <a:rPr lang="en-US" sz="2400" dirty="0" smtClean="0">
                <a:solidFill>
                  <a:schemeClr val="tx1"/>
                </a:solidFill>
              </a:rPr>
              <a:t>GATHER/ SCATTER </a:t>
            </a:r>
            <a:r>
              <a:rPr lang="en-US" sz="2400" dirty="0">
                <a:solidFill>
                  <a:schemeClr val="tx1"/>
                </a:solidFill>
              </a:rPr>
              <a:t>PATTERNS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21</a:t>
            </a:fld>
            <a:endParaRPr lang="en-US"/>
          </a:p>
        </p:txBody>
      </p:sp>
      <p:sp>
        <p:nvSpPr>
          <p:cNvPr id="15" name="Rectangle 14"/>
          <p:cNvSpPr/>
          <p:nvPr/>
        </p:nvSpPr>
        <p:spPr>
          <a:xfrm>
            <a:off x="92366" y="3412439"/>
            <a:ext cx="4572000" cy="830997"/>
          </a:xfrm>
          <a:prstGeom prst="rect">
            <a:avLst/>
          </a:prstGeom>
        </p:spPr>
        <p:txBody>
          <a:bodyPr>
            <a:spAutoFit/>
          </a:bodyPr>
          <a:lstStyle/>
          <a:p>
            <a:pPr marL="285750" indent="-285750">
              <a:buFont typeface="Arial" panose="020B0604020202020204" pitchFamily="34" charset="0"/>
              <a:buChar char="•"/>
            </a:pPr>
            <a:r>
              <a:rPr lang="en-US" sz="1200" dirty="0" err="1" smtClean="0"/>
              <a:t>SoA</a:t>
            </a:r>
            <a:r>
              <a:rPr lang="en-US" sz="1200" dirty="0" smtClean="0"/>
              <a:t>: only </a:t>
            </a:r>
            <a:r>
              <a:rPr lang="en-US" sz="1200" dirty="0"/>
              <a:t>guarantees contiguous loads/stores if the array itself is not </a:t>
            </a:r>
            <a:r>
              <a:rPr lang="en-US" sz="1200" dirty="0" smtClean="0"/>
              <a:t>accessed </a:t>
            </a:r>
            <a:r>
              <a:rPr lang="en-US" sz="1200" dirty="0"/>
              <a:t>via indirection. </a:t>
            </a:r>
            <a:endParaRPr lang="en-US" sz="1200" dirty="0" smtClean="0"/>
          </a:p>
          <a:p>
            <a:pPr marL="285750" indent="-285750">
              <a:buFont typeface="Arial" panose="020B0604020202020204" pitchFamily="34" charset="0"/>
              <a:buChar char="•"/>
            </a:pPr>
            <a:r>
              <a:rPr lang="en-US" sz="1200" dirty="0" smtClean="0"/>
              <a:t>The </a:t>
            </a:r>
            <a:r>
              <a:rPr lang="en-US" sz="1200" dirty="0"/>
              <a:t>distance between </a:t>
            </a:r>
            <a:r>
              <a:rPr lang="en-US" sz="1200" dirty="0" err="1"/>
              <a:t>struct</a:t>
            </a:r>
            <a:r>
              <a:rPr lang="en-US" sz="1200" dirty="0"/>
              <a:t> members for a single </a:t>
            </a:r>
            <a:r>
              <a:rPr lang="en-US" sz="1200" dirty="0" smtClean="0"/>
              <a:t>element can </a:t>
            </a:r>
            <a:r>
              <a:rPr lang="en-US" sz="1200" dirty="0"/>
              <a:t>lead to poor cache behavior.</a:t>
            </a:r>
          </a:p>
        </p:txBody>
      </p:sp>
      <p:pic>
        <p:nvPicPr>
          <p:cNvPr id="16" name="Picture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96875" y="593739"/>
            <a:ext cx="1231795" cy="1244900"/>
          </a:xfrm>
          <a:prstGeom prst="rect">
            <a:avLst/>
          </a:prstGeom>
        </p:spPr>
      </p:pic>
      <p:sp>
        <p:nvSpPr>
          <p:cNvPr id="17" name="TextBox 16"/>
          <p:cNvSpPr txBox="1"/>
          <p:nvPr/>
        </p:nvSpPr>
        <p:spPr>
          <a:xfrm>
            <a:off x="6528670" y="890917"/>
            <a:ext cx="2095500" cy="646331"/>
          </a:xfrm>
          <a:prstGeom prst="rect">
            <a:avLst/>
          </a:prstGeom>
          <a:noFill/>
        </p:spPr>
        <p:txBody>
          <a:bodyPr wrap="square" rtlCol="0">
            <a:spAutoFit/>
          </a:bodyPr>
          <a:lstStyle/>
          <a:p>
            <a:r>
              <a:rPr lang="en-US" sz="1200" dirty="0" smtClean="0">
                <a:latin typeface="Neo Sans Intel"/>
                <a:cs typeface="Neo Sans Intel"/>
              </a:rPr>
              <a:t>Lists in molecular dynamics avoid O(n</a:t>
            </a:r>
            <a:r>
              <a:rPr lang="en-US" sz="1200" baseline="30000" dirty="0" smtClean="0">
                <a:latin typeface="Neo Sans Intel"/>
                <a:cs typeface="Neo Sans Intel"/>
              </a:rPr>
              <a:t>2</a:t>
            </a:r>
            <a:r>
              <a:rPr lang="en-US" sz="1200" dirty="0" smtClean="0">
                <a:latin typeface="Neo Sans Intel"/>
                <a:cs typeface="Neo Sans Intel"/>
              </a:rPr>
              <a:t>) but incur gathers and scatters</a:t>
            </a:r>
          </a:p>
        </p:txBody>
      </p:sp>
      <p:pic>
        <p:nvPicPr>
          <p:cNvPr id="18" name="Picture 17"/>
          <p:cNvPicPr>
            <a:picLocks noChangeAspect="1"/>
          </p:cNvPicPr>
          <p:nvPr/>
        </p:nvPicPr>
        <p:blipFill>
          <a:blip r:embed="rId4">
            <a:clrChange>
              <a:clrFrom>
                <a:srgbClr val="FFFFFF"/>
              </a:clrFrom>
              <a:clrTo>
                <a:srgbClr val="FFFFFF">
                  <a:alpha val="0"/>
                </a:srgbClr>
              </a:clrTo>
            </a:clrChange>
          </a:blip>
          <a:stretch>
            <a:fillRect/>
          </a:stretch>
        </p:blipFill>
        <p:spPr>
          <a:xfrm>
            <a:off x="5257369" y="2020360"/>
            <a:ext cx="2944019" cy="1743590"/>
          </a:xfrm>
          <a:prstGeom prst="rect">
            <a:avLst/>
          </a:prstGeom>
        </p:spPr>
      </p:pic>
      <p:sp>
        <p:nvSpPr>
          <p:cNvPr id="19" name="Rectangle 18"/>
          <p:cNvSpPr/>
          <p:nvPr/>
        </p:nvSpPr>
        <p:spPr>
          <a:xfrm>
            <a:off x="4768850" y="3770008"/>
            <a:ext cx="4572000" cy="954107"/>
          </a:xfrm>
          <a:prstGeom prst="rect">
            <a:avLst/>
          </a:prstGeom>
        </p:spPr>
        <p:txBody>
          <a:bodyPr>
            <a:spAutoFit/>
          </a:bodyPr>
          <a:lstStyle/>
          <a:p>
            <a:r>
              <a:rPr lang="en-US" sz="1400" dirty="0"/>
              <a:t>Comparison of neighbor list build execution times </a:t>
            </a:r>
            <a:r>
              <a:rPr lang="en-US" sz="1400" dirty="0" smtClean="0"/>
              <a:t>for</a:t>
            </a:r>
          </a:p>
          <a:p>
            <a:pPr marL="285750" indent="-285750">
              <a:buFont typeface="Arial" panose="020B0604020202020204" pitchFamily="34" charset="0"/>
              <a:buChar char="•"/>
            </a:pPr>
            <a:r>
              <a:rPr lang="en-US" sz="1400" dirty="0" smtClean="0"/>
              <a:t>The </a:t>
            </a:r>
            <a:r>
              <a:rPr lang="en-US" sz="1400" dirty="0"/>
              <a:t>original scalar </a:t>
            </a:r>
            <a:r>
              <a:rPr lang="en-US" sz="1400" dirty="0" smtClean="0"/>
              <a:t>code</a:t>
            </a:r>
          </a:p>
          <a:p>
            <a:pPr marL="285750" indent="-285750">
              <a:buFont typeface="Arial" panose="020B0604020202020204" pitchFamily="34" charset="0"/>
              <a:buChar char="•"/>
            </a:pPr>
            <a:r>
              <a:rPr lang="en-US" sz="1400" dirty="0" smtClean="0"/>
              <a:t>A </a:t>
            </a:r>
            <a:r>
              <a:rPr lang="en-US" sz="1400" dirty="0" err="1" smtClean="0"/>
              <a:t>vectorized</a:t>
            </a:r>
            <a:r>
              <a:rPr lang="en-US" sz="1400" dirty="0" smtClean="0"/>
              <a:t> on-the-fly transpose</a:t>
            </a:r>
          </a:p>
          <a:p>
            <a:pPr marL="285750" indent="-285750">
              <a:buFont typeface="Arial" panose="020B0604020202020204" pitchFamily="34" charset="0"/>
              <a:buChar char="•"/>
            </a:pPr>
            <a:r>
              <a:rPr lang="en-US" sz="1400" dirty="0" smtClean="0"/>
              <a:t>An optimized version that </a:t>
            </a:r>
            <a:r>
              <a:rPr lang="en-US" sz="1400" dirty="0"/>
              <a:t>caches the </a:t>
            </a:r>
            <a:r>
              <a:rPr lang="en-US" sz="1400" dirty="0" smtClean="0"/>
              <a:t>transpose</a:t>
            </a:r>
            <a:endParaRPr lang="en-US" sz="1400" dirty="0"/>
          </a:p>
        </p:txBody>
      </p:sp>
      <p:grpSp>
        <p:nvGrpSpPr>
          <p:cNvPr id="7" name="Group 6"/>
          <p:cNvGrpSpPr/>
          <p:nvPr/>
        </p:nvGrpSpPr>
        <p:grpSpPr>
          <a:xfrm>
            <a:off x="161422" y="717181"/>
            <a:ext cx="4616952" cy="973678"/>
            <a:chOff x="161422" y="717181"/>
            <a:chExt cx="4616952" cy="973678"/>
          </a:xfrm>
        </p:grpSpPr>
        <p:sp>
          <p:nvSpPr>
            <p:cNvPr id="14" name="TextBox 13"/>
            <p:cNvSpPr txBox="1"/>
            <p:nvPr/>
          </p:nvSpPr>
          <p:spPr>
            <a:xfrm>
              <a:off x="161422" y="1413860"/>
              <a:ext cx="4433888" cy="276999"/>
            </a:xfrm>
            <a:prstGeom prst="rect">
              <a:avLst/>
            </a:prstGeom>
            <a:noFill/>
          </p:spPr>
          <p:txBody>
            <a:bodyPr wrap="square" rtlCol="0">
              <a:spAutoFit/>
            </a:bodyPr>
            <a:lstStyle/>
            <a:p>
              <a:r>
                <a:rPr lang="en-US" sz="1200" dirty="0" err="1" smtClean="0">
                  <a:latin typeface="Neo Sans Intel"/>
                  <a:cs typeface="Neo Sans Intel"/>
                </a:rPr>
                <a:t>AoS</a:t>
              </a:r>
              <a:r>
                <a:rPr lang="en-US" sz="1200" dirty="0" smtClean="0">
                  <a:latin typeface="Neo Sans Intel"/>
                  <a:cs typeface="Neo Sans Intel"/>
                </a:rPr>
                <a:t>: Generally does not lend itself to SIMD operations</a:t>
              </a:r>
            </a:p>
          </p:txBody>
        </p:sp>
        <p:pic>
          <p:nvPicPr>
            <p:cNvPr id="3" name="Picture 2"/>
            <p:cNvPicPr>
              <a:picLocks noChangeAspect="1"/>
            </p:cNvPicPr>
            <p:nvPr/>
          </p:nvPicPr>
          <p:blipFill>
            <a:blip r:embed="rId5">
              <a:clrChange>
                <a:clrFrom>
                  <a:srgbClr val="FFFFFF"/>
                </a:clrFrom>
                <a:clrTo>
                  <a:srgbClr val="FFFFFF">
                    <a:alpha val="0"/>
                  </a:srgbClr>
                </a:clrTo>
              </a:clrChange>
            </a:blip>
            <a:stretch>
              <a:fillRect/>
            </a:stretch>
          </p:blipFill>
          <p:spPr>
            <a:xfrm>
              <a:off x="196849" y="985693"/>
              <a:ext cx="4581525" cy="419100"/>
            </a:xfrm>
            <a:prstGeom prst="rect">
              <a:avLst/>
            </a:prstGeom>
          </p:spPr>
        </p:pic>
        <p:sp>
          <p:nvSpPr>
            <p:cNvPr id="4" name="TextBox 3"/>
            <p:cNvSpPr txBox="1"/>
            <p:nvPr/>
          </p:nvSpPr>
          <p:spPr>
            <a:xfrm>
              <a:off x="196849" y="717181"/>
              <a:ext cx="4581525" cy="307777"/>
            </a:xfrm>
            <a:prstGeom prst="rect">
              <a:avLst/>
            </a:prstGeom>
            <a:noFill/>
          </p:spPr>
          <p:txBody>
            <a:bodyPr wrap="square" rtlCol="0">
              <a:spAutoFit/>
            </a:bodyPr>
            <a:lstStyle/>
            <a:p>
              <a:pPr algn="ctr"/>
              <a:r>
                <a:rPr lang="en-US" sz="1400" dirty="0" smtClean="0">
                  <a:latin typeface="Neo Sans Intel"/>
                  <a:cs typeface="Neo Sans Intel"/>
                </a:rPr>
                <a:t>Array of Structures</a:t>
              </a:r>
              <a:endParaRPr lang="en-US" sz="1400" dirty="0" smtClean="0">
                <a:latin typeface="Neo Sans Intel"/>
                <a:cs typeface="Neo Sans Intel"/>
              </a:endParaRPr>
            </a:p>
          </p:txBody>
        </p:sp>
      </p:grpSp>
      <p:grpSp>
        <p:nvGrpSpPr>
          <p:cNvPr id="8" name="Group 7"/>
          <p:cNvGrpSpPr/>
          <p:nvPr/>
        </p:nvGrpSpPr>
        <p:grpSpPr>
          <a:xfrm>
            <a:off x="337761" y="1793695"/>
            <a:ext cx="1771650" cy="1581466"/>
            <a:chOff x="337761" y="1793695"/>
            <a:chExt cx="1771650" cy="1581466"/>
          </a:xfrm>
        </p:grpSpPr>
        <p:pic>
          <p:nvPicPr>
            <p:cNvPr id="6" name="Picture 5"/>
            <p:cNvPicPr>
              <a:picLocks noChangeAspect="1"/>
            </p:cNvPicPr>
            <p:nvPr/>
          </p:nvPicPr>
          <p:blipFill>
            <a:blip r:embed="rId6">
              <a:clrChange>
                <a:clrFrom>
                  <a:srgbClr val="FFFFFF"/>
                </a:clrFrom>
                <a:clrTo>
                  <a:srgbClr val="FFFFFF">
                    <a:alpha val="0"/>
                  </a:srgbClr>
                </a:clrTo>
              </a:clrChange>
            </a:blip>
            <a:stretch>
              <a:fillRect/>
            </a:stretch>
          </p:blipFill>
          <p:spPr>
            <a:xfrm>
              <a:off x="337761" y="2079761"/>
              <a:ext cx="1771650" cy="1295400"/>
            </a:xfrm>
            <a:prstGeom prst="rect">
              <a:avLst/>
            </a:prstGeom>
          </p:spPr>
        </p:pic>
        <p:sp>
          <p:nvSpPr>
            <p:cNvPr id="20" name="TextBox 19"/>
            <p:cNvSpPr txBox="1"/>
            <p:nvPr/>
          </p:nvSpPr>
          <p:spPr>
            <a:xfrm>
              <a:off x="348370" y="1793695"/>
              <a:ext cx="1750431" cy="307777"/>
            </a:xfrm>
            <a:prstGeom prst="rect">
              <a:avLst/>
            </a:prstGeom>
            <a:noFill/>
          </p:spPr>
          <p:txBody>
            <a:bodyPr wrap="square" rtlCol="0">
              <a:spAutoFit/>
            </a:bodyPr>
            <a:lstStyle/>
            <a:p>
              <a:pPr algn="ctr"/>
              <a:r>
                <a:rPr lang="en-US" sz="1400" dirty="0" smtClean="0">
                  <a:latin typeface="Neo Sans Intel"/>
                  <a:cs typeface="Neo Sans Intel"/>
                </a:rPr>
                <a:t>Structure of Arrays</a:t>
              </a:r>
              <a:endParaRPr lang="en-US" sz="1400" dirty="0" smtClean="0">
                <a:latin typeface="Neo Sans Intel"/>
                <a:cs typeface="Neo Sans Intel"/>
              </a:endParaRPr>
            </a:p>
          </p:txBody>
        </p:sp>
      </p:grpSp>
    </p:spTree>
    <p:extLst>
      <p:ext uri="{BB962C8B-B14F-4D97-AF65-F5344CB8AC3E}">
        <p14:creationId xmlns:p14="http://schemas.microsoft.com/office/powerpoint/2010/main" val="29357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A MANY-CORE IMPLEMENTATION </a:t>
            </a:r>
            <a:r>
              <a:rPr lang="en-US" sz="2400" dirty="0">
                <a:solidFill>
                  <a:schemeClr val="tx1"/>
                </a:solidFill>
              </a:rPr>
              <a:t>OF </a:t>
            </a:r>
            <a:r>
              <a:rPr lang="en-US" sz="2400" dirty="0" smtClean="0">
                <a:solidFill>
                  <a:schemeClr val="tx1"/>
                </a:solidFill>
              </a:rPr>
              <a:t>THE DIRECT </a:t>
            </a:r>
            <a:r>
              <a:rPr lang="en-US" sz="2400" dirty="0">
                <a:solidFill>
                  <a:schemeClr val="tx1"/>
                </a:solidFill>
              </a:rPr>
              <a:t>N-BODY PROBLEM</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1" y="968852"/>
            <a:ext cx="2656989" cy="1487914"/>
          </a:xfrm>
        </p:spPr>
      </p:pic>
      <p:sp>
        <p:nvSpPr>
          <p:cNvPr id="5" name="Slide Number Placeholder 4"/>
          <p:cNvSpPr>
            <a:spLocks noGrp="1"/>
          </p:cNvSpPr>
          <p:nvPr>
            <p:ph type="sldNum" sz="quarter" idx="12"/>
          </p:nvPr>
        </p:nvSpPr>
        <p:spPr/>
        <p:txBody>
          <a:bodyPr/>
          <a:lstStyle/>
          <a:p>
            <a:fld id="{EE2556C5-CE8C-6547-B838-EA80C61A4AF7}" type="slidenum">
              <a:rPr lang="en-US" smtClean="0"/>
              <a:pPr/>
              <a:t>22</a:t>
            </a:fld>
            <a:endParaRPr lang="en-US"/>
          </a:p>
        </p:txBody>
      </p:sp>
      <p:sp>
        <p:nvSpPr>
          <p:cNvPr id="8" name="Rectangle 7"/>
          <p:cNvSpPr/>
          <p:nvPr/>
        </p:nvSpPr>
        <p:spPr>
          <a:xfrm>
            <a:off x="2912951" y="968852"/>
            <a:ext cx="5661765" cy="313932"/>
          </a:xfrm>
          <a:prstGeom prst="rect">
            <a:avLst/>
          </a:prstGeom>
        </p:spPr>
        <p:txBody>
          <a:bodyPr wrap="square">
            <a:spAutoFit/>
          </a:bodyPr>
          <a:lstStyle/>
          <a:p>
            <a:pPr>
              <a:lnSpc>
                <a:spcPct val="80000"/>
              </a:lnSpc>
            </a:pPr>
            <a:r>
              <a:rPr lang="en-US" dirty="0">
                <a:solidFill>
                  <a:srgbClr val="000000"/>
                </a:solidFill>
                <a:latin typeface="Apple Chancery"/>
                <a:cs typeface="Apple Chancery"/>
              </a:rPr>
              <a:t>Alejandro </a:t>
            </a:r>
            <a:r>
              <a:rPr lang="en-US" dirty="0" smtClean="0">
                <a:solidFill>
                  <a:srgbClr val="000000"/>
                </a:solidFill>
                <a:latin typeface="Apple Chancery"/>
                <a:cs typeface="Apple Chancery"/>
              </a:rPr>
              <a:t>Duran and Larry Meadows</a:t>
            </a:r>
            <a:endParaRPr lang="en-US" dirty="0">
              <a:latin typeface="Arial"/>
            </a:endParaRPr>
          </a:p>
        </p:txBody>
      </p:sp>
      <p:sp>
        <p:nvSpPr>
          <p:cNvPr id="3" name="Rectangle 2"/>
          <p:cNvSpPr/>
          <p:nvPr/>
        </p:nvSpPr>
        <p:spPr>
          <a:xfrm>
            <a:off x="3306788" y="1328948"/>
            <a:ext cx="4759955" cy="830997"/>
          </a:xfrm>
          <a:prstGeom prst="rect">
            <a:avLst/>
          </a:prstGeom>
        </p:spPr>
        <p:txBody>
          <a:bodyPr wrap="square">
            <a:spAutoFit/>
          </a:bodyPr>
          <a:lstStyle/>
          <a:p>
            <a:r>
              <a:rPr lang="en-US" sz="1600" dirty="0"/>
              <a:t>N-Body simulations are a common astrophysics problem that computes the movement of </a:t>
            </a:r>
            <a:r>
              <a:rPr lang="en-US" sz="1600" dirty="0" smtClean="0"/>
              <a:t>gravitationally </a:t>
            </a:r>
            <a:r>
              <a:rPr lang="en-US" sz="1600" dirty="0"/>
              <a:t>interacting particles through space.</a:t>
            </a:r>
          </a:p>
        </p:txBody>
      </p:sp>
      <p:sp>
        <p:nvSpPr>
          <p:cNvPr id="4" name="Rectangle 3"/>
          <p:cNvSpPr/>
          <p:nvPr/>
        </p:nvSpPr>
        <p:spPr>
          <a:xfrm>
            <a:off x="2082158" y="2206109"/>
            <a:ext cx="6927001" cy="2308324"/>
          </a:xfrm>
          <a:prstGeom prst="rect">
            <a:avLst/>
          </a:prstGeom>
        </p:spPr>
        <p:txBody>
          <a:bodyPr wrap="square">
            <a:spAutoFit/>
          </a:bodyPr>
          <a:lstStyle/>
          <a:p>
            <a:r>
              <a:rPr lang="en-US" dirty="0" smtClean="0">
                <a:solidFill>
                  <a:srgbClr val="222222"/>
                </a:solidFill>
                <a:latin typeface="Roboto"/>
              </a:rPr>
              <a:t>Presents optimizations necessary </a:t>
            </a:r>
            <a:r>
              <a:rPr lang="en-US" dirty="0">
                <a:solidFill>
                  <a:srgbClr val="222222"/>
                </a:solidFill>
                <a:latin typeface="Roboto"/>
              </a:rPr>
              <a:t>to obtain good performance on an </a:t>
            </a:r>
            <a:r>
              <a:rPr lang="en-US" dirty="0" smtClean="0">
                <a:solidFill>
                  <a:srgbClr val="222222"/>
                </a:solidFill>
                <a:latin typeface="Roboto"/>
              </a:rPr>
              <a:t>Intel</a:t>
            </a:r>
            <a:r>
              <a:rPr lang="en-US" baseline="30000" dirty="0" smtClean="0">
                <a:solidFill>
                  <a:srgbClr val="222222"/>
                </a:solidFill>
                <a:latin typeface="Roboto"/>
              </a:rPr>
              <a:t>®</a:t>
            </a:r>
            <a:r>
              <a:rPr lang="en-US" dirty="0" smtClean="0">
                <a:solidFill>
                  <a:srgbClr val="222222"/>
                </a:solidFill>
                <a:latin typeface="Roboto"/>
              </a:rPr>
              <a:t> </a:t>
            </a:r>
            <a:r>
              <a:rPr lang="en-US" dirty="0">
                <a:solidFill>
                  <a:srgbClr val="222222"/>
                </a:solidFill>
                <a:latin typeface="Roboto"/>
              </a:rPr>
              <a:t>Xeon </a:t>
            </a:r>
            <a:r>
              <a:rPr lang="en-US" dirty="0" smtClean="0">
                <a:solidFill>
                  <a:srgbClr val="222222"/>
                </a:solidFill>
                <a:latin typeface="Roboto"/>
              </a:rPr>
              <a:t>Phi</a:t>
            </a:r>
            <a:r>
              <a:rPr lang="en-US" baseline="30000" dirty="0" smtClean="0">
                <a:solidFill>
                  <a:srgbClr val="222222"/>
                </a:solidFill>
                <a:latin typeface="Roboto"/>
              </a:rPr>
              <a:t>™</a:t>
            </a:r>
            <a:r>
              <a:rPr lang="en-US" dirty="0" smtClean="0">
                <a:solidFill>
                  <a:srgbClr val="222222"/>
                </a:solidFill>
                <a:latin typeface="Roboto"/>
              </a:rPr>
              <a:t> coprocessors including: </a:t>
            </a:r>
          </a:p>
          <a:p>
            <a:pPr marL="285750" indent="-285750">
              <a:buFont typeface="Arial" panose="020B0604020202020204" pitchFamily="34" charset="0"/>
              <a:buChar char="•"/>
            </a:pPr>
            <a:r>
              <a:rPr lang="en-US" dirty="0" smtClean="0">
                <a:solidFill>
                  <a:srgbClr val="222222"/>
                </a:solidFill>
                <a:latin typeface="Roboto"/>
              </a:rPr>
              <a:t>Introducing </a:t>
            </a:r>
            <a:r>
              <a:rPr lang="en-US" dirty="0">
                <a:solidFill>
                  <a:srgbClr val="222222"/>
                </a:solidFill>
                <a:latin typeface="Roboto"/>
              </a:rPr>
              <a:t>a softening </a:t>
            </a:r>
            <a:r>
              <a:rPr lang="en-US" dirty="0" smtClean="0">
                <a:solidFill>
                  <a:srgbClr val="222222"/>
                </a:solidFill>
                <a:latin typeface="Roboto"/>
              </a:rPr>
              <a:t>factor into the model</a:t>
            </a:r>
          </a:p>
          <a:p>
            <a:pPr marL="285750" indent="-285750">
              <a:buFont typeface="Arial" panose="020B0604020202020204" pitchFamily="34" charset="0"/>
              <a:buChar char="•"/>
            </a:pPr>
            <a:r>
              <a:rPr lang="en-US" dirty="0">
                <a:solidFill>
                  <a:srgbClr val="222222"/>
                </a:solidFill>
                <a:latin typeface="Roboto"/>
              </a:rPr>
              <a:t>E</a:t>
            </a:r>
            <a:r>
              <a:rPr lang="en-US" dirty="0" smtClean="0">
                <a:solidFill>
                  <a:srgbClr val="222222"/>
                </a:solidFill>
                <a:latin typeface="Roboto"/>
              </a:rPr>
              <a:t>xploring </a:t>
            </a:r>
            <a:r>
              <a:rPr lang="en-US" dirty="0">
                <a:solidFill>
                  <a:srgbClr val="222222"/>
                </a:solidFill>
                <a:latin typeface="Roboto"/>
              </a:rPr>
              <a:t>the impact of single- vs. </a:t>
            </a:r>
            <a:r>
              <a:rPr lang="en-US" dirty="0" smtClean="0">
                <a:solidFill>
                  <a:srgbClr val="222222"/>
                </a:solidFill>
                <a:latin typeface="Roboto"/>
              </a:rPr>
              <a:t>double-precision</a:t>
            </a:r>
          </a:p>
          <a:p>
            <a:pPr marL="285750" indent="-285750">
              <a:buFont typeface="Arial" panose="020B0604020202020204" pitchFamily="34" charset="0"/>
              <a:buChar char="•"/>
            </a:pPr>
            <a:r>
              <a:rPr lang="en-US" dirty="0" smtClean="0">
                <a:solidFill>
                  <a:srgbClr val="222222"/>
                </a:solidFill>
                <a:latin typeface="Roboto"/>
              </a:rPr>
              <a:t>Improving tiling</a:t>
            </a:r>
          </a:p>
          <a:p>
            <a:pPr marL="285750" indent="-285750">
              <a:buFont typeface="Arial" panose="020B0604020202020204" pitchFamily="34" charset="0"/>
              <a:buChar char="•"/>
            </a:pPr>
            <a:r>
              <a:rPr lang="en-US" dirty="0">
                <a:solidFill>
                  <a:srgbClr val="222222"/>
                </a:solidFill>
                <a:latin typeface="Roboto"/>
              </a:rPr>
              <a:t>U</a:t>
            </a:r>
            <a:r>
              <a:rPr lang="en-US" dirty="0" smtClean="0">
                <a:solidFill>
                  <a:srgbClr val="222222"/>
                </a:solidFill>
                <a:latin typeface="Roboto"/>
              </a:rPr>
              <a:t>tilizing </a:t>
            </a:r>
            <a:r>
              <a:rPr lang="en-US" dirty="0">
                <a:solidFill>
                  <a:srgbClr val="222222"/>
                </a:solidFill>
                <a:latin typeface="Roboto"/>
              </a:rPr>
              <a:t>an </a:t>
            </a:r>
            <a:r>
              <a:rPr lang="en-US" dirty="0" err="1">
                <a:solidFill>
                  <a:srgbClr val="222222"/>
                </a:solidFill>
                <a:latin typeface="Roboto"/>
              </a:rPr>
              <a:t>SoA</a:t>
            </a:r>
            <a:r>
              <a:rPr lang="en-US" dirty="0">
                <a:solidFill>
                  <a:srgbClr val="222222"/>
                </a:solidFill>
                <a:latin typeface="Roboto"/>
              </a:rPr>
              <a:t> </a:t>
            </a:r>
            <a:r>
              <a:rPr lang="en-US" dirty="0" smtClean="0">
                <a:solidFill>
                  <a:srgbClr val="222222"/>
                </a:solidFill>
                <a:latin typeface="Roboto"/>
              </a:rPr>
              <a:t>layout</a:t>
            </a:r>
          </a:p>
          <a:p>
            <a:pPr marL="285750" indent="-285750">
              <a:buFont typeface="Arial" panose="020B0604020202020204" pitchFamily="34" charset="0"/>
              <a:buChar char="•"/>
            </a:pPr>
            <a:r>
              <a:rPr lang="en-US" dirty="0" smtClean="0">
                <a:solidFill>
                  <a:srgbClr val="222222"/>
                </a:solidFill>
                <a:latin typeface="Roboto"/>
              </a:rPr>
              <a:t>Generating </a:t>
            </a:r>
            <a:r>
              <a:rPr lang="en-US" dirty="0">
                <a:solidFill>
                  <a:srgbClr val="222222"/>
                </a:solidFill>
                <a:latin typeface="Roboto"/>
              </a:rPr>
              <a:t>code that does not maintain IEEE </a:t>
            </a:r>
            <a:r>
              <a:rPr lang="en-US" dirty="0" smtClean="0">
                <a:solidFill>
                  <a:srgbClr val="222222"/>
                </a:solidFill>
                <a:latin typeface="Roboto"/>
              </a:rPr>
              <a:t>precision</a:t>
            </a:r>
          </a:p>
          <a:p>
            <a:pPr marL="285750" indent="-285750">
              <a:buFont typeface="Arial" panose="020B0604020202020204" pitchFamily="34" charset="0"/>
              <a:buChar char="•"/>
            </a:pPr>
            <a:r>
              <a:rPr lang="en-US" dirty="0" smtClean="0">
                <a:solidFill>
                  <a:srgbClr val="222222"/>
                </a:solidFill>
                <a:latin typeface="Roboto"/>
              </a:rPr>
              <a:t>Use dynamic OpenMP</a:t>
            </a:r>
            <a:r>
              <a:rPr lang="en-US" dirty="0" smtClean="0">
                <a:solidFill>
                  <a:srgbClr val="BFBFBF"/>
                </a:solidFill>
                <a:latin typeface="Roboto"/>
              </a:rPr>
              <a:t>*</a:t>
            </a:r>
            <a:r>
              <a:rPr lang="en-US" dirty="0" smtClean="0">
                <a:solidFill>
                  <a:srgbClr val="222222"/>
                </a:solidFill>
                <a:latin typeface="Roboto"/>
              </a:rPr>
              <a:t> </a:t>
            </a:r>
            <a:r>
              <a:rPr lang="en-US" dirty="0">
                <a:solidFill>
                  <a:srgbClr val="222222"/>
                </a:solidFill>
                <a:latin typeface="Roboto"/>
              </a:rPr>
              <a:t>scheduling to account for cache misses</a:t>
            </a:r>
            <a:endParaRPr lang="en-US" dirty="0"/>
          </a:p>
        </p:txBody>
      </p:sp>
    </p:spTree>
    <p:extLst>
      <p:ext uri="{BB962C8B-B14F-4D97-AF65-F5344CB8AC3E}">
        <p14:creationId xmlns:p14="http://schemas.microsoft.com/office/powerpoint/2010/main" val="357989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A MANY-CORE IMPLEMENTATION </a:t>
            </a:r>
            <a:r>
              <a:rPr lang="en-US" sz="2400" dirty="0">
                <a:solidFill>
                  <a:schemeClr val="tx1"/>
                </a:solidFill>
              </a:rPr>
              <a:t>OF </a:t>
            </a:r>
            <a:r>
              <a:rPr lang="en-US" sz="2400" dirty="0" smtClean="0">
                <a:solidFill>
                  <a:schemeClr val="tx1"/>
                </a:solidFill>
              </a:rPr>
              <a:t>THE DIRECT </a:t>
            </a:r>
            <a:r>
              <a:rPr lang="en-US" sz="2400" dirty="0">
                <a:solidFill>
                  <a:schemeClr val="tx1"/>
                </a:solidFill>
              </a:rPr>
              <a:t>N-BODY PROBLEM</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23</a:t>
            </a:fld>
            <a:endParaRPr lang="en-US"/>
          </a:p>
        </p:txBody>
      </p:sp>
      <p:grpSp>
        <p:nvGrpSpPr>
          <p:cNvPr id="17" name="Group 16"/>
          <p:cNvGrpSpPr/>
          <p:nvPr/>
        </p:nvGrpSpPr>
        <p:grpSpPr>
          <a:xfrm>
            <a:off x="83674" y="998638"/>
            <a:ext cx="3764121" cy="2882147"/>
            <a:chOff x="83674" y="998638"/>
            <a:chExt cx="3764121" cy="2882147"/>
          </a:xfrm>
        </p:grpSpPr>
        <p:sp>
          <p:nvSpPr>
            <p:cNvPr id="9" name="Rectangle 8"/>
            <p:cNvSpPr/>
            <p:nvPr/>
          </p:nvSpPr>
          <p:spPr>
            <a:xfrm>
              <a:off x="83674" y="998638"/>
              <a:ext cx="3764121" cy="923330"/>
            </a:xfrm>
            <a:prstGeom prst="rect">
              <a:avLst/>
            </a:prstGeom>
          </p:spPr>
          <p:txBody>
            <a:bodyPr wrap="square">
              <a:spAutoFit/>
            </a:bodyPr>
            <a:lstStyle/>
            <a:p>
              <a:r>
                <a:rPr lang="en-US" dirty="0">
                  <a:solidFill>
                    <a:srgbClr val="222222"/>
                  </a:solidFill>
                  <a:latin typeface="Roboto"/>
                </a:rPr>
                <a:t>Unique to this chapter, the authors </a:t>
              </a:r>
              <a:r>
                <a:rPr lang="en-US" smtClean="0">
                  <a:solidFill>
                    <a:srgbClr val="222222"/>
                  </a:solidFill>
                  <a:latin typeface="Roboto"/>
                </a:rPr>
                <a:t>discuss how </a:t>
              </a:r>
              <a:r>
                <a:rPr lang="en-US" dirty="0">
                  <a:solidFill>
                    <a:srgbClr val="222222"/>
                  </a:solidFill>
                  <a:latin typeface="Roboto"/>
                </a:rPr>
                <a:t>to quickly find a target for the optimization </a:t>
              </a:r>
              <a:r>
                <a:rPr lang="en-US" dirty="0" smtClean="0">
                  <a:solidFill>
                    <a:srgbClr val="222222"/>
                  </a:solidFill>
                  <a:latin typeface="Roboto"/>
                </a:rPr>
                <a:t>process.</a:t>
              </a:r>
            </a:p>
          </p:txBody>
        </p:sp>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83674" y="1921968"/>
              <a:ext cx="3602316" cy="1958817"/>
            </a:xfrm>
            <a:prstGeom prst="rect">
              <a:avLst/>
            </a:prstGeom>
          </p:spPr>
        </p:pic>
      </p:grpSp>
      <p:grpSp>
        <p:nvGrpSpPr>
          <p:cNvPr id="18" name="Group 17"/>
          <p:cNvGrpSpPr/>
          <p:nvPr/>
        </p:nvGrpSpPr>
        <p:grpSpPr>
          <a:xfrm>
            <a:off x="3915960" y="950124"/>
            <a:ext cx="5102295" cy="2042172"/>
            <a:chOff x="3915960" y="950124"/>
            <a:chExt cx="5102295" cy="2042172"/>
          </a:xfrm>
        </p:grpSpPr>
        <p:sp>
          <p:nvSpPr>
            <p:cNvPr id="11" name="Rectangle 10"/>
            <p:cNvSpPr/>
            <p:nvPr/>
          </p:nvSpPr>
          <p:spPr>
            <a:xfrm>
              <a:off x="3928262" y="950124"/>
              <a:ext cx="5077690" cy="646331"/>
            </a:xfrm>
            <a:prstGeom prst="rect">
              <a:avLst/>
            </a:prstGeom>
          </p:spPr>
          <p:txBody>
            <a:bodyPr wrap="square">
              <a:spAutoFit/>
            </a:bodyPr>
            <a:lstStyle/>
            <a:p>
              <a:r>
                <a:rPr lang="en-US" dirty="0">
                  <a:solidFill>
                    <a:srgbClr val="222222"/>
                  </a:solidFill>
                  <a:latin typeface="Roboto"/>
                </a:rPr>
                <a:t>The final optimized version of the code obtained an 89% of the upper bound performance. </a:t>
              </a:r>
            </a:p>
          </p:txBody>
        </p:sp>
        <p:pic>
          <p:nvPicPr>
            <p:cNvPr id="13" name="Picture 1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15960" y="1596455"/>
              <a:ext cx="2579813" cy="1395841"/>
            </a:xfrm>
            <a:prstGeom prst="rect">
              <a:avLst/>
            </a:prstGeom>
          </p:spPr>
        </p:pic>
        <p:pic>
          <p:nvPicPr>
            <p:cNvPr id="14" name="Picture 1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08075" y="1596455"/>
              <a:ext cx="2510180" cy="1376362"/>
            </a:xfrm>
            <a:prstGeom prst="rect">
              <a:avLst/>
            </a:prstGeom>
          </p:spPr>
        </p:pic>
      </p:grpSp>
      <p:grpSp>
        <p:nvGrpSpPr>
          <p:cNvPr id="19" name="Group 18"/>
          <p:cNvGrpSpPr/>
          <p:nvPr/>
        </p:nvGrpSpPr>
        <p:grpSpPr>
          <a:xfrm>
            <a:off x="4133087" y="2991860"/>
            <a:ext cx="4718755" cy="1733960"/>
            <a:chOff x="4133087" y="3018172"/>
            <a:chExt cx="4718755" cy="1733960"/>
          </a:xfrm>
        </p:grpSpPr>
        <p:sp>
          <p:nvSpPr>
            <p:cNvPr id="12" name="Rectangle 11"/>
            <p:cNvSpPr/>
            <p:nvPr/>
          </p:nvSpPr>
          <p:spPr>
            <a:xfrm>
              <a:off x="4133087" y="3018172"/>
              <a:ext cx="4718755" cy="646331"/>
            </a:xfrm>
            <a:prstGeom prst="rect">
              <a:avLst/>
            </a:prstGeom>
          </p:spPr>
          <p:txBody>
            <a:bodyPr wrap="square">
              <a:spAutoFit/>
            </a:bodyPr>
            <a:lstStyle/>
            <a:p>
              <a:r>
                <a:rPr lang="en-US" dirty="0" smtClean="0">
                  <a:solidFill>
                    <a:srgbClr val="222222"/>
                  </a:solidFill>
                  <a:latin typeface="Roboto"/>
                </a:rPr>
                <a:t>Coprocessor optimization </a:t>
              </a:r>
              <a:r>
                <a:rPr lang="en-US" dirty="0">
                  <a:solidFill>
                    <a:srgbClr val="222222"/>
                  </a:solidFill>
                  <a:latin typeface="Roboto"/>
                </a:rPr>
                <a:t>also had a positive effect </a:t>
              </a:r>
              <a:r>
                <a:rPr lang="en-US" dirty="0" smtClean="0">
                  <a:solidFill>
                    <a:srgbClr val="222222"/>
                  </a:solidFill>
                  <a:latin typeface="Roboto"/>
                </a:rPr>
                <a:t>processor performance </a:t>
              </a:r>
              <a:r>
                <a:rPr lang="en-US" sz="1400" dirty="0" smtClean="0">
                  <a:solidFill>
                    <a:srgbClr val="222222"/>
                  </a:solidFill>
                  <a:latin typeface="Roboto"/>
                </a:rPr>
                <a:t>(</a:t>
              </a:r>
              <a:r>
                <a:rPr lang="en-US" sz="1400" dirty="0" smtClean="0">
                  <a:solidFill>
                    <a:srgbClr val="FF0000"/>
                  </a:solidFill>
                  <a:latin typeface="Roboto"/>
                </a:rPr>
                <a:t>before</a:t>
              </a:r>
              <a:r>
                <a:rPr lang="en-US" sz="1400" dirty="0" smtClean="0">
                  <a:solidFill>
                    <a:srgbClr val="222222"/>
                  </a:solidFill>
                  <a:latin typeface="Roboto"/>
                </a:rPr>
                <a:t>, </a:t>
              </a:r>
              <a:r>
                <a:rPr lang="en-US" sz="1400" dirty="0" smtClean="0">
                  <a:solidFill>
                    <a:schemeClr val="tx2">
                      <a:lumMod val="60000"/>
                      <a:lumOff val="40000"/>
                    </a:schemeClr>
                  </a:solidFill>
                  <a:latin typeface="Roboto"/>
                </a:rPr>
                <a:t>after</a:t>
              </a:r>
              <a:r>
                <a:rPr lang="en-US" sz="1400" dirty="0" smtClean="0">
                  <a:solidFill>
                    <a:srgbClr val="222222"/>
                  </a:solidFill>
                  <a:latin typeface="Roboto"/>
                </a:rPr>
                <a:t>).</a:t>
              </a:r>
              <a:endParaRPr lang="en-US" sz="1400" dirty="0"/>
            </a:p>
          </p:txBody>
        </p:sp>
        <p:pic>
          <p:nvPicPr>
            <p:cNvPr id="15" name="Picture 14"/>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07170" y="3595600"/>
              <a:ext cx="1549529" cy="115653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22069" y="3595600"/>
              <a:ext cx="1579931" cy="1156532"/>
            </a:xfrm>
            <a:prstGeom prst="rect">
              <a:avLst/>
            </a:prstGeom>
          </p:spPr>
        </p:pic>
      </p:grpSp>
    </p:spTree>
    <p:extLst>
      <p:ext uri="{BB962C8B-B14F-4D97-AF65-F5344CB8AC3E}">
        <p14:creationId xmlns:p14="http://schemas.microsoft.com/office/powerpoint/2010/main" val="196603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N-BODY METHODS</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1" y="968852"/>
            <a:ext cx="2656989" cy="1487913"/>
          </a:xfrm>
        </p:spPr>
      </p:pic>
      <p:sp>
        <p:nvSpPr>
          <p:cNvPr id="5" name="Slide Number Placeholder 4"/>
          <p:cNvSpPr>
            <a:spLocks noGrp="1"/>
          </p:cNvSpPr>
          <p:nvPr>
            <p:ph type="sldNum" sz="quarter" idx="12"/>
          </p:nvPr>
        </p:nvSpPr>
        <p:spPr/>
        <p:txBody>
          <a:bodyPr/>
          <a:lstStyle/>
          <a:p>
            <a:fld id="{EE2556C5-CE8C-6547-B838-EA80C61A4AF7}" type="slidenum">
              <a:rPr lang="en-US" smtClean="0"/>
              <a:pPr/>
              <a:t>24</a:t>
            </a:fld>
            <a:endParaRPr lang="en-US"/>
          </a:p>
        </p:txBody>
      </p:sp>
      <p:sp>
        <p:nvSpPr>
          <p:cNvPr id="8" name="Rectangle 7"/>
          <p:cNvSpPr/>
          <p:nvPr/>
        </p:nvSpPr>
        <p:spPr>
          <a:xfrm>
            <a:off x="2912951" y="968852"/>
            <a:ext cx="5661765" cy="313932"/>
          </a:xfrm>
          <a:prstGeom prst="rect">
            <a:avLst/>
          </a:prstGeom>
        </p:spPr>
        <p:txBody>
          <a:bodyPr wrap="square">
            <a:spAutoFit/>
          </a:bodyPr>
          <a:lstStyle/>
          <a:p>
            <a:pPr>
              <a:lnSpc>
                <a:spcPct val="80000"/>
              </a:lnSpc>
            </a:pPr>
            <a:r>
              <a:rPr lang="en-US" dirty="0">
                <a:solidFill>
                  <a:srgbClr val="000000"/>
                </a:solidFill>
                <a:latin typeface="Apple Chancery"/>
                <a:cs typeface="Apple Chancery"/>
              </a:rPr>
              <a:t>Rio </a:t>
            </a:r>
            <a:r>
              <a:rPr lang="en-US" dirty="0" smtClean="0">
                <a:solidFill>
                  <a:srgbClr val="000000"/>
                </a:solidFill>
                <a:latin typeface="Apple Chancery"/>
                <a:cs typeface="Apple Chancery"/>
              </a:rPr>
              <a:t>Yokota and </a:t>
            </a:r>
            <a:r>
              <a:rPr lang="en-US" dirty="0">
                <a:solidFill>
                  <a:srgbClr val="000000"/>
                </a:solidFill>
                <a:latin typeface="Apple Chancery"/>
                <a:cs typeface="Apple Chancery"/>
              </a:rPr>
              <a:t>Mustafa </a:t>
            </a:r>
            <a:r>
              <a:rPr lang="en-US" dirty="0" smtClean="0">
                <a:solidFill>
                  <a:srgbClr val="000000"/>
                </a:solidFill>
                <a:latin typeface="Apple Chancery"/>
                <a:cs typeface="Apple Chancery"/>
              </a:rPr>
              <a:t>Abdul </a:t>
            </a:r>
            <a:r>
              <a:rPr lang="en-US" dirty="0" err="1" smtClean="0">
                <a:solidFill>
                  <a:srgbClr val="000000"/>
                </a:solidFill>
                <a:latin typeface="Apple Chancery"/>
                <a:cs typeface="Apple Chancery"/>
              </a:rPr>
              <a:t>Jabbar</a:t>
            </a:r>
            <a:endParaRPr lang="en-US" dirty="0">
              <a:latin typeface="Arial"/>
            </a:endParaRPr>
          </a:p>
        </p:txBody>
      </p:sp>
      <p:sp>
        <p:nvSpPr>
          <p:cNvPr id="3" name="Rectangle 2"/>
          <p:cNvSpPr/>
          <p:nvPr/>
        </p:nvSpPr>
        <p:spPr>
          <a:xfrm>
            <a:off x="3243634" y="1483407"/>
            <a:ext cx="5174344" cy="830997"/>
          </a:xfrm>
          <a:prstGeom prst="rect">
            <a:avLst/>
          </a:prstGeom>
        </p:spPr>
        <p:txBody>
          <a:bodyPr wrap="square">
            <a:spAutoFit/>
          </a:bodyPr>
          <a:lstStyle/>
          <a:p>
            <a:r>
              <a:rPr lang="en-US" sz="1600" dirty="0"/>
              <a:t>The chapter authors </a:t>
            </a:r>
            <a:r>
              <a:rPr lang="en-US" sz="1600" dirty="0" smtClean="0"/>
              <a:t>achieve </a:t>
            </a:r>
            <a:r>
              <a:rPr lang="en-US" sz="1600" dirty="0"/>
              <a:t>roughly 1.5 TF/s single-precision performance when running an optimized direct N-body kernel on an </a:t>
            </a:r>
            <a:r>
              <a:rPr lang="en-US" sz="1600" dirty="0" smtClean="0"/>
              <a:t>Intel® </a:t>
            </a:r>
            <a:r>
              <a:rPr lang="en-US" sz="1600" dirty="0"/>
              <a:t>Xeon </a:t>
            </a:r>
            <a:r>
              <a:rPr lang="en-US" sz="1600" dirty="0" smtClean="0"/>
              <a:t>Phi™ </a:t>
            </a:r>
            <a:r>
              <a:rPr lang="en-US" sz="1600" dirty="0"/>
              <a:t>coprocessor. </a:t>
            </a:r>
            <a:endParaRPr lang="en-US" sz="1600" dirty="0" smtClean="0"/>
          </a:p>
        </p:txBody>
      </p:sp>
      <p:pic>
        <p:nvPicPr>
          <p:cNvPr id="16" name="Picture 15"/>
          <p:cNvPicPr>
            <a:picLocks noChangeAspect="1"/>
          </p:cNvPicPr>
          <p:nvPr/>
        </p:nvPicPr>
        <p:blipFill>
          <a:blip r:embed="rId4">
            <a:clrChange>
              <a:clrFrom>
                <a:srgbClr val="FFFFFF"/>
              </a:clrFrom>
              <a:clrTo>
                <a:srgbClr val="FFFFFF">
                  <a:alpha val="0"/>
                </a:srgbClr>
              </a:clrTo>
            </a:clrChange>
          </a:blip>
          <a:stretch>
            <a:fillRect/>
          </a:stretch>
        </p:blipFill>
        <p:spPr>
          <a:xfrm>
            <a:off x="4985467" y="2440454"/>
            <a:ext cx="3903593" cy="2277096"/>
          </a:xfrm>
          <a:prstGeom prst="rect">
            <a:avLst/>
          </a:prstGeom>
        </p:spPr>
      </p:pic>
      <p:sp>
        <p:nvSpPr>
          <p:cNvPr id="18" name="Rectangle 17"/>
          <p:cNvSpPr/>
          <p:nvPr/>
        </p:nvSpPr>
        <p:spPr>
          <a:xfrm>
            <a:off x="162018" y="2794172"/>
            <a:ext cx="4735986" cy="1569660"/>
          </a:xfrm>
          <a:prstGeom prst="rect">
            <a:avLst/>
          </a:prstGeom>
        </p:spPr>
        <p:txBody>
          <a:bodyPr wrap="square">
            <a:spAutoFit/>
          </a:bodyPr>
          <a:lstStyle/>
          <a:p>
            <a:r>
              <a:rPr lang="en-US" sz="1600" dirty="0" smtClean="0"/>
              <a:t>This performance was achieved </a:t>
            </a:r>
            <a:r>
              <a:rPr lang="en-US" sz="1600" u="sng" dirty="0" smtClean="0"/>
              <a:t>by compiler generated code</a:t>
            </a:r>
            <a:r>
              <a:rPr lang="en-US" sz="1600" dirty="0" smtClean="0"/>
              <a:t> as the Intel compiler can:</a:t>
            </a:r>
          </a:p>
          <a:p>
            <a:pPr marL="285750" indent="-285750">
              <a:buFont typeface="Arial" panose="020B0604020202020204" pitchFamily="34" charset="0"/>
              <a:buChar char="•"/>
            </a:pPr>
            <a:r>
              <a:rPr lang="en-US" sz="1600" dirty="0" smtClean="0"/>
              <a:t>Generate fused multiply-add and reciprocal square root operations</a:t>
            </a:r>
          </a:p>
          <a:p>
            <a:pPr marL="285750" indent="-285750">
              <a:buFont typeface="Arial" panose="020B0604020202020204" pitchFamily="34" charset="0"/>
              <a:buChar char="•"/>
            </a:pPr>
            <a:r>
              <a:rPr lang="en-US" sz="1600" dirty="0" err="1" smtClean="0"/>
              <a:t>Vectorize</a:t>
            </a:r>
            <a:r>
              <a:rPr lang="en-US" sz="1600" dirty="0" smtClean="0"/>
              <a:t> the outer loop of a double loop with a simple directive. </a:t>
            </a:r>
          </a:p>
        </p:txBody>
      </p:sp>
    </p:spTree>
    <p:extLst>
      <p:ext uri="{BB962C8B-B14F-4D97-AF65-F5344CB8AC3E}">
        <p14:creationId xmlns:p14="http://schemas.microsoft.com/office/powerpoint/2010/main" val="18436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N-BODY METHODS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25</a:t>
            </a:fld>
            <a:endParaRPr lang="en-US"/>
          </a:p>
        </p:txBody>
      </p:sp>
      <p:sp>
        <p:nvSpPr>
          <p:cNvPr id="3" name="Rectangle 2"/>
          <p:cNvSpPr/>
          <p:nvPr/>
        </p:nvSpPr>
        <p:spPr>
          <a:xfrm>
            <a:off x="1127167" y="782246"/>
            <a:ext cx="7089276" cy="584775"/>
          </a:xfrm>
          <a:prstGeom prst="rect">
            <a:avLst/>
          </a:prstGeom>
        </p:spPr>
        <p:txBody>
          <a:bodyPr wrap="square">
            <a:spAutoFit/>
          </a:bodyPr>
          <a:lstStyle/>
          <a:p>
            <a:r>
              <a:rPr lang="en-US" sz="1600" dirty="0" smtClean="0"/>
              <a:t>The </a:t>
            </a:r>
            <a:r>
              <a:rPr lang="en-US" sz="1600" dirty="0"/>
              <a:t>authors note the strong scalability of the execution was close to </a:t>
            </a:r>
            <a:r>
              <a:rPr lang="en-US" sz="1600" dirty="0" smtClean="0"/>
              <a:t>ideal</a:t>
            </a:r>
          </a:p>
          <a:p>
            <a:pPr marL="742950" lvl="1" indent="-285750">
              <a:buFont typeface="Arial" panose="020B0604020202020204" pitchFamily="34" charset="0"/>
              <a:buChar char="•"/>
            </a:pPr>
            <a:r>
              <a:rPr lang="en-US" sz="1600" dirty="0" smtClean="0"/>
              <a:t>But they note that </a:t>
            </a:r>
            <a:r>
              <a:rPr lang="en-US" sz="1600" dirty="0"/>
              <a:t>the intra-core threading was less efficient</a:t>
            </a:r>
            <a:r>
              <a:rPr lang="en-US" sz="1600" dirty="0" smtClean="0"/>
              <a:t>.</a:t>
            </a:r>
            <a:r>
              <a:rPr lang="en-US" sz="1600" dirty="0"/>
              <a:t> </a:t>
            </a:r>
            <a:endParaRPr lang="en-US" sz="1600" dirty="0" smtClean="0"/>
          </a:p>
        </p:txBody>
      </p:sp>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114091" y="1697070"/>
            <a:ext cx="3959954" cy="2903192"/>
          </a:xfrm>
          <a:prstGeom prst="rect">
            <a:avLst/>
          </a:prstGeom>
        </p:spPr>
      </p:pic>
      <p:sp>
        <p:nvSpPr>
          <p:cNvPr id="15" name="Rectangle 14"/>
          <p:cNvSpPr/>
          <p:nvPr/>
        </p:nvSpPr>
        <p:spPr>
          <a:xfrm>
            <a:off x="4174433" y="1697070"/>
            <a:ext cx="4890053" cy="2308324"/>
          </a:xfrm>
          <a:prstGeom prst="rect">
            <a:avLst/>
          </a:prstGeom>
        </p:spPr>
        <p:txBody>
          <a:bodyPr wrap="square">
            <a:spAutoFit/>
          </a:bodyPr>
          <a:lstStyle/>
          <a:p>
            <a:r>
              <a:rPr lang="en-US" sz="1600" dirty="0" smtClean="0"/>
              <a:t>The </a:t>
            </a:r>
            <a:r>
              <a:rPr lang="en-US" sz="1600" dirty="0"/>
              <a:t>direct N-body kernel is the key component of the fast </a:t>
            </a:r>
            <a:r>
              <a:rPr lang="en-US" sz="1600" dirty="0" err="1"/>
              <a:t>multipole</a:t>
            </a:r>
            <a:r>
              <a:rPr lang="en-US" sz="1600" dirty="0"/>
              <a:t> method (FMM</a:t>
            </a:r>
            <a:r>
              <a:rPr lang="en-US" sz="1600" dirty="0" smtClean="0"/>
              <a:t>)</a:t>
            </a:r>
          </a:p>
          <a:p>
            <a:pPr marL="285750" indent="-285750">
              <a:buFont typeface="Arial" panose="020B0604020202020204" pitchFamily="34" charset="0"/>
              <a:buChar char="•"/>
            </a:pPr>
            <a:r>
              <a:rPr lang="en-US" sz="1600" dirty="0" smtClean="0"/>
              <a:t>The FMM algorithm is </a:t>
            </a:r>
            <a:r>
              <a:rPr lang="en-US" sz="1600" dirty="0"/>
              <a:t>non-trivial to </a:t>
            </a:r>
            <a:r>
              <a:rPr lang="en-US" sz="1600" dirty="0" smtClean="0"/>
              <a:t>implement.</a:t>
            </a:r>
          </a:p>
          <a:p>
            <a:pPr marL="285750" indent="-285750">
              <a:buFont typeface="Arial" panose="020B0604020202020204" pitchFamily="34" charset="0"/>
              <a:buChar char="•"/>
            </a:pPr>
            <a:endParaRPr lang="en-US" sz="1600" dirty="0"/>
          </a:p>
          <a:p>
            <a:r>
              <a:rPr lang="en-US" sz="1600" dirty="0" smtClean="0"/>
              <a:t>Rio Yokota implemented the </a:t>
            </a:r>
            <a:r>
              <a:rPr lang="en-US" sz="1600" dirty="0" err="1" smtClean="0"/>
              <a:t>ExaScale</a:t>
            </a:r>
            <a:r>
              <a:rPr lang="en-US" sz="1600" dirty="0" smtClean="0"/>
              <a:t>-capable open-source </a:t>
            </a:r>
            <a:r>
              <a:rPr lang="en-US" sz="1600" i="1" dirty="0" err="1" smtClean="0"/>
              <a:t>exaFMM</a:t>
            </a:r>
            <a:r>
              <a:rPr lang="en-US" sz="1600" dirty="0" smtClean="0"/>
              <a:t> library:</a:t>
            </a:r>
          </a:p>
          <a:p>
            <a:pPr marL="285750" indent="-285750">
              <a:buFont typeface="Arial" panose="020B0604020202020204" pitchFamily="34" charset="0"/>
              <a:buChar char="•"/>
            </a:pPr>
            <a:r>
              <a:rPr lang="en-US" sz="1600" dirty="0" smtClean="0"/>
              <a:t>A </a:t>
            </a:r>
            <a:r>
              <a:rPr lang="en-US" sz="1600" dirty="0"/>
              <a:t>library </a:t>
            </a:r>
            <a:r>
              <a:rPr lang="en-US" sz="1600" dirty="0" smtClean="0"/>
              <a:t>that handles </a:t>
            </a:r>
            <a:r>
              <a:rPr lang="en-US" sz="1600" dirty="0"/>
              <a:t>the complexity involved in correctly and efficiently implementing the Fast </a:t>
            </a:r>
            <a:r>
              <a:rPr lang="en-US" sz="1600" dirty="0" err="1" smtClean="0"/>
              <a:t>Multipole</a:t>
            </a:r>
            <a:endParaRPr lang="en-US" sz="1600" dirty="0"/>
          </a:p>
        </p:txBody>
      </p:sp>
    </p:spTree>
    <p:extLst>
      <p:ext uri="{BB962C8B-B14F-4D97-AF65-F5344CB8AC3E}">
        <p14:creationId xmlns:p14="http://schemas.microsoft.com/office/powerpoint/2010/main" val="347186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N-BODY METHODS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26</a:t>
            </a:fld>
            <a:endParaRPr lang="en-US"/>
          </a:p>
        </p:txBody>
      </p:sp>
      <p:sp>
        <p:nvSpPr>
          <p:cNvPr id="9" name="Rectangle 8"/>
          <p:cNvSpPr/>
          <p:nvPr/>
        </p:nvSpPr>
        <p:spPr>
          <a:xfrm>
            <a:off x="496563" y="998212"/>
            <a:ext cx="7803225" cy="3416320"/>
          </a:xfrm>
          <a:prstGeom prst="rect">
            <a:avLst/>
          </a:prstGeom>
        </p:spPr>
        <p:txBody>
          <a:bodyPr wrap="square">
            <a:spAutoFit/>
          </a:bodyPr>
          <a:lstStyle/>
          <a:p>
            <a:pPr marL="285750" indent="-285750">
              <a:buFont typeface="Arial" panose="020B0604020202020204" pitchFamily="34" charset="0"/>
              <a:buChar char="•"/>
            </a:pPr>
            <a:r>
              <a:rPr lang="en-US" dirty="0" smtClean="0"/>
              <a:t>The </a:t>
            </a:r>
            <a:r>
              <a:rPr lang="en-US" dirty="0"/>
              <a:t>direct N-body kernel </a:t>
            </a:r>
            <a:r>
              <a:rPr lang="en-US" dirty="0" smtClean="0"/>
              <a:t>is </a:t>
            </a:r>
            <a:r>
              <a:rPr lang="en-US" dirty="0"/>
              <a:t>attracting a lot of attention because it has a unique combination </a:t>
            </a:r>
            <a:r>
              <a:rPr lang="en-US" dirty="0" smtClean="0"/>
              <a:t>of</a:t>
            </a:r>
          </a:p>
          <a:p>
            <a:pPr marL="742950" lvl="1" indent="-285750">
              <a:buFont typeface="Arial" panose="020B0604020202020204" pitchFamily="34" charset="0"/>
              <a:buChar char="•"/>
            </a:pPr>
            <a:r>
              <a:rPr lang="en-US" dirty="0" smtClean="0"/>
              <a:t>Optimal </a:t>
            </a:r>
            <a:r>
              <a:rPr lang="en-US" dirty="0"/>
              <a:t>arithmetic complexity of </a:t>
            </a:r>
            <a:r>
              <a:rPr lang="en-US" dirty="0" smtClean="0"/>
              <a:t>O(N</a:t>
            </a:r>
          </a:p>
          <a:p>
            <a:pPr marL="742950" lvl="1" indent="-285750">
              <a:buFont typeface="Arial" panose="020B0604020202020204" pitchFamily="34" charset="0"/>
              <a:buChar char="•"/>
            </a:pPr>
            <a:r>
              <a:rPr lang="en-US" dirty="0" smtClean="0"/>
              <a:t>High </a:t>
            </a:r>
            <a:r>
              <a:rPr lang="en-US" dirty="0"/>
              <a:t>arithmetic </a:t>
            </a:r>
            <a:r>
              <a:rPr lang="en-US" dirty="0" smtClean="0"/>
              <a:t>intensity</a:t>
            </a:r>
          </a:p>
          <a:p>
            <a:pPr marL="742950" lvl="1" indent="-285750">
              <a:buFont typeface="Arial" panose="020B0604020202020204" pitchFamily="34" charset="0"/>
              <a:buChar char="•"/>
            </a:pPr>
            <a:r>
              <a:rPr lang="en-US" dirty="0" smtClean="0"/>
              <a:t>An </a:t>
            </a:r>
            <a:r>
              <a:rPr lang="en-US" dirty="0"/>
              <a:t>optimal communication complexity of </a:t>
            </a:r>
            <a:r>
              <a:rPr lang="en-US" dirty="0" smtClean="0"/>
              <a:t>O(</a:t>
            </a:r>
            <a:r>
              <a:rPr lang="en-US" dirty="0" err="1" smtClean="0"/>
              <a:t>logP</a:t>
            </a:r>
            <a:r>
              <a:rPr lang="en-US" dirty="0" smtClean="0"/>
              <a:t>)</a:t>
            </a:r>
          </a:p>
          <a:p>
            <a:pPr marL="742950" lvl="1" indent="-285750">
              <a:buFont typeface="Arial" panose="020B0604020202020204" pitchFamily="34" charset="0"/>
              <a:buChar char="•"/>
            </a:pPr>
            <a:r>
              <a:rPr lang="en-US" dirty="0" smtClean="0"/>
              <a:t>High </a:t>
            </a:r>
            <a:r>
              <a:rPr lang="en-US" dirty="0" err="1" smtClean="0"/>
              <a:t>asynchronicity</a:t>
            </a:r>
            <a:r>
              <a:rPr lang="en-US" dirty="0" smtClean="0"/>
              <a:t>.</a:t>
            </a:r>
          </a:p>
          <a:p>
            <a:pPr lvl="1"/>
            <a:endParaRPr lang="en-US" dirty="0" smtClean="0"/>
          </a:p>
          <a:p>
            <a:pPr marL="285750" indent="-285750">
              <a:buFont typeface="Arial" panose="020B0604020202020204" pitchFamily="34" charset="0"/>
              <a:buChar char="•"/>
            </a:pPr>
            <a:r>
              <a:rPr lang="en-US" dirty="0" smtClean="0"/>
              <a:t>FMM </a:t>
            </a:r>
            <a:r>
              <a:rPr lang="en-US" dirty="0"/>
              <a:t>can be used instead of FFT or sparse matrix solvers in many scientific </a:t>
            </a:r>
            <a:r>
              <a:rPr lang="en-US" dirty="0" smtClean="0"/>
              <a:t>simulations</a:t>
            </a:r>
          </a:p>
          <a:p>
            <a:endParaRPr lang="en-US" dirty="0" smtClean="0"/>
          </a:p>
          <a:p>
            <a:pPr marL="285750" indent="-285750">
              <a:buFont typeface="Arial" panose="020B0604020202020204" pitchFamily="34" charset="0"/>
              <a:buChar char="•"/>
            </a:pPr>
            <a:r>
              <a:rPr lang="en-US" dirty="0" smtClean="0"/>
              <a:t>FMM is an “</a:t>
            </a:r>
            <a:r>
              <a:rPr lang="en-US" dirty="0" err="1" smtClean="0"/>
              <a:t>ExaScale</a:t>
            </a:r>
            <a:r>
              <a:rPr lang="en-US" dirty="0" smtClean="0"/>
              <a:t>-capable” algorithm </a:t>
            </a:r>
            <a:r>
              <a:rPr lang="en-US" dirty="0"/>
              <a:t>that can be swapped with the major algorithms </a:t>
            </a:r>
            <a:r>
              <a:rPr lang="en-US" dirty="0" smtClean="0"/>
              <a:t>– like FFT and elliptical solvers!</a:t>
            </a:r>
            <a:endParaRPr lang="en-US" dirty="0"/>
          </a:p>
        </p:txBody>
      </p:sp>
    </p:spTree>
    <p:extLst>
      <p:ext uri="{BB962C8B-B14F-4D97-AF65-F5344CB8AC3E}">
        <p14:creationId xmlns:p14="http://schemas.microsoft.com/office/powerpoint/2010/main" val="158973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DYNAMIC </a:t>
            </a:r>
            <a:r>
              <a:rPr lang="en-US" sz="2400" dirty="0" smtClean="0">
                <a:solidFill>
                  <a:schemeClr val="tx1"/>
                </a:solidFill>
              </a:rPr>
              <a:t>LOAD BALANCING USING OPENMP</a:t>
            </a:r>
            <a:r>
              <a:rPr lang="en-US" sz="2400" dirty="0" smtClean="0">
                <a:solidFill>
                  <a:srgbClr val="BFBFBF"/>
                </a:solidFill>
              </a:rPr>
              <a:t>*</a:t>
            </a:r>
            <a:r>
              <a:rPr lang="en-US" sz="2400" dirty="0" smtClean="0">
                <a:solidFill>
                  <a:schemeClr val="tx1"/>
                </a:solidFill>
              </a:rPr>
              <a:t> </a:t>
            </a:r>
            <a:r>
              <a:rPr lang="en-US" sz="2400" dirty="0">
                <a:solidFill>
                  <a:schemeClr val="tx1"/>
                </a:solidFill>
              </a:rPr>
              <a:t>4.0</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2" y="968852"/>
            <a:ext cx="2656987" cy="1487913"/>
          </a:xfrm>
        </p:spPr>
      </p:pic>
      <p:sp>
        <p:nvSpPr>
          <p:cNvPr id="5" name="Slide Number Placeholder 4"/>
          <p:cNvSpPr>
            <a:spLocks noGrp="1"/>
          </p:cNvSpPr>
          <p:nvPr>
            <p:ph type="sldNum" sz="quarter" idx="12"/>
          </p:nvPr>
        </p:nvSpPr>
        <p:spPr/>
        <p:txBody>
          <a:bodyPr/>
          <a:lstStyle/>
          <a:p>
            <a:fld id="{EE2556C5-CE8C-6547-B838-EA80C61A4AF7}" type="slidenum">
              <a:rPr lang="en-US" smtClean="0"/>
              <a:pPr/>
              <a:t>27</a:t>
            </a:fld>
            <a:endParaRPr lang="en-US"/>
          </a:p>
        </p:txBody>
      </p:sp>
      <p:sp>
        <p:nvSpPr>
          <p:cNvPr id="8" name="Rectangle 7"/>
          <p:cNvSpPr/>
          <p:nvPr/>
        </p:nvSpPr>
        <p:spPr>
          <a:xfrm>
            <a:off x="2912951" y="968852"/>
            <a:ext cx="5661765" cy="313932"/>
          </a:xfrm>
          <a:prstGeom prst="rect">
            <a:avLst/>
          </a:prstGeom>
        </p:spPr>
        <p:txBody>
          <a:bodyPr wrap="square">
            <a:spAutoFit/>
          </a:bodyPr>
          <a:lstStyle/>
          <a:p>
            <a:pPr>
              <a:lnSpc>
                <a:spcPct val="80000"/>
              </a:lnSpc>
            </a:pPr>
            <a:r>
              <a:rPr lang="en-US" dirty="0">
                <a:solidFill>
                  <a:srgbClr val="000000"/>
                </a:solidFill>
                <a:latin typeface="Apple Chancery"/>
                <a:cs typeface="Apple Chancery"/>
              </a:rPr>
              <a:t>Gilles </a:t>
            </a:r>
            <a:r>
              <a:rPr lang="en-US" dirty="0" err="1" smtClean="0">
                <a:solidFill>
                  <a:srgbClr val="000000"/>
                </a:solidFill>
                <a:latin typeface="Apple Chancery"/>
                <a:cs typeface="Apple Chancery"/>
              </a:rPr>
              <a:t>Civario</a:t>
            </a:r>
            <a:r>
              <a:rPr lang="en-US" dirty="0" smtClean="0">
                <a:solidFill>
                  <a:srgbClr val="000000"/>
                </a:solidFill>
                <a:latin typeface="Apple Chancery"/>
                <a:cs typeface="Apple Chancery"/>
              </a:rPr>
              <a:t> and Michael </a:t>
            </a:r>
            <a:r>
              <a:rPr lang="en-US" dirty="0" err="1">
                <a:solidFill>
                  <a:srgbClr val="000000"/>
                </a:solidFill>
                <a:latin typeface="Apple Chancery"/>
                <a:cs typeface="Apple Chancery"/>
              </a:rPr>
              <a:t>Lysaght</a:t>
            </a:r>
            <a:endParaRPr lang="en-US" dirty="0">
              <a:latin typeface="Arial"/>
            </a:endParaRPr>
          </a:p>
        </p:txBody>
      </p:sp>
      <p:sp>
        <p:nvSpPr>
          <p:cNvPr id="3" name="Rectangle 2"/>
          <p:cNvSpPr/>
          <p:nvPr/>
        </p:nvSpPr>
        <p:spPr>
          <a:xfrm>
            <a:off x="105555" y="2566752"/>
            <a:ext cx="6084406" cy="2062103"/>
          </a:xfrm>
          <a:prstGeom prst="rect">
            <a:avLst/>
          </a:prstGeom>
        </p:spPr>
        <p:txBody>
          <a:bodyPr wrap="square">
            <a:spAutoFit/>
          </a:bodyPr>
          <a:lstStyle/>
          <a:p>
            <a:r>
              <a:rPr lang="en-US" sz="1600" dirty="0" smtClean="0">
                <a:solidFill>
                  <a:srgbClr val="222222"/>
                </a:solidFill>
                <a:latin typeface="Roboto"/>
              </a:rPr>
              <a:t>The authors demonstrate how </a:t>
            </a:r>
            <a:r>
              <a:rPr lang="en-US" sz="1600" dirty="0">
                <a:solidFill>
                  <a:srgbClr val="222222"/>
                </a:solidFill>
                <a:latin typeface="Roboto"/>
              </a:rPr>
              <a:t>to take advantage of the OpenMP 4.0 standard on </a:t>
            </a:r>
            <a:r>
              <a:rPr lang="en-US" sz="1600" dirty="0" smtClean="0">
                <a:solidFill>
                  <a:srgbClr val="222222"/>
                </a:solidFill>
                <a:latin typeface="Roboto"/>
              </a:rPr>
              <a:t>processors and coprocessors to portably </a:t>
            </a:r>
            <a:r>
              <a:rPr lang="en-US" sz="1600" dirty="0">
                <a:solidFill>
                  <a:srgbClr val="222222"/>
                </a:solidFill>
                <a:latin typeface="Roboto"/>
              </a:rPr>
              <a:t>and efficiently maximize an </a:t>
            </a:r>
            <a:r>
              <a:rPr lang="en-US" sz="1600" dirty="0" smtClean="0">
                <a:solidFill>
                  <a:srgbClr val="222222"/>
                </a:solidFill>
                <a:latin typeface="Roboto"/>
              </a:rPr>
              <a:t>N-body</a:t>
            </a:r>
            <a:r>
              <a:rPr lang="en-US" sz="1600" dirty="0">
                <a:solidFill>
                  <a:srgbClr val="222222"/>
                </a:solidFill>
                <a:latin typeface="Roboto"/>
              </a:rPr>
              <a:t> </a:t>
            </a:r>
            <a:r>
              <a:rPr lang="en-US" sz="1600" dirty="0" smtClean="0">
                <a:solidFill>
                  <a:srgbClr val="222222"/>
                </a:solidFill>
                <a:latin typeface="Roboto"/>
              </a:rPr>
              <a:t>kernel.</a:t>
            </a:r>
          </a:p>
          <a:p>
            <a:endParaRPr lang="en-US" sz="1600" dirty="0" smtClean="0">
              <a:solidFill>
                <a:srgbClr val="222222"/>
              </a:solidFill>
              <a:latin typeface="Roboto"/>
            </a:endParaRPr>
          </a:p>
          <a:p>
            <a:pPr marL="285750" indent="-285750">
              <a:buFont typeface="Arial" panose="020B0604020202020204" pitchFamily="34" charset="0"/>
              <a:buChar char="•"/>
            </a:pPr>
            <a:r>
              <a:rPr lang="en-US" sz="1600" dirty="0" smtClean="0">
                <a:solidFill>
                  <a:srgbClr val="222222"/>
                </a:solidFill>
                <a:latin typeface="Roboto"/>
              </a:rPr>
              <a:t>The sample </a:t>
            </a:r>
            <a:r>
              <a:rPr lang="en-US" sz="1600" dirty="0">
                <a:solidFill>
                  <a:srgbClr val="222222"/>
                </a:solidFill>
                <a:latin typeface="Roboto"/>
              </a:rPr>
              <a:t>code can be used as a template applicable for </a:t>
            </a:r>
            <a:r>
              <a:rPr lang="en-US" sz="1600" dirty="0" smtClean="0">
                <a:solidFill>
                  <a:srgbClr val="222222"/>
                </a:solidFill>
                <a:latin typeface="Roboto"/>
              </a:rPr>
              <a:t>countless codes.</a:t>
            </a:r>
          </a:p>
          <a:p>
            <a:pPr marL="285750" indent="-285750">
              <a:buFont typeface="Arial" panose="020B0604020202020204" pitchFamily="34" charset="0"/>
              <a:buChar char="•"/>
            </a:pPr>
            <a:r>
              <a:rPr lang="en-US" sz="1600" dirty="0" smtClean="0">
                <a:solidFill>
                  <a:srgbClr val="222222"/>
                </a:solidFill>
                <a:latin typeface="Roboto"/>
              </a:rPr>
              <a:t>OpenMP </a:t>
            </a:r>
            <a:r>
              <a:rPr lang="en-US" sz="1600" dirty="0">
                <a:solidFill>
                  <a:srgbClr val="222222"/>
                </a:solidFill>
                <a:latin typeface="Roboto"/>
              </a:rPr>
              <a:t>4.0 </a:t>
            </a:r>
            <a:r>
              <a:rPr lang="en-US" sz="1600" dirty="0" smtClean="0">
                <a:solidFill>
                  <a:srgbClr val="222222"/>
                </a:solidFill>
                <a:latin typeface="Roboto"/>
              </a:rPr>
              <a:t>can unleash </a:t>
            </a:r>
            <a:r>
              <a:rPr lang="en-US" sz="1600" dirty="0">
                <a:solidFill>
                  <a:srgbClr val="222222"/>
                </a:solidFill>
                <a:latin typeface="Roboto"/>
              </a:rPr>
              <a:t>the full </a:t>
            </a:r>
            <a:r>
              <a:rPr lang="en-US" sz="1600" dirty="0" smtClean="0">
                <a:solidFill>
                  <a:srgbClr val="222222"/>
                </a:solidFill>
                <a:latin typeface="Roboto"/>
              </a:rPr>
              <a:t>hardware potential in </a:t>
            </a:r>
            <a:r>
              <a:rPr lang="en-US" sz="1600" dirty="0">
                <a:solidFill>
                  <a:srgbClr val="222222"/>
                </a:solidFill>
                <a:latin typeface="Roboto"/>
              </a:rPr>
              <a:t>a very simple and straightforward manner.</a:t>
            </a:r>
            <a:endParaRPr lang="en-US" sz="1600" dirty="0"/>
          </a:p>
        </p:txBody>
      </p:sp>
      <p:sp>
        <p:nvSpPr>
          <p:cNvPr id="4" name="Rectangle 3"/>
          <p:cNvSpPr/>
          <p:nvPr/>
        </p:nvSpPr>
        <p:spPr>
          <a:xfrm>
            <a:off x="3065070" y="1392771"/>
            <a:ext cx="5940882" cy="830997"/>
          </a:xfrm>
          <a:prstGeom prst="rect">
            <a:avLst/>
          </a:prstGeom>
        </p:spPr>
        <p:txBody>
          <a:bodyPr wrap="square">
            <a:spAutoFit/>
          </a:bodyPr>
          <a:lstStyle/>
          <a:p>
            <a:r>
              <a:rPr lang="en-US" sz="1600" i="1" dirty="0" smtClean="0"/>
              <a:t>“The newly released OpenMP 4.0 standard,</a:t>
            </a:r>
            <a:r>
              <a:rPr lang="en-US" sz="1600" i="1" dirty="0"/>
              <a:t> </a:t>
            </a:r>
            <a:r>
              <a:rPr lang="en-US" sz="1600" i="1" dirty="0" smtClean="0"/>
              <a:t>supporting</a:t>
            </a:r>
            <a:r>
              <a:rPr lang="en-US" sz="1600" i="1" dirty="0"/>
              <a:t> </a:t>
            </a:r>
            <a:r>
              <a:rPr lang="en-US" sz="1600" i="1" dirty="0" smtClean="0"/>
              <a:t>an offload mode, can take advantage</a:t>
            </a:r>
            <a:r>
              <a:rPr lang="en-US" sz="1600" i="1" dirty="0"/>
              <a:t> </a:t>
            </a:r>
            <a:r>
              <a:rPr lang="en-US" sz="1600" i="1" dirty="0" smtClean="0"/>
              <a:t>of</a:t>
            </a:r>
            <a:r>
              <a:rPr lang="en-US" sz="1600" i="1" dirty="0"/>
              <a:t> </a:t>
            </a:r>
            <a:r>
              <a:rPr lang="en-US" sz="1600" i="1" dirty="0" smtClean="0"/>
              <a:t>emerging many‐core coprocessors such as the Intel® Xeon Phi™ Coprocessor.”</a:t>
            </a:r>
            <a:endParaRPr lang="en-US" sz="1600" i="1" dirty="0"/>
          </a:p>
        </p:txBody>
      </p:sp>
      <p:pic>
        <p:nvPicPr>
          <p:cNvPr id="1026" name="Picture 2" descr="http://www.techenablement.com/wp-content/uploads/2014/10/GillesResult-fs8.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109493" y="2757674"/>
            <a:ext cx="2977612" cy="172638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4344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DYNAMIC </a:t>
            </a:r>
            <a:r>
              <a:rPr lang="en-US" sz="2400" dirty="0" smtClean="0">
                <a:solidFill>
                  <a:schemeClr val="tx1"/>
                </a:solidFill>
              </a:rPr>
              <a:t>LOAD BALANCING USING OPENMP</a:t>
            </a:r>
            <a:r>
              <a:rPr lang="en-US" sz="2400" dirty="0" smtClean="0">
                <a:solidFill>
                  <a:srgbClr val="BFBFBF"/>
                </a:solidFill>
              </a:rPr>
              <a:t>*</a:t>
            </a:r>
            <a:r>
              <a:rPr lang="en-US" sz="2400" dirty="0" smtClean="0">
                <a:solidFill>
                  <a:schemeClr val="tx1"/>
                </a:solidFill>
              </a:rPr>
              <a:t> </a:t>
            </a:r>
            <a:r>
              <a:rPr lang="en-US" sz="2400" dirty="0">
                <a:solidFill>
                  <a:schemeClr val="tx1"/>
                </a:solidFill>
              </a:rPr>
              <a:t>4.0</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28</a:t>
            </a:fld>
            <a:endParaRPr lang="en-US"/>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5387316" y="2553913"/>
            <a:ext cx="3082255" cy="2210352"/>
          </a:xfrm>
          <a:prstGeom prst="rect">
            <a:avLst/>
          </a:prstGeom>
        </p:spPr>
      </p:pic>
      <p:sp>
        <p:nvSpPr>
          <p:cNvPr id="11" name="Rectangle 10"/>
          <p:cNvSpPr/>
          <p:nvPr/>
        </p:nvSpPr>
        <p:spPr>
          <a:xfrm>
            <a:off x="4354771" y="652208"/>
            <a:ext cx="4908500" cy="1815882"/>
          </a:xfrm>
          <a:prstGeom prst="rect">
            <a:avLst/>
          </a:prstGeom>
        </p:spPr>
        <p:txBody>
          <a:bodyPr wrap="square">
            <a:spAutoFit/>
          </a:bodyPr>
          <a:lstStyle/>
          <a:p>
            <a:pPr algn="ctr"/>
            <a:r>
              <a:rPr lang="en-US" sz="1600" u="sng" dirty="0" smtClean="0"/>
              <a:t>Hybrid (CPU + coprocessor) computation</a:t>
            </a:r>
            <a:endParaRPr lang="en-US" sz="1600" u="sng" dirty="0"/>
          </a:p>
          <a:p>
            <a:pPr marL="285750" indent="-285750">
              <a:buFont typeface="Arial" panose="020B0604020202020204" pitchFamily="34" charset="0"/>
              <a:buChar char="•"/>
            </a:pPr>
            <a:r>
              <a:rPr lang="en-US" sz="1600" dirty="0" smtClean="0"/>
              <a:t>Offload </a:t>
            </a:r>
            <a:r>
              <a:rPr lang="en-US" sz="1600" dirty="0"/>
              <a:t>only a partial amount of the workload to the </a:t>
            </a:r>
            <a:r>
              <a:rPr lang="en-US" sz="1600" dirty="0" smtClean="0"/>
              <a:t>Intel® </a:t>
            </a:r>
            <a:r>
              <a:rPr lang="en-US" sz="1600" dirty="0"/>
              <a:t>Xeon </a:t>
            </a:r>
            <a:r>
              <a:rPr lang="en-US" sz="1600" dirty="0" smtClean="0"/>
              <a:t>Phi™ </a:t>
            </a:r>
            <a:r>
              <a:rPr lang="en-US" sz="1600" dirty="0"/>
              <a:t>coprocessor, while retaining the rest </a:t>
            </a:r>
            <a:r>
              <a:rPr lang="en-US" sz="1600" dirty="0" smtClean="0"/>
              <a:t>for </a:t>
            </a:r>
            <a:r>
              <a:rPr lang="en-US" sz="1600" dirty="0"/>
              <a:t>computing on the </a:t>
            </a:r>
            <a:r>
              <a:rPr lang="en-US" sz="1600" dirty="0" smtClean="0"/>
              <a:t>Intel® Xeon® </a:t>
            </a:r>
            <a:r>
              <a:rPr lang="en-US" sz="1600" dirty="0"/>
              <a:t>processor host; and</a:t>
            </a:r>
          </a:p>
          <a:p>
            <a:pPr marL="285750" indent="-285750">
              <a:buFont typeface="Arial" panose="020B0604020202020204" pitchFamily="34" charset="0"/>
              <a:buChar char="•"/>
            </a:pPr>
            <a:r>
              <a:rPr lang="en-US" sz="1600" dirty="0" smtClean="0"/>
              <a:t>Ensuring that </a:t>
            </a:r>
            <a:r>
              <a:rPr lang="en-US" sz="1600" dirty="0"/>
              <a:t>only the right amount of work is delegated </a:t>
            </a:r>
            <a:r>
              <a:rPr lang="en-US" sz="1600" dirty="0" smtClean="0"/>
              <a:t>so both run in the </a:t>
            </a:r>
            <a:r>
              <a:rPr lang="en-US" sz="1600" dirty="0"/>
              <a:t>same duration of time. </a:t>
            </a:r>
          </a:p>
        </p:txBody>
      </p:sp>
      <p:sp>
        <p:nvSpPr>
          <p:cNvPr id="12" name="Rectangle 11"/>
          <p:cNvSpPr/>
          <p:nvPr/>
        </p:nvSpPr>
        <p:spPr>
          <a:xfrm>
            <a:off x="-62630" y="796767"/>
            <a:ext cx="4572000" cy="2862322"/>
          </a:xfrm>
          <a:prstGeom prst="rect">
            <a:avLst/>
          </a:prstGeom>
        </p:spPr>
        <p:txBody>
          <a:bodyPr>
            <a:spAutoFit/>
          </a:bodyPr>
          <a:lstStyle/>
          <a:p>
            <a:pPr algn="ctr"/>
            <a:r>
              <a:rPr lang="en-US" u="sng" dirty="0"/>
              <a:t>Offload </a:t>
            </a:r>
            <a:r>
              <a:rPr lang="en-US" u="sng" dirty="0" smtClean="0"/>
              <a:t>mode</a:t>
            </a:r>
          </a:p>
          <a:p>
            <a:pPr marL="285750" indent="-285750">
              <a:buFont typeface="Arial" panose="020B0604020202020204" pitchFamily="34" charset="0"/>
              <a:buChar char="•"/>
            </a:pPr>
            <a:r>
              <a:rPr lang="en-US" dirty="0" smtClean="0"/>
              <a:t>Allows a single code to exploit both the host, and the device </a:t>
            </a:r>
          </a:p>
          <a:p>
            <a:pPr marL="285750" indent="-285750">
              <a:buFont typeface="Arial" panose="020B0604020202020204" pitchFamily="34" charset="0"/>
              <a:buChar char="•"/>
            </a:pPr>
            <a:r>
              <a:rPr lang="en-US" dirty="0" smtClean="0"/>
              <a:t>Avoids </a:t>
            </a:r>
            <a:r>
              <a:rPr lang="en-US" dirty="0"/>
              <a:t>the complexity of load balancing at the MPI </a:t>
            </a:r>
            <a:r>
              <a:rPr lang="en-US" dirty="0" smtClean="0"/>
              <a:t>level</a:t>
            </a:r>
          </a:p>
          <a:p>
            <a:pPr marL="742950" lvl="1" indent="-285750">
              <a:buFont typeface="Arial" panose="020B0604020202020204" pitchFamily="34" charset="0"/>
              <a:buChar char="•"/>
            </a:pPr>
            <a:r>
              <a:rPr lang="en-US" dirty="0" smtClean="0"/>
              <a:t>which </a:t>
            </a:r>
            <a:r>
              <a:rPr lang="en-US" dirty="0"/>
              <a:t>can be </a:t>
            </a:r>
            <a:r>
              <a:rPr lang="en-US" dirty="0" smtClean="0"/>
              <a:t>challenging </a:t>
            </a:r>
            <a:r>
              <a:rPr lang="en-US" dirty="0"/>
              <a:t>for large scale </a:t>
            </a:r>
            <a:r>
              <a:rPr lang="en-US" dirty="0" smtClean="0"/>
              <a:t>codes</a:t>
            </a:r>
          </a:p>
          <a:p>
            <a:pPr marL="285750" indent="-285750">
              <a:buFont typeface="Arial" panose="020B0604020202020204" pitchFamily="34" charset="0"/>
              <a:buChar char="•"/>
            </a:pPr>
            <a:r>
              <a:rPr lang="en-US" dirty="0" smtClean="0"/>
              <a:t>Prepares </a:t>
            </a:r>
            <a:r>
              <a:rPr lang="en-US" dirty="0"/>
              <a:t>the codes for any foreseeable future evolution of the Intel Xeon and Intel Xeon Phi brands.</a:t>
            </a:r>
          </a:p>
        </p:txBody>
      </p:sp>
    </p:spTree>
    <p:extLst>
      <p:ext uri="{BB962C8B-B14F-4D97-AF65-F5344CB8AC3E}">
        <p14:creationId xmlns:p14="http://schemas.microsoft.com/office/powerpoint/2010/main" val="4657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CONCURRENT </a:t>
            </a:r>
            <a:r>
              <a:rPr lang="en-US" sz="2400" dirty="0" smtClean="0">
                <a:solidFill>
                  <a:schemeClr val="tx1"/>
                </a:solidFill>
              </a:rPr>
              <a:t>KERNEL OFFLOADING</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2" y="968852"/>
            <a:ext cx="2656987" cy="1487912"/>
          </a:xfrm>
        </p:spPr>
      </p:pic>
      <p:sp>
        <p:nvSpPr>
          <p:cNvPr id="5" name="Slide Number Placeholder 4"/>
          <p:cNvSpPr>
            <a:spLocks noGrp="1"/>
          </p:cNvSpPr>
          <p:nvPr>
            <p:ph type="sldNum" sz="quarter" idx="12"/>
          </p:nvPr>
        </p:nvSpPr>
        <p:spPr/>
        <p:txBody>
          <a:bodyPr/>
          <a:lstStyle/>
          <a:p>
            <a:fld id="{EE2556C5-CE8C-6547-B838-EA80C61A4AF7}" type="slidenum">
              <a:rPr lang="en-US" smtClean="0"/>
              <a:pPr/>
              <a:t>29</a:t>
            </a:fld>
            <a:endParaRPr lang="en-US"/>
          </a:p>
        </p:txBody>
      </p:sp>
      <p:sp>
        <p:nvSpPr>
          <p:cNvPr id="8" name="Rectangle 7"/>
          <p:cNvSpPr/>
          <p:nvPr/>
        </p:nvSpPr>
        <p:spPr>
          <a:xfrm>
            <a:off x="2822160" y="900142"/>
            <a:ext cx="5661765" cy="978729"/>
          </a:xfrm>
          <a:prstGeom prst="rect">
            <a:avLst/>
          </a:prstGeom>
        </p:spPr>
        <p:txBody>
          <a:bodyPr wrap="square">
            <a:spAutoFit/>
          </a:bodyPr>
          <a:lstStyle/>
          <a:p>
            <a:pPr marL="285750" indent="-285750">
              <a:lnSpc>
                <a:spcPct val="80000"/>
              </a:lnSpc>
              <a:buFont typeface="Arial" panose="020B0604020202020204" pitchFamily="34" charset="0"/>
              <a:buChar char="•"/>
            </a:pPr>
            <a:r>
              <a:rPr lang="en-US" dirty="0">
                <a:solidFill>
                  <a:srgbClr val="000000"/>
                </a:solidFill>
                <a:latin typeface="Apple Chancery"/>
                <a:cs typeface="Apple Chancery"/>
              </a:rPr>
              <a:t>Florian </a:t>
            </a:r>
            <a:r>
              <a:rPr lang="en-US" dirty="0" smtClean="0">
                <a:solidFill>
                  <a:srgbClr val="000000"/>
                </a:solidFill>
                <a:latin typeface="Apple Chancery"/>
                <a:cs typeface="Apple Chancery"/>
              </a:rPr>
              <a:t>Wende</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Michael </a:t>
            </a:r>
            <a:r>
              <a:rPr lang="en-US" dirty="0" err="1" smtClean="0">
                <a:solidFill>
                  <a:srgbClr val="000000"/>
                </a:solidFill>
                <a:latin typeface="Apple Chancery"/>
                <a:cs typeface="Apple Chancery"/>
              </a:rPr>
              <a:t>Klemm</a:t>
            </a:r>
            <a:endParaRPr lang="en-U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Thomas Steinke</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Alexander </a:t>
            </a:r>
            <a:r>
              <a:rPr lang="en-US" dirty="0" err="1">
                <a:solidFill>
                  <a:srgbClr val="000000"/>
                </a:solidFill>
                <a:latin typeface="Apple Chancery"/>
                <a:cs typeface="Apple Chancery"/>
              </a:rPr>
              <a:t>Reinefeld</a:t>
            </a:r>
            <a:endParaRPr lang="en-US" dirty="0">
              <a:latin typeface="Arial"/>
            </a:endParaRPr>
          </a:p>
        </p:txBody>
      </p:sp>
      <p:sp>
        <p:nvSpPr>
          <p:cNvPr id="3" name="Rectangle 2"/>
          <p:cNvSpPr/>
          <p:nvPr/>
        </p:nvSpPr>
        <p:spPr>
          <a:xfrm>
            <a:off x="48836" y="2691012"/>
            <a:ext cx="5016429" cy="1815882"/>
          </a:xfrm>
          <a:prstGeom prst="rect">
            <a:avLst/>
          </a:prstGeom>
        </p:spPr>
        <p:txBody>
          <a:bodyPr wrap="square">
            <a:spAutoFit/>
          </a:bodyPr>
          <a:lstStyle/>
          <a:p>
            <a:r>
              <a:rPr lang="en-US" sz="1400" dirty="0" smtClean="0"/>
              <a:t>Computational </a:t>
            </a:r>
            <a:r>
              <a:rPr lang="en-US" sz="1400" dirty="0"/>
              <a:t>throughput for multiple small-scale workloads can be improved </a:t>
            </a:r>
            <a:r>
              <a:rPr lang="en-US" sz="1400" dirty="0" smtClean="0"/>
              <a:t>by </a:t>
            </a:r>
            <a:r>
              <a:rPr lang="en-US" sz="1400" dirty="0"/>
              <a:t>concurrent kernel execution using the offload programming model. </a:t>
            </a:r>
            <a:endParaRPr lang="en-US" sz="1400" dirty="0" smtClean="0"/>
          </a:p>
          <a:p>
            <a:pPr marL="285750" indent="-285750">
              <a:buFont typeface="Arial" panose="020B0604020202020204" pitchFamily="34" charset="0"/>
              <a:buChar char="•"/>
            </a:pPr>
            <a:r>
              <a:rPr lang="en-US" sz="1400" dirty="0" smtClean="0"/>
              <a:t>Each </a:t>
            </a:r>
            <a:r>
              <a:rPr lang="en-US" sz="1400" dirty="0"/>
              <a:t>of the optimization steps are elaborated and illustrated by working examples. </a:t>
            </a:r>
            <a:endParaRPr lang="en-US" sz="1400" dirty="0" smtClean="0"/>
          </a:p>
          <a:p>
            <a:pPr marL="285750" indent="-285750">
              <a:buFont typeface="Arial" panose="020B0604020202020204" pitchFamily="34" charset="0"/>
              <a:buChar char="•"/>
            </a:pPr>
            <a:r>
              <a:rPr lang="en-US" sz="1400" dirty="0" smtClean="0"/>
              <a:t>Performance </a:t>
            </a:r>
            <a:r>
              <a:rPr lang="en-US" sz="1400" dirty="0"/>
              <a:t>improvements are presented for two demonstrator </a:t>
            </a:r>
            <a:r>
              <a:rPr lang="en-US" sz="1400" dirty="0" smtClean="0"/>
              <a:t>scenarios: (1) a </a:t>
            </a:r>
            <a:r>
              <a:rPr lang="en-US" sz="1400" dirty="0"/>
              <a:t>particle force simulation </a:t>
            </a:r>
            <a:r>
              <a:rPr lang="en-US" sz="1400" dirty="0" smtClean="0"/>
              <a:t>and (2) </a:t>
            </a:r>
            <a:r>
              <a:rPr lang="en-US" sz="1400" dirty="0" err="1" smtClean="0"/>
              <a:t>dgemm</a:t>
            </a:r>
            <a:r>
              <a:rPr lang="en-US" sz="1400" dirty="0"/>
              <a:t>.</a:t>
            </a:r>
          </a:p>
        </p:txBody>
      </p:sp>
      <p:sp>
        <p:nvSpPr>
          <p:cNvPr id="6" name="Rectangle 5"/>
          <p:cNvSpPr/>
          <p:nvPr/>
        </p:nvSpPr>
        <p:spPr>
          <a:xfrm>
            <a:off x="5368152" y="579624"/>
            <a:ext cx="3686783" cy="1231106"/>
          </a:xfrm>
          <a:prstGeom prst="rect">
            <a:avLst/>
          </a:prstGeom>
        </p:spPr>
        <p:txBody>
          <a:bodyPr wrap="square">
            <a:spAutoFit/>
          </a:bodyPr>
          <a:lstStyle/>
          <a:p>
            <a:r>
              <a:rPr lang="en-US" dirty="0">
                <a:solidFill>
                  <a:srgbClr val="222222"/>
                </a:solidFill>
                <a:latin typeface="Roboto"/>
              </a:rPr>
              <a:t>“</a:t>
            </a:r>
            <a:r>
              <a:rPr lang="en-US" sz="1400" i="1" dirty="0">
                <a:solidFill>
                  <a:srgbClr val="222222"/>
                </a:solidFill>
                <a:latin typeface="Roboto"/>
              </a:rPr>
              <a:t>Our ultimate optimization target in this chapter is to improve the computational throughput of multiple small-scale workloads on the </a:t>
            </a:r>
            <a:r>
              <a:rPr lang="en-US" sz="1400" i="1" dirty="0" smtClean="0">
                <a:solidFill>
                  <a:srgbClr val="222222"/>
                </a:solidFill>
                <a:latin typeface="Roboto"/>
              </a:rPr>
              <a:t>Intel</a:t>
            </a:r>
            <a:r>
              <a:rPr lang="en-US" sz="1400" i="1" baseline="30000" dirty="0" smtClean="0">
                <a:solidFill>
                  <a:srgbClr val="222222"/>
                </a:solidFill>
                <a:latin typeface="Roboto"/>
              </a:rPr>
              <a:t>®</a:t>
            </a:r>
            <a:r>
              <a:rPr lang="en-US" sz="1400" i="1" dirty="0" smtClean="0">
                <a:solidFill>
                  <a:srgbClr val="222222"/>
                </a:solidFill>
                <a:latin typeface="Roboto"/>
              </a:rPr>
              <a:t> </a:t>
            </a:r>
            <a:r>
              <a:rPr lang="en-US" sz="1400" i="1" dirty="0">
                <a:solidFill>
                  <a:srgbClr val="222222"/>
                </a:solidFill>
                <a:latin typeface="Roboto"/>
              </a:rPr>
              <a:t>Xeon </a:t>
            </a:r>
            <a:r>
              <a:rPr lang="en-US" sz="1400" i="1" dirty="0" smtClean="0">
                <a:solidFill>
                  <a:srgbClr val="222222"/>
                </a:solidFill>
                <a:latin typeface="Roboto"/>
              </a:rPr>
              <a:t>Phi</a:t>
            </a:r>
            <a:r>
              <a:rPr lang="en-US" sz="1400" i="1" baseline="30000" dirty="0" smtClean="0">
                <a:solidFill>
                  <a:srgbClr val="222222"/>
                </a:solidFill>
                <a:latin typeface="Roboto"/>
              </a:rPr>
              <a:t>™</a:t>
            </a:r>
            <a:r>
              <a:rPr lang="en-US" sz="1400" i="1" dirty="0">
                <a:solidFill>
                  <a:srgbClr val="222222"/>
                </a:solidFill>
                <a:latin typeface="Roboto"/>
              </a:rPr>
              <a:t> coprocessor by concurrent kernel offloading.” </a:t>
            </a:r>
            <a:endParaRPr lang="en-US" sz="1400" i="1" dirty="0"/>
          </a:p>
        </p:txBody>
      </p:sp>
      <p:grpSp>
        <p:nvGrpSpPr>
          <p:cNvPr id="17" name="Group 16"/>
          <p:cNvGrpSpPr/>
          <p:nvPr/>
        </p:nvGrpSpPr>
        <p:grpSpPr>
          <a:xfrm>
            <a:off x="5024805" y="3246384"/>
            <a:ext cx="4119195" cy="1494758"/>
            <a:chOff x="5024805" y="3246384"/>
            <a:chExt cx="4119195" cy="1494758"/>
          </a:xfrm>
        </p:grpSpPr>
        <p:pic>
          <p:nvPicPr>
            <p:cNvPr id="11" name="Picture 10"/>
            <p:cNvPicPr>
              <a:picLocks noChangeAspect="1"/>
            </p:cNvPicPr>
            <p:nvPr/>
          </p:nvPicPr>
          <p:blipFill>
            <a:blip r:embed="rId4">
              <a:clrChange>
                <a:clrFrom>
                  <a:srgbClr val="FFFFFF"/>
                </a:clrFrom>
                <a:clrTo>
                  <a:srgbClr val="FFFFFF">
                    <a:alpha val="0"/>
                  </a:srgbClr>
                </a:clrTo>
              </a:clrChange>
            </a:blip>
            <a:stretch>
              <a:fillRect/>
            </a:stretch>
          </p:blipFill>
          <p:spPr>
            <a:xfrm>
              <a:off x="5024805" y="3246384"/>
              <a:ext cx="2275803" cy="1494758"/>
            </a:xfrm>
            <a:prstGeom prst="rect">
              <a:avLst/>
            </a:prstGeom>
          </p:spPr>
        </p:pic>
        <p:sp>
          <p:nvSpPr>
            <p:cNvPr id="12" name="Rectangle 11"/>
            <p:cNvSpPr/>
            <p:nvPr/>
          </p:nvSpPr>
          <p:spPr>
            <a:xfrm>
              <a:off x="7363366" y="3301265"/>
              <a:ext cx="1780634" cy="1384995"/>
            </a:xfrm>
            <a:prstGeom prst="rect">
              <a:avLst/>
            </a:prstGeom>
          </p:spPr>
          <p:txBody>
            <a:bodyPr wrap="square">
              <a:spAutoFit/>
            </a:bodyPr>
            <a:lstStyle/>
            <a:p>
              <a:r>
                <a:rPr lang="en-US" sz="1200" dirty="0" smtClean="0"/>
                <a:t>(</a:t>
              </a:r>
              <a:r>
                <a:rPr lang="en-US" sz="1200" dirty="0"/>
                <a:t>C) offloads </a:t>
              </a:r>
              <a:r>
                <a:rPr lang="en-US" sz="1200" dirty="0" smtClean="0"/>
                <a:t>multiple concurrent kernels</a:t>
              </a:r>
            </a:p>
            <a:p>
              <a:r>
                <a:rPr lang="en-US" sz="1200" dirty="0" smtClean="0"/>
                <a:t>(D</a:t>
              </a:r>
              <a:r>
                <a:rPr lang="en-US" sz="1200" dirty="0"/>
                <a:t>) Multiple host processes or threads offload (</a:t>
              </a:r>
              <a:r>
                <a:rPr lang="en-US" sz="1200" dirty="0" smtClean="0"/>
                <a:t>multiple) kernels </a:t>
              </a:r>
              <a:r>
                <a:rPr lang="en-US" sz="1200" dirty="0"/>
                <a:t>to a shared coprocessor each.</a:t>
              </a:r>
            </a:p>
          </p:txBody>
        </p:sp>
      </p:grpSp>
      <p:grpSp>
        <p:nvGrpSpPr>
          <p:cNvPr id="14" name="Group 13"/>
          <p:cNvGrpSpPr/>
          <p:nvPr/>
        </p:nvGrpSpPr>
        <p:grpSpPr>
          <a:xfrm>
            <a:off x="4981363" y="1907096"/>
            <a:ext cx="2000133" cy="1212609"/>
            <a:chOff x="4981363" y="1907096"/>
            <a:chExt cx="2000133" cy="1212609"/>
          </a:xfrm>
        </p:grpSpPr>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4981363" y="1907096"/>
              <a:ext cx="1030717" cy="1212609"/>
            </a:xfrm>
            <a:prstGeom prst="rect">
              <a:avLst/>
            </a:prstGeom>
          </p:spPr>
        </p:pic>
        <p:sp>
          <p:nvSpPr>
            <p:cNvPr id="13" name="Rectangle 12"/>
            <p:cNvSpPr/>
            <p:nvPr/>
          </p:nvSpPr>
          <p:spPr>
            <a:xfrm>
              <a:off x="5970478" y="2038597"/>
              <a:ext cx="1011018" cy="830997"/>
            </a:xfrm>
            <a:prstGeom prst="rect">
              <a:avLst/>
            </a:prstGeom>
          </p:spPr>
          <p:txBody>
            <a:bodyPr wrap="square">
              <a:spAutoFit/>
            </a:bodyPr>
            <a:lstStyle/>
            <a:p>
              <a:r>
                <a:rPr lang="en-US" sz="1200" dirty="0"/>
                <a:t>(A) utilizes the entire coprocessor </a:t>
              </a:r>
              <a:r>
                <a:rPr lang="en-US" sz="1200" dirty="0" smtClean="0"/>
                <a:t>device </a:t>
              </a:r>
              <a:endParaRPr lang="en-US" sz="1200" dirty="0"/>
            </a:p>
          </p:txBody>
        </p:sp>
      </p:grpSp>
      <p:grpSp>
        <p:nvGrpSpPr>
          <p:cNvPr id="16" name="Group 15"/>
          <p:cNvGrpSpPr/>
          <p:nvPr/>
        </p:nvGrpSpPr>
        <p:grpSpPr>
          <a:xfrm>
            <a:off x="6954503" y="1878871"/>
            <a:ext cx="2189497" cy="1174780"/>
            <a:chOff x="6954503" y="1878871"/>
            <a:chExt cx="2189497" cy="1174780"/>
          </a:xfrm>
        </p:grpSpPr>
        <p:pic>
          <p:nvPicPr>
            <p:cNvPr id="10" name="Picture 9"/>
            <p:cNvPicPr>
              <a:picLocks noChangeAspect="1"/>
            </p:cNvPicPr>
            <p:nvPr/>
          </p:nvPicPr>
          <p:blipFill>
            <a:blip r:embed="rId6">
              <a:clrChange>
                <a:clrFrom>
                  <a:srgbClr val="FFFFFF"/>
                </a:clrFrom>
                <a:clrTo>
                  <a:srgbClr val="FFFFFF">
                    <a:alpha val="0"/>
                  </a:srgbClr>
                </a:clrTo>
              </a:clrChange>
            </a:blip>
            <a:stretch>
              <a:fillRect/>
            </a:stretch>
          </p:blipFill>
          <p:spPr>
            <a:xfrm>
              <a:off x="6954503" y="1878871"/>
              <a:ext cx="1003458" cy="1174780"/>
            </a:xfrm>
            <a:prstGeom prst="rect">
              <a:avLst/>
            </a:prstGeom>
          </p:spPr>
        </p:pic>
        <p:sp>
          <p:nvSpPr>
            <p:cNvPr id="15" name="Rectangle 14"/>
            <p:cNvSpPr/>
            <p:nvPr/>
          </p:nvSpPr>
          <p:spPr>
            <a:xfrm>
              <a:off x="7886709" y="1936842"/>
              <a:ext cx="1257291" cy="461665"/>
            </a:xfrm>
            <a:prstGeom prst="rect">
              <a:avLst/>
            </a:prstGeom>
          </p:spPr>
          <p:txBody>
            <a:bodyPr wrap="square">
              <a:spAutoFit/>
            </a:bodyPr>
            <a:lstStyle/>
            <a:p>
              <a:r>
                <a:rPr lang="en-US" sz="1200" dirty="0" smtClean="0"/>
                <a:t>(B) Sequentially offload kernels</a:t>
              </a:r>
              <a:endParaRPr lang="en-US" sz="1200" dirty="0"/>
            </a:p>
          </p:txBody>
        </p:sp>
      </p:grpSp>
    </p:spTree>
    <p:extLst>
      <p:ext uri="{BB962C8B-B14F-4D97-AF65-F5344CB8AC3E}">
        <p14:creationId xmlns:p14="http://schemas.microsoft.com/office/powerpoint/2010/main" val="31411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pPr/>
              <a:t>3</a:t>
            </a:fld>
            <a:endParaRPr lang="en-US"/>
          </a:p>
        </p:txBody>
      </p:sp>
      <p:sp>
        <p:nvSpPr>
          <p:cNvPr id="2" name="Title 1"/>
          <p:cNvSpPr>
            <a:spLocks noGrp="1"/>
          </p:cNvSpPr>
          <p:nvPr>
            <p:ph type="title"/>
          </p:nvPr>
        </p:nvSpPr>
        <p:spPr/>
        <p:txBody>
          <a:bodyPr>
            <a:noAutofit/>
          </a:bodyPr>
          <a:lstStyle/>
          <a:p>
            <a:pPr marL="342900" indent="-342900"/>
            <a:r>
              <a:rPr lang="en-US" sz="4000" b="1" dirty="0" smtClean="0">
                <a:solidFill>
                  <a:srgbClr val="000000"/>
                </a:solidFill>
              </a:rPr>
              <a:t>“Inspired by 61 cores”</a:t>
            </a:r>
            <a:endParaRPr lang="en-US" sz="4000" b="1" dirty="0">
              <a:solidFill>
                <a:srgbClr val="000000"/>
              </a:solidFill>
            </a:endParaRPr>
          </a:p>
        </p:txBody>
      </p:sp>
      <p:sp>
        <p:nvSpPr>
          <p:cNvPr id="6" name="Content Placeholder 5"/>
          <p:cNvSpPr>
            <a:spLocks noGrp="1"/>
          </p:cNvSpPr>
          <p:nvPr>
            <p:ph idx="1"/>
          </p:nvPr>
        </p:nvSpPr>
        <p:spPr>
          <a:xfrm>
            <a:off x="455623" y="1651000"/>
            <a:ext cx="5572643" cy="3019065"/>
          </a:xfrm>
        </p:spPr>
        <p:txBody>
          <a:bodyPr>
            <a:normAutofit/>
          </a:bodyPr>
          <a:lstStyle/>
          <a:p>
            <a:r>
              <a:rPr lang="en-US" dirty="0" smtClean="0">
                <a:solidFill>
                  <a:srgbClr val="000000"/>
                </a:solidFill>
              </a:rPr>
              <a:t>A key realization while preparing our new book.</a:t>
            </a:r>
          </a:p>
          <a:p>
            <a:endParaRPr lang="en-US" dirty="0">
              <a:solidFill>
                <a:srgbClr val="000000"/>
              </a:solidFill>
            </a:endParaRPr>
          </a:p>
          <a:p>
            <a:r>
              <a:rPr lang="en-US" i="1" dirty="0">
                <a:solidFill>
                  <a:srgbClr val="000000"/>
                </a:solidFill>
              </a:rPr>
              <a:t>Over and over and over again…</a:t>
            </a:r>
          </a:p>
          <a:p>
            <a:r>
              <a:rPr lang="en-US" dirty="0">
                <a:solidFill>
                  <a:srgbClr val="000000"/>
                </a:solidFill>
              </a:rPr>
              <a:t>“</a:t>
            </a:r>
            <a:r>
              <a:rPr lang="en-US" i="1" dirty="0">
                <a:solidFill>
                  <a:srgbClr val="000000"/>
                </a:solidFill>
              </a:rPr>
              <a:t>Inspired by 61 cores</a:t>
            </a:r>
            <a:r>
              <a:rPr lang="en-US" dirty="0">
                <a:solidFill>
                  <a:srgbClr val="000000"/>
                </a:solidFill>
              </a:rPr>
              <a:t>” was the biggest reason for people to work on scaling and vectorization… while benefiting processors and Intel</a:t>
            </a:r>
            <a:r>
              <a:rPr lang="en-US" baseline="30000" dirty="0">
                <a:solidFill>
                  <a:srgbClr val="000000"/>
                </a:solidFill>
              </a:rPr>
              <a:t>®</a:t>
            </a:r>
            <a:r>
              <a:rPr lang="en-US" dirty="0">
                <a:solidFill>
                  <a:srgbClr val="000000"/>
                </a:solidFill>
              </a:rPr>
              <a:t> Xeon Phi™ coprocessors BOTH!</a:t>
            </a:r>
          </a:p>
        </p:txBody>
      </p:sp>
      <p:pic>
        <p:nvPicPr>
          <p:cNvPr id="8" name="Picture 7" descr="Cover Pearl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59411" y="1222931"/>
            <a:ext cx="2633472" cy="3291840"/>
          </a:xfrm>
          <a:prstGeom prst="rect">
            <a:avLst/>
          </a:prstGeom>
        </p:spPr>
      </p:pic>
      <p:sp>
        <p:nvSpPr>
          <p:cNvPr id="7" name="TextBox 6"/>
          <p:cNvSpPr txBox="1"/>
          <p:nvPr/>
        </p:nvSpPr>
        <p:spPr>
          <a:xfrm>
            <a:off x="6020989" y="4495877"/>
            <a:ext cx="2898412" cy="230832"/>
          </a:xfrm>
          <a:prstGeom prst="rect">
            <a:avLst/>
          </a:prstGeom>
          <a:noFill/>
        </p:spPr>
        <p:txBody>
          <a:bodyPr wrap="none" rtlCol="0">
            <a:spAutoFit/>
          </a:bodyPr>
          <a:lstStyle/>
          <a:p>
            <a:r>
              <a:rPr lang="en-US" sz="900" dirty="0" smtClean="0">
                <a:solidFill>
                  <a:schemeClr val="bg1">
                    <a:lumMod val="65000"/>
                  </a:schemeClr>
                </a:solidFill>
                <a:latin typeface="Arial"/>
                <a:cs typeface="Arial"/>
              </a:rPr>
              <a:t>Book cover design used with permission of publisher.</a:t>
            </a:r>
          </a:p>
        </p:txBody>
      </p:sp>
    </p:spTree>
    <p:extLst>
      <p:ext uri="{BB962C8B-B14F-4D97-AF65-F5344CB8AC3E}">
        <p14:creationId xmlns:p14="http://schemas.microsoft.com/office/powerpoint/2010/main" val="1988094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CONCURRENT </a:t>
            </a:r>
            <a:r>
              <a:rPr lang="en-US" sz="2400" dirty="0" smtClean="0">
                <a:solidFill>
                  <a:schemeClr val="tx1"/>
                </a:solidFill>
              </a:rPr>
              <a:t>KERNEL OFFLOADING</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30</a:t>
            </a:fld>
            <a:endParaRPr lang="en-US"/>
          </a:p>
        </p:txBody>
      </p:sp>
      <p:grpSp>
        <p:nvGrpSpPr>
          <p:cNvPr id="15" name="Group 14"/>
          <p:cNvGrpSpPr/>
          <p:nvPr/>
        </p:nvGrpSpPr>
        <p:grpSpPr>
          <a:xfrm>
            <a:off x="110862" y="604194"/>
            <a:ext cx="4098941" cy="4213216"/>
            <a:chOff x="110862" y="604194"/>
            <a:chExt cx="4098941" cy="4213216"/>
          </a:xfrm>
        </p:grpSpPr>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110862" y="2264073"/>
              <a:ext cx="4098941" cy="2553337"/>
            </a:xfrm>
            <a:prstGeom prst="rect">
              <a:avLst/>
            </a:prstGeom>
          </p:spPr>
        </p:pic>
        <p:sp>
          <p:nvSpPr>
            <p:cNvPr id="12" name="Rectangle 11"/>
            <p:cNvSpPr/>
            <p:nvPr/>
          </p:nvSpPr>
          <p:spPr>
            <a:xfrm>
              <a:off x="110862" y="604194"/>
              <a:ext cx="3942608" cy="1569660"/>
            </a:xfrm>
            <a:prstGeom prst="rect">
              <a:avLst/>
            </a:prstGeom>
          </p:spPr>
          <p:txBody>
            <a:bodyPr wrap="square">
              <a:spAutoFit/>
            </a:bodyPr>
            <a:lstStyle/>
            <a:p>
              <a:r>
                <a:rPr lang="en-US" sz="1200" dirty="0" smtClean="0"/>
                <a:t>Thread-core </a:t>
              </a:r>
              <a:r>
                <a:rPr lang="en-US" sz="1200" dirty="0"/>
                <a:t>assignment for environment variables MIC_KMP_AFFINITY and </a:t>
              </a:r>
              <a:r>
                <a:rPr lang="en-US" sz="1200" dirty="0" smtClean="0"/>
                <a:t>MIC_OMP_PLACES </a:t>
              </a:r>
            </a:p>
            <a:p>
              <a:pPr marL="285750" indent="-285750">
                <a:buFont typeface="Arial" panose="020B0604020202020204" pitchFamily="34" charset="0"/>
                <a:buChar char="•"/>
              </a:pPr>
              <a:r>
                <a:rPr lang="en-US" sz="1200" dirty="0" smtClean="0"/>
                <a:t>The </a:t>
              </a:r>
              <a:r>
                <a:rPr lang="en-US" sz="1200" dirty="0"/>
                <a:t>schematic is for m = 4 host threads </a:t>
              </a:r>
              <a:r>
                <a:rPr lang="en-US" sz="1200" dirty="0" smtClean="0"/>
                <a:t>offloading </a:t>
              </a:r>
              <a:r>
                <a:rPr lang="en-US" sz="1200" dirty="0"/>
                <a:t>to the coprocessor and spawning n = 4 threads within the offloaded region each. </a:t>
              </a:r>
              <a:endParaRPr lang="en-US" sz="1200" dirty="0" smtClean="0"/>
            </a:p>
            <a:p>
              <a:pPr marL="285750" indent="-285750">
                <a:buFont typeface="Arial" panose="020B0604020202020204" pitchFamily="34" charset="0"/>
                <a:buChar char="•"/>
              </a:pPr>
              <a:r>
                <a:rPr lang="en-US" sz="1200" dirty="0" smtClean="0"/>
                <a:t>Coprocessor cores </a:t>
              </a:r>
              <a:r>
                <a:rPr lang="en-US" sz="1200" dirty="0"/>
                <a:t>are represented by squares that consist of four tiles—one tile per hardware thread (HT0..3</a:t>
              </a:r>
              <a:r>
                <a:rPr lang="en-US" sz="1200" dirty="0" smtClean="0"/>
                <a:t>).</a:t>
              </a:r>
              <a:endParaRPr lang="en-US" sz="1200" dirty="0"/>
            </a:p>
          </p:txBody>
        </p:sp>
      </p:grpSp>
      <p:grpSp>
        <p:nvGrpSpPr>
          <p:cNvPr id="14" name="Group 13"/>
          <p:cNvGrpSpPr/>
          <p:nvPr/>
        </p:nvGrpSpPr>
        <p:grpSpPr>
          <a:xfrm>
            <a:off x="4353086" y="726042"/>
            <a:ext cx="4733731" cy="3424823"/>
            <a:chOff x="4353086" y="726042"/>
            <a:chExt cx="4733731" cy="3424823"/>
          </a:xfrm>
        </p:grpSpPr>
        <p:pic>
          <p:nvPicPr>
            <p:cNvPr id="1026" name="Picture 2" descr="http://www.techenablement.com/wp-content/uploads/2014/10/nbody_comparison_cpu.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53086" y="2572701"/>
              <a:ext cx="4733731" cy="1578164"/>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p:nvSpPr>
          <p:spPr>
            <a:xfrm>
              <a:off x="4433952" y="726042"/>
              <a:ext cx="4572000" cy="1846659"/>
            </a:xfrm>
            <a:prstGeom prst="rect">
              <a:avLst/>
            </a:prstGeom>
          </p:spPr>
          <p:txBody>
            <a:bodyPr>
              <a:spAutoFit/>
            </a:bodyPr>
            <a:lstStyle/>
            <a:p>
              <a:r>
                <a:rPr lang="en-US" sz="1400" dirty="0"/>
                <a:t>Performance of a PD simulation using Newton’s 3rd law for the force </a:t>
              </a:r>
              <a:r>
                <a:rPr lang="en-US" sz="1400" dirty="0" smtClean="0"/>
                <a:t>computation with </a:t>
              </a:r>
              <a:r>
                <a:rPr lang="en-US" sz="1400" dirty="0"/>
                <a:t>and without concurrent </a:t>
              </a:r>
              <a:r>
                <a:rPr lang="en-US" sz="1400" dirty="0" smtClean="0"/>
                <a:t>offloading </a:t>
              </a:r>
              <a:r>
                <a:rPr lang="en-US" sz="1400" b="1" dirty="0" smtClean="0">
                  <a:solidFill>
                    <a:srgbClr val="00B0F0"/>
                  </a:solidFill>
                </a:rPr>
                <a:t>1.9x – 2.3x </a:t>
              </a:r>
            </a:p>
            <a:p>
              <a:pPr marL="285750" indent="-285750">
                <a:buFont typeface="Arial" panose="020B0604020202020204" pitchFamily="34" charset="0"/>
                <a:buChar char="•"/>
              </a:pPr>
              <a:r>
                <a:rPr lang="en-US" sz="1200" dirty="0" smtClean="0"/>
                <a:t>The </a:t>
              </a:r>
              <a:r>
                <a:rPr lang="en-US" sz="1200" dirty="0"/>
                <a:t>performance is additionally compared against a dual-socket </a:t>
              </a:r>
              <a:r>
                <a:rPr lang="en-US" sz="1200" dirty="0" smtClean="0"/>
                <a:t>Intel® Xeon® processor (Sandy </a:t>
              </a:r>
              <a:r>
                <a:rPr lang="en-US" sz="1200" dirty="0"/>
                <a:t>Bridge) execution using 32 threads. </a:t>
              </a:r>
              <a:endParaRPr lang="en-US" sz="1200" dirty="0" smtClean="0"/>
            </a:p>
            <a:p>
              <a:pPr marL="285750" indent="-285750">
                <a:buFont typeface="Arial" panose="020B0604020202020204" pitchFamily="34" charset="0"/>
                <a:buChar char="•"/>
              </a:pPr>
              <a:r>
                <a:rPr lang="en-US" sz="1200" dirty="0" smtClean="0"/>
                <a:t>The </a:t>
              </a:r>
              <a:r>
                <a:rPr lang="en-US" sz="1200" dirty="0"/>
                <a:t>dotted horizontal line is for the </a:t>
              </a:r>
              <a:r>
                <a:rPr lang="en-US" sz="1200" dirty="0" smtClean="0"/>
                <a:t>non-concurrent case</a:t>
              </a:r>
              <a:r>
                <a:rPr lang="en-US" sz="1200" dirty="0"/>
                <a:t>. </a:t>
              </a:r>
              <a:endParaRPr lang="en-US" sz="1200" dirty="0" smtClean="0"/>
            </a:p>
            <a:p>
              <a:pPr marL="285750" indent="-285750">
                <a:buFont typeface="Arial" panose="020B0604020202020204" pitchFamily="34" charset="0"/>
                <a:buChar char="•"/>
              </a:pPr>
              <a:r>
                <a:rPr lang="en-US" sz="1200" dirty="0" smtClean="0"/>
                <a:t>The </a:t>
              </a:r>
              <a:r>
                <a:rPr lang="en-US" sz="1200" dirty="0"/>
                <a:t>solid line is for the execution using two thread groups of size 16, residing on </a:t>
              </a:r>
              <a:r>
                <a:rPr lang="en-US" sz="1200" dirty="0" smtClean="0"/>
                <a:t>separate CPU </a:t>
              </a:r>
              <a:r>
                <a:rPr lang="en-US" sz="1200" dirty="0"/>
                <a:t>sockets.</a:t>
              </a:r>
            </a:p>
          </p:txBody>
        </p:sp>
      </p:grpSp>
    </p:spTree>
    <p:extLst>
      <p:ext uri="{BB962C8B-B14F-4D97-AF65-F5344CB8AC3E}">
        <p14:creationId xmlns:p14="http://schemas.microsoft.com/office/powerpoint/2010/main" val="25407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HETEROGENEOUS COMPUTING </a:t>
            </a:r>
            <a:r>
              <a:rPr lang="en-US" sz="2400" dirty="0">
                <a:solidFill>
                  <a:schemeClr val="tx1"/>
                </a:solidFill>
              </a:rPr>
              <a:t>WITH MPI</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3" y="968852"/>
            <a:ext cx="2656985" cy="1487912"/>
          </a:xfrm>
        </p:spPr>
      </p:pic>
      <p:sp>
        <p:nvSpPr>
          <p:cNvPr id="5" name="Slide Number Placeholder 4"/>
          <p:cNvSpPr>
            <a:spLocks noGrp="1"/>
          </p:cNvSpPr>
          <p:nvPr>
            <p:ph type="sldNum" sz="quarter" idx="12"/>
          </p:nvPr>
        </p:nvSpPr>
        <p:spPr/>
        <p:txBody>
          <a:bodyPr/>
          <a:lstStyle/>
          <a:p>
            <a:fld id="{EE2556C5-CE8C-6547-B838-EA80C61A4AF7}" type="slidenum">
              <a:rPr lang="en-US" smtClean="0"/>
              <a:pPr/>
              <a:t>31</a:t>
            </a:fld>
            <a:endParaRPr lang="en-US"/>
          </a:p>
        </p:txBody>
      </p:sp>
      <p:sp>
        <p:nvSpPr>
          <p:cNvPr id="8" name="Rectangle 7"/>
          <p:cNvSpPr/>
          <p:nvPr/>
        </p:nvSpPr>
        <p:spPr>
          <a:xfrm>
            <a:off x="2912951" y="968852"/>
            <a:ext cx="2366715" cy="757130"/>
          </a:xfrm>
          <a:prstGeom prst="rect">
            <a:avLst/>
          </a:prstGeom>
        </p:spPr>
        <p:txBody>
          <a:bodyPr wrap="square">
            <a:spAutoFit/>
          </a:bodyPr>
          <a:lstStyle/>
          <a:p>
            <a:pPr marL="285750" indent="-285750">
              <a:lnSpc>
                <a:spcPct val="80000"/>
              </a:lnSpc>
              <a:buFont typeface="Arial" panose="020B0604020202020204" pitchFamily="34" charset="0"/>
              <a:buChar char="•"/>
            </a:pPr>
            <a:r>
              <a:rPr lang="es-ES" dirty="0">
                <a:solidFill>
                  <a:srgbClr val="000000"/>
                </a:solidFill>
                <a:latin typeface="Apple Chancery"/>
                <a:cs typeface="Apple Chancery"/>
              </a:rPr>
              <a:t>Jerome </a:t>
            </a:r>
            <a:r>
              <a:rPr lang="es-ES" dirty="0" smtClean="0">
                <a:solidFill>
                  <a:srgbClr val="000000"/>
                </a:solidFill>
                <a:latin typeface="Apple Chancery"/>
                <a:cs typeface="Apple Chancery"/>
              </a:rPr>
              <a:t>Vienne</a:t>
            </a:r>
          </a:p>
          <a:p>
            <a:pPr marL="285750" indent="-285750">
              <a:lnSpc>
                <a:spcPct val="80000"/>
              </a:lnSpc>
              <a:buFont typeface="Arial" panose="020B0604020202020204" pitchFamily="34" charset="0"/>
              <a:buChar char="•"/>
            </a:pPr>
            <a:r>
              <a:rPr lang="es-ES" dirty="0" smtClean="0">
                <a:solidFill>
                  <a:srgbClr val="000000"/>
                </a:solidFill>
                <a:latin typeface="Apple Chancery"/>
                <a:cs typeface="Apple Chancery"/>
              </a:rPr>
              <a:t>Carlos Rosales</a:t>
            </a:r>
          </a:p>
          <a:p>
            <a:pPr marL="285750" indent="-285750">
              <a:lnSpc>
                <a:spcPct val="80000"/>
              </a:lnSpc>
              <a:buFont typeface="Arial" panose="020B0604020202020204" pitchFamily="34" charset="0"/>
              <a:buChar char="•"/>
            </a:pPr>
            <a:r>
              <a:rPr lang="es-ES" dirty="0" smtClean="0">
                <a:solidFill>
                  <a:srgbClr val="000000"/>
                </a:solidFill>
                <a:latin typeface="Apple Chancery"/>
                <a:cs typeface="Apple Chancery"/>
              </a:rPr>
              <a:t>Kent Milfeld</a:t>
            </a:r>
            <a:endParaRPr lang="en-US" dirty="0" smtClean="0">
              <a:solidFill>
                <a:srgbClr val="000000"/>
              </a:solidFill>
              <a:latin typeface="Apple Chancery"/>
              <a:cs typeface="Apple Chancery"/>
            </a:endParaRPr>
          </a:p>
        </p:txBody>
      </p:sp>
      <p:sp>
        <p:nvSpPr>
          <p:cNvPr id="3" name="Rectangle 2"/>
          <p:cNvSpPr/>
          <p:nvPr/>
        </p:nvSpPr>
        <p:spPr>
          <a:xfrm>
            <a:off x="212771" y="2782441"/>
            <a:ext cx="4321651" cy="1785104"/>
          </a:xfrm>
          <a:prstGeom prst="rect">
            <a:avLst/>
          </a:prstGeom>
        </p:spPr>
        <p:txBody>
          <a:bodyPr wrap="square">
            <a:spAutoFit/>
          </a:bodyPr>
          <a:lstStyle/>
          <a:p>
            <a:r>
              <a:rPr lang="en-US" sz="1100" dirty="0"/>
              <a:t>The chapter authors </a:t>
            </a:r>
            <a:r>
              <a:rPr lang="en-US" sz="1100" dirty="0" smtClean="0"/>
              <a:t>discuss the </a:t>
            </a:r>
            <a:r>
              <a:rPr lang="en-US" sz="1100" dirty="0"/>
              <a:t>hardware heterogeneity found in modern clusters </a:t>
            </a:r>
            <a:r>
              <a:rPr lang="en-US" sz="1100" dirty="0" smtClean="0"/>
              <a:t>along with the</a:t>
            </a:r>
            <a:r>
              <a:rPr lang="en-US" sz="1100" dirty="0"/>
              <a:t> positioning an MPI task within the </a:t>
            </a:r>
            <a:r>
              <a:rPr lang="en-US" sz="1100" dirty="0" smtClean="0"/>
              <a:t>node.</a:t>
            </a:r>
            <a:endParaRPr lang="en-US" sz="1100" dirty="0"/>
          </a:p>
          <a:p>
            <a:endParaRPr lang="en-US" sz="1100" dirty="0" smtClean="0"/>
          </a:p>
          <a:p>
            <a:pPr marL="171450" indent="-171450">
              <a:buFont typeface="Arial" panose="020B0604020202020204" pitchFamily="34" charset="0"/>
              <a:buChar char="•"/>
            </a:pPr>
            <a:r>
              <a:rPr lang="en-US" sz="1100" dirty="0" smtClean="0"/>
              <a:t>The </a:t>
            </a:r>
            <a:r>
              <a:rPr lang="en-US" sz="1100" dirty="0"/>
              <a:t>performance through different communication pathways is highlighted using micro benchmarks. </a:t>
            </a:r>
            <a:endParaRPr lang="en-US" sz="1100" dirty="0" smtClean="0"/>
          </a:p>
          <a:p>
            <a:pPr marL="171450" indent="-171450">
              <a:buFont typeface="Arial" panose="020B0604020202020204" pitchFamily="34" charset="0"/>
              <a:buChar char="•"/>
            </a:pPr>
            <a:r>
              <a:rPr lang="en-US" sz="1100" dirty="0" smtClean="0"/>
              <a:t>A </a:t>
            </a:r>
            <a:r>
              <a:rPr lang="en-US" sz="1100" dirty="0"/>
              <a:t>hybrid Lattice Boltzmann Method application is configured with optimal MPI </a:t>
            </a:r>
            <a:r>
              <a:rPr lang="en-US" sz="1100" dirty="0" smtClean="0"/>
              <a:t>options</a:t>
            </a:r>
          </a:p>
          <a:p>
            <a:pPr marL="171450" indent="-171450">
              <a:buFont typeface="Arial" panose="020B0604020202020204" pitchFamily="34" charset="0"/>
              <a:buChar char="•"/>
            </a:pPr>
            <a:r>
              <a:rPr lang="en-US" sz="1100" dirty="0" smtClean="0"/>
              <a:t>Scaling </a:t>
            </a:r>
            <a:r>
              <a:rPr lang="en-US" sz="1100" dirty="0"/>
              <a:t>performance is evaluated both with and without proxy-based communications.</a:t>
            </a:r>
          </a:p>
        </p:txBody>
      </p:sp>
      <p:sp>
        <p:nvSpPr>
          <p:cNvPr id="4" name="Rectangle 3"/>
          <p:cNvSpPr/>
          <p:nvPr/>
        </p:nvSpPr>
        <p:spPr>
          <a:xfrm>
            <a:off x="5055568" y="858865"/>
            <a:ext cx="3950384" cy="800219"/>
          </a:xfrm>
          <a:prstGeom prst="rect">
            <a:avLst/>
          </a:prstGeom>
        </p:spPr>
        <p:txBody>
          <a:bodyPr wrap="square">
            <a:spAutoFit/>
          </a:bodyPr>
          <a:lstStyle/>
          <a:p>
            <a:r>
              <a:rPr lang="en-US" sz="1400" i="1" dirty="0" smtClean="0"/>
              <a:t>“Using </a:t>
            </a:r>
            <a:r>
              <a:rPr lang="en-US" sz="1400" i="1" dirty="0"/>
              <a:t>the Intel MPI provided proxy is critical to obtaining optimal communication </a:t>
            </a:r>
            <a:r>
              <a:rPr lang="en-US" sz="1400" i="1" dirty="0" smtClean="0"/>
              <a:t>performance across </a:t>
            </a:r>
            <a:r>
              <a:rPr lang="en-US" sz="1400" i="1" dirty="0"/>
              <a:t>multiple </a:t>
            </a:r>
            <a:r>
              <a:rPr lang="en-US" sz="1400" i="1" dirty="0" smtClean="0"/>
              <a:t>coprocessors</a:t>
            </a:r>
            <a:r>
              <a:rPr lang="en-US" dirty="0" smtClean="0"/>
              <a:t>”</a:t>
            </a:r>
            <a:endParaRPr lang="en-US" dirty="0"/>
          </a:p>
        </p:txBody>
      </p:sp>
      <p:pic>
        <p:nvPicPr>
          <p:cNvPr id="1026" name="Picture 2" descr="Screenshot - 10202014 - 07:34:33 PM"/>
          <p:cNvPicPr>
            <a:picLocks noChangeAspect="1" noChangeArrowheads="1"/>
          </p:cNvPicPr>
          <p:nvPr/>
        </p:nvPicPr>
        <p:blipFill>
          <a:blip r:embed="rId4">
            <a:clrChange>
              <a:clrFrom>
                <a:srgbClr val="E4E6E5"/>
              </a:clrFrom>
              <a:clrTo>
                <a:srgbClr val="E4E6E5">
                  <a:alpha val="0"/>
                </a:srgbClr>
              </a:clrTo>
            </a:clrChange>
            <a:extLst>
              <a:ext uri="{28A0092B-C50C-407E-A947-70E740481C1C}">
                <a14:useLocalDpi xmlns:a14="http://schemas.microsoft.com/office/drawing/2010/main"/>
              </a:ext>
            </a:extLst>
          </a:blip>
          <a:srcRect/>
          <a:stretch>
            <a:fillRect/>
          </a:stretch>
        </p:blipFill>
        <p:spPr bwMode="auto">
          <a:xfrm>
            <a:off x="4534422" y="1931393"/>
            <a:ext cx="4534422" cy="27564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45284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HETEROGENEOUS COMPUTING </a:t>
            </a:r>
            <a:r>
              <a:rPr lang="en-US" sz="2400" dirty="0">
                <a:solidFill>
                  <a:schemeClr val="tx1"/>
                </a:solidFill>
              </a:rPr>
              <a:t>WITH MPI</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32</a:t>
            </a:fld>
            <a:endParaRPr lang="en-US"/>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4503737" y="3153196"/>
            <a:ext cx="3474720" cy="1690404"/>
          </a:xfrm>
          <a:prstGeom prst="rect">
            <a:avLst/>
          </a:prstGeom>
        </p:spPr>
      </p:pic>
      <p:sp>
        <p:nvSpPr>
          <p:cNvPr id="10" name="Rectangle 9"/>
          <p:cNvSpPr/>
          <p:nvPr/>
        </p:nvSpPr>
        <p:spPr>
          <a:xfrm>
            <a:off x="79553" y="681343"/>
            <a:ext cx="4081321" cy="2062103"/>
          </a:xfrm>
          <a:prstGeom prst="rect">
            <a:avLst/>
          </a:prstGeom>
        </p:spPr>
        <p:txBody>
          <a:bodyPr wrap="square">
            <a:spAutoFit/>
          </a:bodyPr>
          <a:lstStyle/>
          <a:p>
            <a:r>
              <a:rPr lang="en-US" sz="1600" dirty="0" smtClean="0">
                <a:solidFill>
                  <a:srgbClr val="222222"/>
                </a:solidFill>
                <a:latin typeface="Roboto"/>
              </a:rPr>
              <a:t>Launching </a:t>
            </a:r>
            <a:r>
              <a:rPr lang="en-US" sz="1600" dirty="0">
                <a:solidFill>
                  <a:srgbClr val="222222"/>
                </a:solidFill>
                <a:latin typeface="Roboto"/>
              </a:rPr>
              <a:t>an MPI task on every core is a common </a:t>
            </a:r>
            <a:r>
              <a:rPr lang="en-US" sz="1600" dirty="0" smtClean="0">
                <a:solidFill>
                  <a:srgbClr val="222222"/>
                </a:solidFill>
                <a:latin typeface="Roboto"/>
              </a:rPr>
              <a:t>practice today.</a:t>
            </a:r>
          </a:p>
          <a:p>
            <a:pPr marL="285750" indent="-285750">
              <a:buFont typeface="Arial" panose="020B0604020202020204" pitchFamily="34" charset="0"/>
              <a:buChar char="•"/>
            </a:pPr>
            <a:r>
              <a:rPr lang="en-US" sz="1600" dirty="0" smtClean="0">
                <a:solidFill>
                  <a:srgbClr val="222222"/>
                </a:solidFill>
                <a:latin typeface="Roboto"/>
              </a:rPr>
              <a:t>Hybrid coprocessor implies several host MPI tasks and a few on a coprocessor</a:t>
            </a:r>
          </a:p>
          <a:p>
            <a:pPr marL="285750" indent="-285750">
              <a:buFont typeface="Arial" panose="020B0604020202020204" pitchFamily="34" charset="0"/>
              <a:buChar char="•"/>
            </a:pPr>
            <a:r>
              <a:rPr lang="en-US" sz="1600" dirty="0" smtClean="0">
                <a:solidFill>
                  <a:srgbClr val="222222"/>
                </a:solidFill>
                <a:latin typeface="Roboto"/>
              </a:rPr>
              <a:t>Positioning of threads and tasks is important because the OpenMP</a:t>
            </a:r>
            <a:r>
              <a:rPr lang="en-US" sz="1600" dirty="0" smtClean="0">
                <a:solidFill>
                  <a:srgbClr val="BFBFBF"/>
                </a:solidFill>
                <a:latin typeface="Roboto"/>
              </a:rPr>
              <a:t>*</a:t>
            </a:r>
            <a:r>
              <a:rPr lang="en-US" sz="1600" dirty="0" smtClean="0">
                <a:solidFill>
                  <a:srgbClr val="222222"/>
                </a:solidFill>
                <a:latin typeface="Roboto"/>
              </a:rPr>
              <a:t> </a:t>
            </a:r>
            <a:r>
              <a:rPr lang="en-US" sz="1600" dirty="0">
                <a:solidFill>
                  <a:srgbClr val="222222"/>
                </a:solidFill>
                <a:latin typeface="Roboto"/>
              </a:rPr>
              <a:t>parallel regions </a:t>
            </a:r>
            <a:r>
              <a:rPr lang="en-US" sz="1600" dirty="0" smtClean="0">
                <a:solidFill>
                  <a:srgbClr val="222222"/>
                </a:solidFill>
                <a:latin typeface="Roboto"/>
              </a:rPr>
              <a:t>differ for </a:t>
            </a:r>
            <a:r>
              <a:rPr lang="en-US" sz="1600" dirty="0">
                <a:solidFill>
                  <a:srgbClr val="222222"/>
                </a:solidFill>
                <a:latin typeface="Roboto"/>
              </a:rPr>
              <a:t>host and device parallel regions. </a:t>
            </a:r>
            <a:endParaRPr lang="en-US" sz="1600" dirty="0"/>
          </a:p>
        </p:txBody>
      </p:sp>
      <p:sp>
        <p:nvSpPr>
          <p:cNvPr id="11" name="Rectangle 10"/>
          <p:cNvSpPr/>
          <p:nvPr/>
        </p:nvSpPr>
        <p:spPr>
          <a:xfrm>
            <a:off x="4503737" y="858865"/>
            <a:ext cx="2094230" cy="2062103"/>
          </a:xfrm>
          <a:prstGeom prst="rect">
            <a:avLst/>
          </a:prstGeom>
        </p:spPr>
        <p:txBody>
          <a:bodyPr wrap="square">
            <a:spAutoFit/>
          </a:bodyPr>
          <a:lstStyle/>
          <a:p>
            <a:pPr algn="ctr"/>
            <a:r>
              <a:rPr lang="en-US" sz="1600" dirty="0" smtClean="0"/>
              <a:t>A proxy is a mechanism to take advantage of the two channels (coprocessor-host and host-HCA) to work around limited P2P read bandwidth.</a:t>
            </a:r>
            <a:endParaRPr lang="en-US" sz="1600" dirty="0"/>
          </a:p>
        </p:txBody>
      </p:sp>
      <p:pic>
        <p:nvPicPr>
          <p:cNvPr id="2050" name="Picture 2" descr="Intel MPI with and  without InfiniBand proxy. (courtesy Morgan-Kaufman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38874" y="940779"/>
            <a:ext cx="2331085" cy="2130503"/>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p:cNvPicPr>
          <p:nvPr/>
        </p:nvPicPr>
        <p:blipFill>
          <a:blip r:embed="rId5">
            <a:clrChange>
              <a:clrFrom>
                <a:srgbClr val="FFFFFF"/>
              </a:clrFrom>
              <a:clrTo>
                <a:srgbClr val="FFFFFF">
                  <a:alpha val="0"/>
                </a:srgbClr>
              </a:clrTo>
            </a:clrChange>
          </a:blip>
          <a:stretch>
            <a:fillRect/>
          </a:stretch>
        </p:blipFill>
        <p:spPr>
          <a:xfrm>
            <a:off x="289653" y="2730229"/>
            <a:ext cx="3661119" cy="2113371"/>
          </a:xfrm>
          <a:prstGeom prst="rect">
            <a:avLst/>
          </a:prstGeom>
        </p:spPr>
      </p:pic>
    </p:spTree>
    <p:extLst>
      <p:ext uri="{BB962C8B-B14F-4D97-AF65-F5344CB8AC3E}">
        <p14:creationId xmlns:p14="http://schemas.microsoft.com/office/powerpoint/2010/main" val="379235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POWER ANALYSIS </a:t>
            </a:r>
            <a:r>
              <a:rPr lang="en-US" sz="2400" dirty="0" smtClean="0">
                <a:solidFill>
                  <a:schemeClr val="tx1"/>
                </a:solidFill>
              </a:rPr>
              <a:t>ON THE INTEL</a:t>
            </a:r>
            <a:r>
              <a:rPr lang="en-US" sz="2400" baseline="30000" dirty="0" smtClean="0">
                <a:solidFill>
                  <a:schemeClr val="tx1"/>
                </a:solidFill>
              </a:rPr>
              <a:t>®</a:t>
            </a:r>
            <a:r>
              <a:rPr lang="en-US" sz="2400" dirty="0" smtClean="0">
                <a:solidFill>
                  <a:schemeClr val="tx1"/>
                </a:solidFill>
              </a:rPr>
              <a:t> XEON PHI™ COPROCESSOR</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3" y="968852"/>
            <a:ext cx="2656985" cy="1487911"/>
          </a:xfrm>
        </p:spPr>
      </p:pic>
      <p:sp>
        <p:nvSpPr>
          <p:cNvPr id="5" name="Slide Number Placeholder 4"/>
          <p:cNvSpPr>
            <a:spLocks noGrp="1"/>
          </p:cNvSpPr>
          <p:nvPr>
            <p:ph type="sldNum" sz="quarter" idx="12"/>
          </p:nvPr>
        </p:nvSpPr>
        <p:spPr/>
        <p:txBody>
          <a:bodyPr/>
          <a:lstStyle/>
          <a:p>
            <a:fld id="{EE2556C5-CE8C-6547-B838-EA80C61A4AF7}" type="slidenum">
              <a:rPr lang="en-US" smtClean="0"/>
              <a:pPr/>
              <a:t>33</a:t>
            </a:fld>
            <a:endParaRPr lang="en-US"/>
          </a:p>
        </p:txBody>
      </p:sp>
      <p:sp>
        <p:nvSpPr>
          <p:cNvPr id="8" name="Rectangle 7"/>
          <p:cNvSpPr/>
          <p:nvPr/>
        </p:nvSpPr>
        <p:spPr>
          <a:xfrm>
            <a:off x="2912951" y="968852"/>
            <a:ext cx="5661765" cy="313932"/>
          </a:xfrm>
          <a:prstGeom prst="rect">
            <a:avLst/>
          </a:prstGeom>
        </p:spPr>
        <p:txBody>
          <a:bodyPr wrap="square">
            <a:spAutoFit/>
          </a:bodyPr>
          <a:lstStyle/>
          <a:p>
            <a:pPr>
              <a:lnSpc>
                <a:spcPct val="80000"/>
              </a:lnSpc>
            </a:pPr>
            <a:r>
              <a:rPr lang="es-ES" dirty="0">
                <a:solidFill>
                  <a:srgbClr val="000000"/>
                </a:solidFill>
                <a:latin typeface="Apple Chancery"/>
                <a:cs typeface="Apple Chancery"/>
              </a:rPr>
              <a:t>Claude J. Wright</a:t>
            </a:r>
            <a:endParaRPr lang="en-US" dirty="0" smtClean="0">
              <a:solidFill>
                <a:srgbClr val="000000"/>
              </a:solidFill>
              <a:latin typeface="Apple Chancery"/>
              <a:cs typeface="Apple Chancery"/>
            </a:endParaRPr>
          </a:p>
        </p:txBody>
      </p:sp>
      <p:sp>
        <p:nvSpPr>
          <p:cNvPr id="4" name="Rectangle 3"/>
          <p:cNvSpPr/>
          <p:nvPr/>
        </p:nvSpPr>
        <p:spPr>
          <a:xfrm>
            <a:off x="2677844" y="1392771"/>
            <a:ext cx="6131978" cy="923330"/>
          </a:xfrm>
          <a:prstGeom prst="rect">
            <a:avLst/>
          </a:prstGeom>
        </p:spPr>
        <p:txBody>
          <a:bodyPr wrap="square">
            <a:spAutoFit/>
          </a:bodyPr>
          <a:lstStyle/>
          <a:p>
            <a:r>
              <a:rPr lang="en-US" i="1" dirty="0" smtClean="0"/>
              <a:t>“This </a:t>
            </a:r>
            <a:r>
              <a:rPr lang="en-US" i="1" dirty="0"/>
              <a:t>chapter presents a methodology to measure power and temperature in order to understand how Intel Xeon Phi Coprocessors impact the overall cluster power envelope. </a:t>
            </a:r>
            <a:r>
              <a:rPr lang="en-US" i="1" dirty="0" smtClean="0"/>
              <a:t>“</a:t>
            </a:r>
            <a:endParaRPr lang="en-US" i="1" dirty="0"/>
          </a:p>
        </p:txBody>
      </p:sp>
      <p:sp>
        <p:nvSpPr>
          <p:cNvPr id="6" name="Rectangle 5"/>
          <p:cNvSpPr/>
          <p:nvPr/>
        </p:nvSpPr>
        <p:spPr>
          <a:xfrm>
            <a:off x="394570" y="2990669"/>
            <a:ext cx="5239512" cy="923330"/>
          </a:xfrm>
          <a:prstGeom prst="rect">
            <a:avLst/>
          </a:prstGeom>
        </p:spPr>
        <p:txBody>
          <a:bodyPr wrap="square">
            <a:spAutoFit/>
          </a:bodyPr>
          <a:lstStyle/>
          <a:p>
            <a:r>
              <a:rPr lang="en-US" dirty="0" smtClean="0">
                <a:solidFill>
                  <a:srgbClr val="222222"/>
                </a:solidFill>
                <a:latin typeface="Roboto"/>
              </a:rPr>
              <a:t>Power </a:t>
            </a:r>
            <a:r>
              <a:rPr lang="en-US" dirty="0">
                <a:solidFill>
                  <a:srgbClr val="222222"/>
                </a:solidFill>
                <a:latin typeface="Roboto"/>
              </a:rPr>
              <a:t>has now taken center-stage as a key challenge we need to address in order to scale a cluster to new levels of high performance.</a:t>
            </a:r>
            <a:endParaRPr lang="en-US" dirty="0"/>
          </a:p>
        </p:txBody>
      </p:sp>
      <p:pic>
        <p:nvPicPr>
          <p:cNvPr id="3074" name="Picture 2" descr="The Intel Xeon Phi HPL plot from the power logger script in High Performance Parallelism Pearls."/>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593273" y="2660904"/>
            <a:ext cx="3412679" cy="205044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409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POWER ANALYSIS ON THE INTEL</a:t>
            </a:r>
            <a:r>
              <a:rPr lang="en-US" sz="2400" baseline="30000" dirty="0">
                <a:solidFill>
                  <a:schemeClr val="tx1"/>
                </a:solidFill>
              </a:rPr>
              <a:t>®</a:t>
            </a:r>
            <a:r>
              <a:rPr lang="en-US" sz="2400" dirty="0">
                <a:solidFill>
                  <a:schemeClr val="tx1"/>
                </a:solidFill>
              </a:rPr>
              <a:t> XEON PHI™ COPROCESSOR</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34</a:t>
            </a:fld>
            <a:endParaRPr lang="en-US"/>
          </a:p>
        </p:txBody>
      </p:sp>
      <p:grpSp>
        <p:nvGrpSpPr>
          <p:cNvPr id="4" name="Group 3"/>
          <p:cNvGrpSpPr/>
          <p:nvPr/>
        </p:nvGrpSpPr>
        <p:grpSpPr>
          <a:xfrm>
            <a:off x="137922" y="1386055"/>
            <a:ext cx="5666675" cy="3129612"/>
            <a:chOff x="137922" y="1386055"/>
            <a:chExt cx="5666675" cy="3129612"/>
          </a:xfrm>
        </p:grpSpPr>
        <p:pic>
          <p:nvPicPr>
            <p:cNvPr id="3" name="Picture 2"/>
            <p:cNvPicPr>
              <a:picLocks noChangeAspect="1"/>
            </p:cNvPicPr>
            <p:nvPr/>
          </p:nvPicPr>
          <p:blipFill>
            <a:blip r:embed="rId3"/>
            <a:stretch>
              <a:fillRect/>
            </a:stretch>
          </p:blipFill>
          <p:spPr>
            <a:xfrm>
              <a:off x="137922" y="1820746"/>
              <a:ext cx="5532619" cy="2694921"/>
            </a:xfrm>
            <a:prstGeom prst="rect">
              <a:avLst/>
            </a:prstGeom>
          </p:spPr>
        </p:pic>
        <p:sp>
          <p:nvSpPr>
            <p:cNvPr id="10" name="Rectangle 9"/>
            <p:cNvSpPr/>
            <p:nvPr/>
          </p:nvSpPr>
          <p:spPr>
            <a:xfrm>
              <a:off x="137923" y="1386055"/>
              <a:ext cx="5666674" cy="369332"/>
            </a:xfrm>
            <a:prstGeom prst="rect">
              <a:avLst/>
            </a:prstGeom>
          </p:spPr>
          <p:txBody>
            <a:bodyPr wrap="square">
              <a:spAutoFit/>
            </a:bodyPr>
            <a:lstStyle/>
            <a:p>
              <a:pPr algn="ctr"/>
              <a:r>
                <a:rPr lang="en-US" dirty="0" smtClean="0">
                  <a:solidFill>
                    <a:srgbClr val="222222"/>
                  </a:solidFill>
                  <a:latin typeface="Roboto"/>
                </a:rPr>
                <a:t>The software </a:t>
              </a:r>
              <a:r>
                <a:rPr lang="en-US" dirty="0" err="1" smtClean="0">
                  <a:solidFill>
                    <a:srgbClr val="222222"/>
                  </a:solidFill>
                  <a:latin typeface="Roboto"/>
                </a:rPr>
                <a:t>micsmc</a:t>
              </a:r>
              <a:r>
                <a:rPr lang="en-US" dirty="0" smtClean="0">
                  <a:solidFill>
                    <a:srgbClr val="222222"/>
                  </a:solidFill>
                  <a:latin typeface="Roboto"/>
                </a:rPr>
                <a:t> tool showing power usage</a:t>
              </a:r>
              <a:endParaRPr lang="en-US" dirty="0"/>
            </a:p>
          </p:txBody>
        </p:sp>
      </p:grpSp>
      <p:grpSp>
        <p:nvGrpSpPr>
          <p:cNvPr id="6" name="Group 5"/>
          <p:cNvGrpSpPr/>
          <p:nvPr/>
        </p:nvGrpSpPr>
        <p:grpSpPr>
          <a:xfrm>
            <a:off x="5794816" y="2556036"/>
            <a:ext cx="3211135" cy="2228778"/>
            <a:chOff x="5794816" y="2556036"/>
            <a:chExt cx="3211135" cy="2228778"/>
          </a:xfrm>
        </p:grpSpPr>
        <p:pic>
          <p:nvPicPr>
            <p:cNvPr id="11" name="Picture 10"/>
            <p:cNvPicPr>
              <a:picLocks noChangeAspect="1"/>
            </p:cNvPicPr>
            <p:nvPr/>
          </p:nvPicPr>
          <p:blipFill>
            <a:blip r:embed="rId4"/>
            <a:stretch>
              <a:fillRect/>
            </a:stretch>
          </p:blipFill>
          <p:spPr>
            <a:xfrm>
              <a:off x="6129762" y="2984154"/>
              <a:ext cx="2876189" cy="1800660"/>
            </a:xfrm>
            <a:prstGeom prst="rect">
              <a:avLst/>
            </a:prstGeom>
          </p:spPr>
        </p:pic>
        <p:sp>
          <p:nvSpPr>
            <p:cNvPr id="13" name="Rectangle 12"/>
            <p:cNvSpPr/>
            <p:nvPr/>
          </p:nvSpPr>
          <p:spPr>
            <a:xfrm>
              <a:off x="5794816" y="2556036"/>
              <a:ext cx="3211135" cy="369332"/>
            </a:xfrm>
            <a:prstGeom prst="rect">
              <a:avLst/>
            </a:prstGeom>
          </p:spPr>
          <p:txBody>
            <a:bodyPr wrap="none">
              <a:spAutoFit/>
            </a:bodyPr>
            <a:lstStyle/>
            <a:p>
              <a:r>
                <a:rPr lang="en-US" dirty="0" smtClean="0">
                  <a:solidFill>
                    <a:srgbClr val="222222"/>
                  </a:solidFill>
                  <a:latin typeface="Roboto"/>
                </a:rPr>
                <a:t>Hardware measurement tools</a:t>
              </a:r>
              <a:endParaRPr lang="en-US" dirty="0"/>
            </a:p>
          </p:txBody>
        </p:sp>
      </p:grpSp>
    </p:spTree>
    <p:extLst>
      <p:ext uri="{BB962C8B-B14F-4D97-AF65-F5344CB8AC3E}">
        <p14:creationId xmlns:p14="http://schemas.microsoft.com/office/powerpoint/2010/main" val="177339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INTEGRATING </a:t>
            </a:r>
            <a:r>
              <a:rPr lang="en-US" sz="2400" dirty="0" smtClean="0">
                <a:solidFill>
                  <a:schemeClr val="tx1"/>
                </a:solidFill>
              </a:rPr>
              <a:t>INTEL</a:t>
            </a:r>
            <a:r>
              <a:rPr lang="en-US" sz="2400" baseline="30000" dirty="0" smtClean="0">
                <a:solidFill>
                  <a:schemeClr val="tx1"/>
                </a:solidFill>
              </a:rPr>
              <a:t>®</a:t>
            </a:r>
            <a:r>
              <a:rPr lang="en-US" sz="2400" dirty="0" smtClean="0">
                <a:solidFill>
                  <a:schemeClr val="tx1"/>
                </a:solidFill>
              </a:rPr>
              <a:t> XEON PHI™ COPROCESSORS INTO A CLUSTER ENVIRONMENT</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4" y="968852"/>
            <a:ext cx="2656983" cy="1487911"/>
          </a:xfrm>
        </p:spPr>
      </p:pic>
      <p:sp>
        <p:nvSpPr>
          <p:cNvPr id="5" name="Slide Number Placeholder 4"/>
          <p:cNvSpPr>
            <a:spLocks noGrp="1"/>
          </p:cNvSpPr>
          <p:nvPr>
            <p:ph type="sldNum" sz="quarter" idx="12"/>
          </p:nvPr>
        </p:nvSpPr>
        <p:spPr/>
        <p:txBody>
          <a:bodyPr/>
          <a:lstStyle/>
          <a:p>
            <a:fld id="{EE2556C5-CE8C-6547-B838-EA80C61A4AF7}" type="slidenum">
              <a:rPr lang="en-US" smtClean="0"/>
              <a:pPr/>
              <a:t>35</a:t>
            </a:fld>
            <a:endParaRPr lang="en-US"/>
          </a:p>
        </p:txBody>
      </p:sp>
      <p:sp>
        <p:nvSpPr>
          <p:cNvPr id="4" name="Rectangle 3"/>
          <p:cNvSpPr/>
          <p:nvPr/>
        </p:nvSpPr>
        <p:spPr>
          <a:xfrm>
            <a:off x="255964" y="2590886"/>
            <a:ext cx="4572000" cy="2259080"/>
          </a:xfrm>
          <a:prstGeom prst="rect">
            <a:avLst/>
          </a:prstGeom>
        </p:spPr>
        <p:txBody>
          <a:bodyPr>
            <a:spAutoFit/>
          </a:bodyPr>
          <a:lstStyle/>
          <a:p>
            <a:pPr marL="285750" indent="-285750">
              <a:lnSpc>
                <a:spcPct val="80000"/>
              </a:lnSpc>
              <a:buFont typeface="Arial" panose="020B0604020202020204" pitchFamily="34" charset="0"/>
              <a:buChar char="•"/>
            </a:pPr>
            <a:r>
              <a:rPr lang="en-US" sz="1600" dirty="0">
                <a:solidFill>
                  <a:srgbClr val="000000"/>
                </a:solidFill>
                <a:latin typeface="Apple Chancery"/>
                <a:cs typeface="Apple Chancery"/>
              </a:rPr>
              <a:t>This chapter is a valuable resource for those who wish to manage cluster deployments that utilize Intel Xeon Phi coprocessors.</a:t>
            </a:r>
          </a:p>
          <a:p>
            <a:pPr marL="285750" indent="-285750">
              <a:lnSpc>
                <a:spcPct val="80000"/>
              </a:lnSpc>
              <a:buFont typeface="Arial" panose="020B0604020202020204" pitchFamily="34" charset="0"/>
              <a:buChar char="•"/>
            </a:pPr>
            <a:r>
              <a:rPr lang="en-US" sz="1600" dirty="0" smtClean="0">
                <a:solidFill>
                  <a:srgbClr val="000000"/>
                </a:solidFill>
                <a:latin typeface="Apple Chancery"/>
                <a:cs typeface="Apple Chancery"/>
              </a:rPr>
              <a:t>These </a:t>
            </a:r>
            <a:r>
              <a:rPr lang="en-US" sz="1600" dirty="0">
                <a:solidFill>
                  <a:srgbClr val="000000"/>
                </a:solidFill>
                <a:latin typeface="Apple Chancery"/>
                <a:cs typeface="Apple Chancery"/>
              </a:rPr>
              <a:t>cluster deployment experts present current best practices for managing Intel Xeon Phi coprocessors in a cluster</a:t>
            </a:r>
          </a:p>
          <a:p>
            <a:pPr marL="285750" indent="-285750">
              <a:lnSpc>
                <a:spcPct val="80000"/>
              </a:lnSpc>
              <a:buFont typeface="Arial" panose="020B0604020202020204" pitchFamily="34" charset="0"/>
              <a:buChar char="•"/>
            </a:pPr>
            <a:r>
              <a:rPr lang="en-US" sz="1600" dirty="0" smtClean="0">
                <a:solidFill>
                  <a:srgbClr val="000000"/>
                </a:solidFill>
                <a:latin typeface="Apple Chancery"/>
                <a:cs typeface="Apple Chancery"/>
              </a:rPr>
              <a:t>The standard </a:t>
            </a:r>
            <a:r>
              <a:rPr lang="en-US" sz="1600" dirty="0">
                <a:solidFill>
                  <a:srgbClr val="000000"/>
                </a:solidFill>
                <a:latin typeface="Apple Chancery"/>
                <a:cs typeface="Apple Chancery"/>
              </a:rPr>
              <a:t>Intel MPSS documentation provides the information required for workstation installs, but does not provide techniques needed for successful deployment </a:t>
            </a:r>
          </a:p>
        </p:txBody>
      </p:sp>
      <p:pic>
        <p:nvPicPr>
          <p:cNvPr id="1026" name="Picture 2" descr="Beacon Green 500 award"/>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71812" y="1112257"/>
            <a:ext cx="4134140" cy="3197067"/>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2912951" y="968852"/>
            <a:ext cx="2366715" cy="978729"/>
          </a:xfrm>
          <a:prstGeom prst="rect">
            <a:avLst/>
          </a:prstGeom>
        </p:spPr>
        <p:txBody>
          <a:bodyPr wrap="square">
            <a:spAutoFit/>
          </a:bodyPr>
          <a:lstStyle/>
          <a:p>
            <a:pPr marL="285750" indent="-285750">
              <a:lnSpc>
                <a:spcPct val="80000"/>
              </a:lnSpc>
              <a:buFont typeface="Arial" panose="020B0604020202020204" pitchFamily="34" charset="0"/>
              <a:buChar char="•"/>
            </a:pPr>
            <a:r>
              <a:rPr lang="es-ES" dirty="0">
                <a:solidFill>
                  <a:srgbClr val="000000"/>
                </a:solidFill>
                <a:latin typeface="Apple Chancery"/>
                <a:cs typeface="Apple Chancery"/>
              </a:rPr>
              <a:t>Paul </a:t>
            </a:r>
            <a:r>
              <a:rPr lang="es-ES" dirty="0" err="1" smtClean="0">
                <a:solidFill>
                  <a:srgbClr val="000000"/>
                </a:solidFill>
                <a:latin typeface="Apple Chancery"/>
                <a:cs typeface="Apple Chancery"/>
              </a:rPr>
              <a:t>Peltz</a:t>
            </a:r>
            <a:r>
              <a:rPr lang="es-ES" dirty="0" smtClean="0">
                <a:solidFill>
                  <a:srgbClr val="000000"/>
                </a:solidFill>
                <a:latin typeface="Apple Chancery"/>
                <a:cs typeface="Apple Chancery"/>
              </a:rPr>
              <a:t> </a:t>
            </a:r>
            <a:r>
              <a:rPr lang="es-ES" dirty="0" err="1" smtClean="0">
                <a:solidFill>
                  <a:srgbClr val="000000"/>
                </a:solidFill>
                <a:latin typeface="Apple Chancery"/>
                <a:cs typeface="Apple Chancery"/>
              </a:rPr>
              <a:t>Jr</a:t>
            </a:r>
            <a:endParaRPr lang="es-E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s-ES" dirty="0">
                <a:solidFill>
                  <a:srgbClr val="000000"/>
                </a:solidFill>
                <a:latin typeface="Apple Chancery"/>
                <a:cs typeface="Apple Chancery"/>
              </a:rPr>
              <a:t>Troy </a:t>
            </a:r>
            <a:r>
              <a:rPr lang="es-ES" dirty="0" err="1" smtClean="0">
                <a:solidFill>
                  <a:srgbClr val="000000"/>
                </a:solidFill>
                <a:latin typeface="Apple Chancery"/>
                <a:cs typeface="Apple Chancery"/>
              </a:rPr>
              <a:t>Baer</a:t>
            </a:r>
            <a:endParaRPr lang="es-E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s-ES" dirty="0">
                <a:solidFill>
                  <a:srgbClr val="000000"/>
                </a:solidFill>
                <a:latin typeface="Apple Chancery"/>
                <a:cs typeface="Apple Chancery"/>
              </a:rPr>
              <a:t>Ryan </a:t>
            </a:r>
            <a:r>
              <a:rPr lang="es-ES" dirty="0" err="1" smtClean="0">
                <a:solidFill>
                  <a:srgbClr val="000000"/>
                </a:solidFill>
                <a:latin typeface="Apple Chancery"/>
                <a:cs typeface="Apple Chancery"/>
              </a:rPr>
              <a:t>Braby</a:t>
            </a:r>
            <a:endParaRPr lang="es-E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n-US" dirty="0">
                <a:solidFill>
                  <a:srgbClr val="000000"/>
                </a:solidFill>
                <a:latin typeface="Apple Chancery"/>
                <a:cs typeface="Apple Chancery"/>
              </a:rPr>
              <a:t>Vince </a:t>
            </a:r>
            <a:r>
              <a:rPr lang="en-US" dirty="0" err="1">
                <a:solidFill>
                  <a:srgbClr val="000000"/>
                </a:solidFill>
                <a:latin typeface="Apple Chancery"/>
                <a:cs typeface="Apple Chancery"/>
              </a:rPr>
              <a:t>Betro</a:t>
            </a:r>
            <a:endParaRPr lang="en-US" dirty="0" smtClean="0">
              <a:solidFill>
                <a:srgbClr val="000000"/>
              </a:solidFill>
              <a:latin typeface="Apple Chancery"/>
              <a:cs typeface="Apple Chancery"/>
            </a:endParaRPr>
          </a:p>
        </p:txBody>
      </p:sp>
    </p:spTree>
    <p:extLst>
      <p:ext uri="{BB962C8B-B14F-4D97-AF65-F5344CB8AC3E}">
        <p14:creationId xmlns:p14="http://schemas.microsoft.com/office/powerpoint/2010/main" val="172970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INTEGRATING </a:t>
            </a:r>
            <a:r>
              <a:rPr lang="en-US" sz="2400" dirty="0" smtClean="0">
                <a:solidFill>
                  <a:schemeClr val="tx1"/>
                </a:solidFill>
              </a:rPr>
              <a:t>INTEL</a:t>
            </a:r>
            <a:r>
              <a:rPr lang="en-US" sz="2400" baseline="30000" dirty="0" smtClean="0">
                <a:solidFill>
                  <a:schemeClr val="tx1"/>
                </a:solidFill>
              </a:rPr>
              <a:t>®</a:t>
            </a:r>
            <a:r>
              <a:rPr lang="en-US" sz="2400" dirty="0" smtClean="0">
                <a:solidFill>
                  <a:schemeClr val="tx1"/>
                </a:solidFill>
              </a:rPr>
              <a:t> XEON PHI™ COPROCESSORS INTO A CLUSTER ENVIRONMENT</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36</a:t>
            </a:fld>
            <a:endParaRPr lang="en-US"/>
          </a:p>
        </p:txBody>
      </p:sp>
      <p:sp>
        <p:nvSpPr>
          <p:cNvPr id="9" name="Rectangle 8"/>
          <p:cNvSpPr/>
          <p:nvPr/>
        </p:nvSpPr>
        <p:spPr>
          <a:xfrm>
            <a:off x="319150" y="1270086"/>
            <a:ext cx="6471264" cy="1477328"/>
          </a:xfrm>
          <a:prstGeom prst="rect">
            <a:avLst/>
          </a:prstGeom>
        </p:spPr>
        <p:txBody>
          <a:bodyPr wrap="square">
            <a:spAutoFit/>
          </a:bodyPr>
          <a:lstStyle/>
          <a:p>
            <a:r>
              <a:rPr lang="en-US" dirty="0"/>
              <a:t>The resource manager is the most important application for staging the coprocessor.  </a:t>
            </a:r>
            <a:endParaRPr lang="en-US" dirty="0" smtClean="0"/>
          </a:p>
          <a:p>
            <a:pPr marL="285750" indent="-285750">
              <a:buFont typeface="Arial" panose="020B0604020202020204" pitchFamily="34" charset="0"/>
              <a:buChar char="•"/>
            </a:pPr>
            <a:r>
              <a:rPr lang="en-US" dirty="0" smtClean="0"/>
              <a:t>This </a:t>
            </a:r>
            <a:r>
              <a:rPr lang="en-US" dirty="0"/>
              <a:t>chapter will give examples for </a:t>
            </a:r>
            <a:r>
              <a:rPr lang="en-US" dirty="0" smtClean="0"/>
              <a:t>TORQUE</a:t>
            </a:r>
          </a:p>
          <a:p>
            <a:pPr marL="285750" indent="-285750">
              <a:buFont typeface="Arial" panose="020B0604020202020204" pitchFamily="34" charset="0"/>
              <a:buChar char="•"/>
            </a:pPr>
            <a:r>
              <a:rPr lang="en-US" dirty="0" smtClean="0"/>
              <a:t>The </a:t>
            </a:r>
            <a:r>
              <a:rPr lang="en-US" dirty="0"/>
              <a:t>general concepts </a:t>
            </a:r>
            <a:r>
              <a:rPr lang="en-US" dirty="0" smtClean="0"/>
              <a:t>should </a:t>
            </a:r>
            <a:r>
              <a:rPr lang="en-US" dirty="0"/>
              <a:t>be easily transferable to other resource managers such as </a:t>
            </a:r>
            <a:r>
              <a:rPr lang="en-US" dirty="0" smtClean="0"/>
              <a:t>SLURM</a:t>
            </a:r>
            <a:endParaRPr lang="en-US" dirty="0"/>
          </a:p>
        </p:txBody>
      </p:sp>
      <p:sp>
        <p:nvSpPr>
          <p:cNvPr id="10" name="Rectangle 9"/>
          <p:cNvSpPr/>
          <p:nvPr/>
        </p:nvSpPr>
        <p:spPr>
          <a:xfrm>
            <a:off x="2180737" y="3033661"/>
            <a:ext cx="6443433" cy="1477328"/>
          </a:xfrm>
          <a:prstGeom prst="rect">
            <a:avLst/>
          </a:prstGeom>
        </p:spPr>
        <p:txBody>
          <a:bodyPr wrap="square">
            <a:spAutoFit/>
          </a:bodyPr>
          <a:lstStyle/>
          <a:p>
            <a:r>
              <a:rPr lang="en-US" dirty="0"/>
              <a:t>It is recommended the </a:t>
            </a:r>
            <a:r>
              <a:rPr lang="en-US" dirty="0" smtClean="0"/>
              <a:t>prologue </a:t>
            </a:r>
            <a:r>
              <a:rPr lang="en-US" dirty="0"/>
              <a:t>create a temporary directory for the users to </a:t>
            </a:r>
            <a:r>
              <a:rPr lang="en-US" dirty="0" smtClean="0"/>
              <a:t>place</a:t>
            </a:r>
          </a:p>
          <a:p>
            <a:pPr marL="285750" indent="-285750">
              <a:buFont typeface="Arial" panose="020B0604020202020204" pitchFamily="34" charset="0"/>
              <a:buChar char="•"/>
            </a:pPr>
            <a:r>
              <a:rPr lang="en-US" dirty="0" smtClean="0"/>
              <a:t>The generated </a:t>
            </a:r>
            <a:r>
              <a:rPr lang="en-US" dirty="0" err="1"/>
              <a:t>ssh</a:t>
            </a:r>
            <a:r>
              <a:rPr lang="en-US" dirty="0"/>
              <a:t> </a:t>
            </a:r>
            <a:r>
              <a:rPr lang="en-US" dirty="0" smtClean="0"/>
              <a:t>keys</a:t>
            </a:r>
          </a:p>
          <a:p>
            <a:pPr marL="285750" indent="-285750">
              <a:buFont typeface="Arial" panose="020B0604020202020204" pitchFamily="34" charset="0"/>
              <a:buChar char="•"/>
            </a:pPr>
            <a:r>
              <a:rPr lang="en-US" dirty="0"/>
              <a:t>U</a:t>
            </a:r>
            <a:r>
              <a:rPr lang="en-US" dirty="0" smtClean="0"/>
              <a:t>ser data</a:t>
            </a:r>
          </a:p>
          <a:p>
            <a:pPr marL="285750" indent="-285750">
              <a:buFont typeface="Arial" panose="020B0604020202020204" pitchFamily="34" charset="0"/>
              <a:buChar char="•"/>
            </a:pPr>
            <a:r>
              <a:rPr lang="en-US" dirty="0" smtClean="0"/>
              <a:t>Some required Intel binaries so MPI will work.</a:t>
            </a:r>
            <a:endParaRPr lang="en-US" dirty="0"/>
          </a:p>
        </p:txBody>
      </p:sp>
    </p:spTree>
    <p:extLst>
      <p:ext uri="{BB962C8B-B14F-4D97-AF65-F5344CB8AC3E}">
        <p14:creationId xmlns:p14="http://schemas.microsoft.com/office/powerpoint/2010/main" val="239802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INTEGRATING </a:t>
            </a:r>
            <a:r>
              <a:rPr lang="en-US" sz="2400" dirty="0" smtClean="0">
                <a:solidFill>
                  <a:schemeClr val="tx1"/>
                </a:solidFill>
              </a:rPr>
              <a:t>INTEL</a:t>
            </a:r>
            <a:r>
              <a:rPr lang="en-US" sz="2400" baseline="30000" dirty="0" smtClean="0">
                <a:solidFill>
                  <a:schemeClr val="tx1"/>
                </a:solidFill>
              </a:rPr>
              <a:t>®</a:t>
            </a:r>
            <a:r>
              <a:rPr lang="en-US" sz="2400" dirty="0" smtClean="0">
                <a:solidFill>
                  <a:schemeClr val="tx1"/>
                </a:solidFill>
              </a:rPr>
              <a:t> XEON PHI™ COPROCESSORS INTO A CLUSTER ENVIRONMENT</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37</a:t>
            </a:fld>
            <a:endParaRPr lang="en-US"/>
          </a:p>
        </p:txBody>
      </p:sp>
      <p:sp>
        <p:nvSpPr>
          <p:cNvPr id="7" name="Rectangle 6"/>
          <p:cNvSpPr/>
          <p:nvPr/>
        </p:nvSpPr>
        <p:spPr>
          <a:xfrm>
            <a:off x="202759" y="953175"/>
            <a:ext cx="4583926" cy="3539430"/>
          </a:xfrm>
          <a:prstGeom prst="rect">
            <a:avLst/>
          </a:prstGeom>
        </p:spPr>
        <p:txBody>
          <a:bodyPr wrap="square">
            <a:spAutoFit/>
          </a:bodyPr>
          <a:lstStyle/>
          <a:p>
            <a:r>
              <a:rPr lang="en-US" sz="1600" dirty="0" smtClean="0"/>
              <a:t>The epilogue that runs after job completion. It </a:t>
            </a:r>
            <a:r>
              <a:rPr lang="en-US" sz="1600" dirty="0"/>
              <a:t>is responsible for clearing the user’s processes on the system and then setting it back to a clean state for the next user.</a:t>
            </a:r>
          </a:p>
          <a:p>
            <a:pPr marL="285750" indent="-285750">
              <a:buFont typeface="Arial" panose="020B0604020202020204" pitchFamily="34" charset="0"/>
              <a:buChar char="•"/>
            </a:pPr>
            <a:r>
              <a:rPr lang="en-US" sz="1600" dirty="0"/>
              <a:t>First, the NFS </a:t>
            </a:r>
            <a:r>
              <a:rPr lang="en-US" sz="1600" dirty="0" smtClean="0"/>
              <a:t>file systems </a:t>
            </a:r>
            <a:r>
              <a:rPr lang="en-US" sz="1600" dirty="0"/>
              <a:t>are </a:t>
            </a:r>
            <a:r>
              <a:rPr lang="en-US" sz="1600" dirty="0" err="1"/>
              <a:t>unmounted</a:t>
            </a:r>
            <a:r>
              <a:rPr lang="en-US" sz="1600" dirty="0"/>
              <a:t> which is intended to keep the NFS servers in a clean state.</a:t>
            </a:r>
          </a:p>
          <a:p>
            <a:pPr marL="285750" indent="-285750">
              <a:buFont typeface="Arial" panose="020B0604020202020204" pitchFamily="34" charset="0"/>
              <a:buChar char="•"/>
            </a:pPr>
            <a:r>
              <a:rPr lang="en-US" sz="1600" dirty="0"/>
              <a:t>The Intel Xeon Phi coprocessors are then rebooted to ensure they are in a clean state for the next user.</a:t>
            </a:r>
          </a:p>
          <a:p>
            <a:pPr marL="742950" lvl="1" indent="-285750">
              <a:buFont typeface="Arial" panose="020B0604020202020204" pitchFamily="34" charset="0"/>
              <a:buChar char="•"/>
            </a:pPr>
            <a:r>
              <a:rPr lang="en-US" sz="1600" dirty="0"/>
              <a:t>This adds approximately 60 seconds to the epilogue</a:t>
            </a:r>
          </a:p>
          <a:p>
            <a:pPr marL="285750" indent="-285750">
              <a:buFont typeface="Arial" panose="020B0604020202020204" pitchFamily="34" charset="0"/>
              <a:buChar char="•"/>
            </a:pPr>
            <a:r>
              <a:rPr lang="en-US" sz="1600" dirty="0"/>
              <a:t>Finally, the epilogue script cleans up the user created directories on the host and exits</a:t>
            </a:r>
            <a:r>
              <a:rPr lang="en-US" sz="1600" dirty="0" smtClean="0"/>
              <a:t>.</a:t>
            </a:r>
            <a:endParaRPr lang="en-US" sz="1600" dirty="0"/>
          </a:p>
        </p:txBody>
      </p:sp>
      <p:sp>
        <p:nvSpPr>
          <p:cNvPr id="3" name="Rectangle 2"/>
          <p:cNvSpPr/>
          <p:nvPr/>
        </p:nvSpPr>
        <p:spPr>
          <a:xfrm>
            <a:off x="5039232" y="1067731"/>
            <a:ext cx="3966720" cy="2031325"/>
          </a:xfrm>
          <a:prstGeom prst="rect">
            <a:avLst/>
          </a:prstGeom>
        </p:spPr>
        <p:txBody>
          <a:bodyPr wrap="square">
            <a:spAutoFit/>
          </a:bodyPr>
          <a:lstStyle/>
          <a:p>
            <a:r>
              <a:rPr lang="en-US" dirty="0" smtClean="0"/>
              <a:t>The </a:t>
            </a:r>
            <a:r>
              <a:rPr lang="en-US" dirty="0"/>
              <a:t>entire process is outlined below:</a:t>
            </a:r>
          </a:p>
          <a:p>
            <a:endParaRPr lang="en-US" dirty="0"/>
          </a:p>
          <a:p>
            <a:pPr lvl="1"/>
            <a:r>
              <a:rPr lang="en-US" i="1" dirty="0"/>
              <a:t>kill all $user processes</a:t>
            </a:r>
          </a:p>
          <a:p>
            <a:pPr lvl="1"/>
            <a:r>
              <a:rPr lang="en-US" i="1" dirty="0" err="1"/>
              <a:t>umount</a:t>
            </a:r>
            <a:r>
              <a:rPr lang="en-US" i="1" dirty="0"/>
              <a:t> </a:t>
            </a:r>
            <a:r>
              <a:rPr lang="en-US" i="1" dirty="0" err="1"/>
              <a:t>NFS_shares</a:t>
            </a:r>
            <a:endParaRPr lang="en-US" i="1" dirty="0"/>
          </a:p>
          <a:p>
            <a:pPr lvl="1"/>
            <a:r>
              <a:rPr lang="en-US" i="1" dirty="0"/>
              <a:t>service </a:t>
            </a:r>
            <a:r>
              <a:rPr lang="en-US" i="1" dirty="0" err="1"/>
              <a:t>ofed</a:t>
            </a:r>
            <a:r>
              <a:rPr lang="en-US" i="1" dirty="0"/>
              <a:t>-mic stop</a:t>
            </a:r>
          </a:p>
          <a:p>
            <a:pPr lvl="1"/>
            <a:r>
              <a:rPr lang="en-US" i="1" dirty="0" err="1"/>
              <a:t>micctrl</a:t>
            </a:r>
            <a:r>
              <a:rPr lang="en-US" i="1" dirty="0"/>
              <a:t> -</a:t>
            </a:r>
            <a:r>
              <a:rPr lang="en-US" i="1" dirty="0" err="1"/>
              <a:t>Rw</a:t>
            </a:r>
            <a:endParaRPr lang="en-US" i="1" dirty="0"/>
          </a:p>
          <a:p>
            <a:pPr lvl="1"/>
            <a:r>
              <a:rPr lang="en-US" i="1" dirty="0"/>
              <a:t>service </a:t>
            </a:r>
            <a:r>
              <a:rPr lang="en-US" i="1" dirty="0" err="1"/>
              <a:t>ofed</a:t>
            </a:r>
            <a:r>
              <a:rPr lang="en-US" i="1" dirty="0"/>
              <a:t>-mic start</a:t>
            </a:r>
          </a:p>
        </p:txBody>
      </p:sp>
    </p:spTree>
    <p:extLst>
      <p:ext uri="{BB962C8B-B14F-4D97-AF65-F5344CB8AC3E}">
        <p14:creationId xmlns:p14="http://schemas.microsoft.com/office/powerpoint/2010/main" val="189945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SUPPORTING CLUSTER FILE </a:t>
            </a:r>
            <a:r>
              <a:rPr lang="en-US" sz="2400" dirty="0">
                <a:solidFill>
                  <a:schemeClr val="tx1"/>
                </a:solidFill>
              </a:rPr>
              <a:t>SYSTEMS </a:t>
            </a:r>
            <a:r>
              <a:rPr lang="en-US" sz="2400" dirty="0" smtClean="0">
                <a:solidFill>
                  <a:schemeClr val="tx1"/>
                </a:solidFill>
              </a:rPr>
              <a:t>ON</a:t>
            </a:r>
            <a:br>
              <a:rPr lang="en-US" sz="2400" dirty="0" smtClean="0">
                <a:solidFill>
                  <a:schemeClr val="tx1"/>
                </a:solidFill>
              </a:rPr>
            </a:br>
            <a:r>
              <a:rPr lang="en-US" sz="2400" dirty="0" smtClean="0">
                <a:solidFill>
                  <a:schemeClr val="tx1"/>
                </a:solidFill>
              </a:rPr>
              <a:t>INTEL</a:t>
            </a:r>
            <a:r>
              <a:rPr lang="en-US" sz="2400" baseline="30000" dirty="0" smtClean="0">
                <a:solidFill>
                  <a:schemeClr val="tx1"/>
                </a:solidFill>
              </a:rPr>
              <a:t>®</a:t>
            </a:r>
            <a:r>
              <a:rPr lang="en-US" sz="2400" dirty="0" smtClean="0">
                <a:solidFill>
                  <a:schemeClr val="tx1"/>
                </a:solidFill>
              </a:rPr>
              <a:t> XEON PHI™ COPROCESSORS</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4" y="968852"/>
            <a:ext cx="2656983" cy="1487910"/>
          </a:xfrm>
        </p:spPr>
      </p:pic>
      <p:sp>
        <p:nvSpPr>
          <p:cNvPr id="5" name="Slide Number Placeholder 4"/>
          <p:cNvSpPr>
            <a:spLocks noGrp="1"/>
          </p:cNvSpPr>
          <p:nvPr>
            <p:ph type="sldNum" sz="quarter" idx="12"/>
          </p:nvPr>
        </p:nvSpPr>
        <p:spPr/>
        <p:txBody>
          <a:bodyPr/>
          <a:lstStyle/>
          <a:p>
            <a:fld id="{EE2556C5-CE8C-6547-B838-EA80C61A4AF7}" type="slidenum">
              <a:rPr lang="en-US" smtClean="0"/>
              <a:pPr/>
              <a:t>38</a:t>
            </a:fld>
            <a:endParaRPr lang="en-US"/>
          </a:p>
        </p:txBody>
      </p:sp>
      <p:sp>
        <p:nvSpPr>
          <p:cNvPr id="8" name="Rectangle 7"/>
          <p:cNvSpPr/>
          <p:nvPr/>
        </p:nvSpPr>
        <p:spPr>
          <a:xfrm>
            <a:off x="2133723" y="959694"/>
            <a:ext cx="5661765" cy="313932"/>
          </a:xfrm>
          <a:prstGeom prst="rect">
            <a:avLst/>
          </a:prstGeom>
        </p:spPr>
        <p:txBody>
          <a:bodyPr wrap="square">
            <a:spAutoFit/>
          </a:bodyPr>
          <a:lstStyle/>
          <a:p>
            <a:pPr>
              <a:lnSpc>
                <a:spcPct val="80000"/>
              </a:lnSpc>
            </a:pPr>
            <a:r>
              <a:rPr lang="en-US" dirty="0">
                <a:solidFill>
                  <a:srgbClr val="000000"/>
                </a:solidFill>
                <a:latin typeface="Apple Chancery"/>
                <a:cs typeface="Apple Chancery"/>
              </a:rPr>
              <a:t>Michael </a:t>
            </a:r>
            <a:r>
              <a:rPr lang="en-US" dirty="0" err="1">
                <a:solidFill>
                  <a:srgbClr val="000000"/>
                </a:solidFill>
                <a:latin typeface="Apple Chancery"/>
                <a:cs typeface="Apple Chancery"/>
              </a:rPr>
              <a:t>Hebenstreit</a:t>
            </a:r>
            <a:endParaRPr lang="en-US" dirty="0" smtClean="0">
              <a:solidFill>
                <a:srgbClr val="000000"/>
              </a:solidFill>
              <a:latin typeface="Apple Chancery"/>
              <a:cs typeface="Apple Chancery"/>
            </a:endParaRPr>
          </a:p>
        </p:txBody>
      </p:sp>
      <p:sp>
        <p:nvSpPr>
          <p:cNvPr id="3" name="Rectangle 2"/>
          <p:cNvSpPr/>
          <p:nvPr/>
        </p:nvSpPr>
        <p:spPr>
          <a:xfrm>
            <a:off x="4926599" y="858865"/>
            <a:ext cx="4079353" cy="1323439"/>
          </a:xfrm>
          <a:prstGeom prst="rect">
            <a:avLst/>
          </a:prstGeom>
        </p:spPr>
        <p:txBody>
          <a:bodyPr wrap="square">
            <a:spAutoFit/>
          </a:bodyPr>
          <a:lstStyle/>
          <a:p>
            <a:r>
              <a:rPr lang="en-US" sz="1600" i="1" dirty="0" smtClean="0">
                <a:solidFill>
                  <a:srgbClr val="222222"/>
                </a:solidFill>
                <a:latin typeface="Roboto"/>
              </a:rPr>
              <a:t>“This </a:t>
            </a:r>
            <a:r>
              <a:rPr lang="en-US" sz="1600" i="1" dirty="0">
                <a:solidFill>
                  <a:srgbClr val="222222"/>
                </a:solidFill>
                <a:latin typeface="Roboto"/>
              </a:rPr>
              <a:t>chapter provided the necessary information to create a cluster where Intel Xeon Phi coprocessors can be addressed as standard independent nodes in the network topology</a:t>
            </a:r>
            <a:r>
              <a:rPr lang="en-US" sz="1600" i="1" dirty="0" smtClean="0">
                <a:solidFill>
                  <a:srgbClr val="222222"/>
                </a:solidFill>
                <a:latin typeface="Roboto"/>
              </a:rPr>
              <a:t>.”</a:t>
            </a:r>
            <a:r>
              <a:rPr lang="en-US" sz="1600" i="1" dirty="0">
                <a:solidFill>
                  <a:srgbClr val="222222"/>
                </a:solidFill>
                <a:latin typeface="Roboto"/>
              </a:rPr>
              <a:t> </a:t>
            </a:r>
            <a:endParaRPr lang="en-US" sz="1600" dirty="0"/>
          </a:p>
        </p:txBody>
      </p:sp>
      <p:sp>
        <p:nvSpPr>
          <p:cNvPr id="4" name="Rectangle 3"/>
          <p:cNvSpPr/>
          <p:nvPr/>
        </p:nvSpPr>
        <p:spPr>
          <a:xfrm>
            <a:off x="776192" y="2736265"/>
            <a:ext cx="4572000" cy="1754326"/>
          </a:xfrm>
          <a:prstGeom prst="rect">
            <a:avLst/>
          </a:prstGeom>
        </p:spPr>
        <p:txBody>
          <a:bodyPr>
            <a:spAutoFit/>
          </a:bodyPr>
          <a:lstStyle/>
          <a:p>
            <a:r>
              <a:rPr lang="en-US" i="1" dirty="0" smtClean="0">
                <a:solidFill>
                  <a:srgbClr val="222222"/>
                </a:solidFill>
                <a:latin typeface="Roboto"/>
              </a:rPr>
              <a:t>Network configurations:</a:t>
            </a:r>
          </a:p>
          <a:p>
            <a:pPr marL="342900" indent="-342900">
              <a:buFont typeface="+mj-lt"/>
              <a:buAutoNum type="arabicPeriod"/>
            </a:pPr>
            <a:r>
              <a:rPr lang="en-US" dirty="0" smtClean="0"/>
              <a:t>Create a private network between the host and coprocessor.</a:t>
            </a:r>
          </a:p>
          <a:p>
            <a:pPr marL="342900" indent="-342900">
              <a:buFont typeface="+mj-lt"/>
              <a:buAutoNum type="arabicPeriod"/>
            </a:pPr>
            <a:r>
              <a:rPr lang="en-US" dirty="0" smtClean="0"/>
              <a:t>Configure all the cards to listen to a unique address.</a:t>
            </a:r>
          </a:p>
          <a:p>
            <a:pPr marL="342900" indent="-342900">
              <a:buFont typeface="+mj-lt"/>
              <a:buAutoNum type="arabicPeriod"/>
            </a:pPr>
            <a:r>
              <a:rPr lang="en-US" dirty="0" smtClean="0"/>
              <a:t>Deploy a network bridge</a:t>
            </a:r>
            <a:endParaRPr lang="en-US" dirty="0"/>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233270" y="2305723"/>
            <a:ext cx="3390900" cy="2428875"/>
          </a:xfrm>
          <a:prstGeom prst="rect">
            <a:avLst/>
          </a:prstGeom>
        </p:spPr>
      </p:pic>
    </p:spTree>
    <p:extLst>
      <p:ext uri="{BB962C8B-B14F-4D97-AF65-F5344CB8AC3E}">
        <p14:creationId xmlns:p14="http://schemas.microsoft.com/office/powerpoint/2010/main" val="167871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SUPPORTING CLUSTER FILE </a:t>
            </a:r>
            <a:r>
              <a:rPr lang="en-US" sz="2400" dirty="0">
                <a:solidFill>
                  <a:schemeClr val="tx1"/>
                </a:solidFill>
              </a:rPr>
              <a:t>SYSTEMS </a:t>
            </a:r>
            <a:r>
              <a:rPr lang="en-US" sz="2400" dirty="0" smtClean="0">
                <a:solidFill>
                  <a:schemeClr val="tx1"/>
                </a:solidFill>
              </a:rPr>
              <a:t>ON </a:t>
            </a:r>
            <a:br>
              <a:rPr lang="en-US" sz="2400" dirty="0" smtClean="0">
                <a:solidFill>
                  <a:schemeClr val="tx1"/>
                </a:solidFill>
              </a:rPr>
            </a:br>
            <a:r>
              <a:rPr lang="en-US" sz="2400" dirty="0" smtClean="0">
                <a:solidFill>
                  <a:schemeClr val="tx1"/>
                </a:solidFill>
              </a:rPr>
              <a:t>INTEL</a:t>
            </a:r>
            <a:r>
              <a:rPr lang="en-US" sz="2400" baseline="30000" dirty="0" smtClean="0">
                <a:solidFill>
                  <a:schemeClr val="tx1"/>
                </a:solidFill>
              </a:rPr>
              <a:t>®</a:t>
            </a:r>
            <a:r>
              <a:rPr lang="en-US" sz="2400" dirty="0" smtClean="0">
                <a:solidFill>
                  <a:schemeClr val="tx1"/>
                </a:solidFill>
              </a:rPr>
              <a:t> XEON PHI™ COPROCESSORS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39</a:t>
            </a:fld>
            <a:endParaRPr lang="en-US"/>
          </a:p>
        </p:txBody>
      </p:sp>
      <p:sp>
        <p:nvSpPr>
          <p:cNvPr id="11" name="Rectangle 10"/>
          <p:cNvSpPr/>
          <p:nvPr/>
        </p:nvSpPr>
        <p:spPr>
          <a:xfrm>
            <a:off x="297004" y="1330049"/>
            <a:ext cx="7199407" cy="1600438"/>
          </a:xfrm>
          <a:prstGeom prst="rect">
            <a:avLst/>
          </a:prstGeom>
        </p:spPr>
        <p:txBody>
          <a:bodyPr wrap="none">
            <a:spAutoFit/>
          </a:bodyPr>
          <a:lstStyle/>
          <a:p>
            <a:r>
              <a:rPr lang="en-US" sz="1600" dirty="0" smtClean="0"/>
              <a:t>NFS</a:t>
            </a:r>
            <a:r>
              <a:rPr lang="en-US" sz="1600" dirty="0"/>
              <a:t>:</a:t>
            </a:r>
          </a:p>
          <a:p>
            <a:pPr marL="285750" indent="-285750">
              <a:buFont typeface="Arial" panose="020B0604020202020204" pitchFamily="34" charset="0"/>
              <a:buChar char="•"/>
            </a:pPr>
            <a:r>
              <a:rPr lang="en-US" sz="1600" dirty="0" smtClean="0"/>
              <a:t>Is </a:t>
            </a:r>
            <a:r>
              <a:rPr lang="en-US" sz="1600" dirty="0"/>
              <a:t>easily and natively supported everywhere (even Windows)</a:t>
            </a:r>
          </a:p>
          <a:p>
            <a:pPr marL="285750" indent="-285750">
              <a:buFont typeface="Arial" panose="020B0604020202020204" pitchFamily="34" charset="0"/>
              <a:buChar char="•"/>
            </a:pPr>
            <a:r>
              <a:rPr lang="en-US" sz="1600" dirty="0"/>
              <a:t>U</a:t>
            </a:r>
            <a:r>
              <a:rPr lang="en-US" sz="1600" dirty="0" smtClean="0"/>
              <a:t>ses </a:t>
            </a:r>
            <a:r>
              <a:rPr lang="en-US" sz="1600" dirty="0"/>
              <a:t>Ethernet</a:t>
            </a:r>
          </a:p>
          <a:p>
            <a:pPr marL="285750" indent="-285750">
              <a:buFont typeface="Arial" panose="020B0604020202020204" pitchFamily="34" charset="0"/>
              <a:buChar char="•"/>
            </a:pPr>
            <a:r>
              <a:rPr lang="en-US" sz="1600" dirty="0" smtClean="0"/>
              <a:t>Has </a:t>
            </a:r>
            <a:r>
              <a:rPr lang="en-US" sz="1600" dirty="0"/>
              <a:t>low single thread performance</a:t>
            </a:r>
          </a:p>
          <a:p>
            <a:pPr marL="285750" indent="-285750">
              <a:buFont typeface="Arial" panose="020B0604020202020204" pitchFamily="34" charset="0"/>
              <a:buChar char="•"/>
            </a:pPr>
            <a:r>
              <a:rPr lang="en-US" sz="1600" dirty="0" smtClean="0"/>
              <a:t>Has </a:t>
            </a:r>
            <a:r>
              <a:rPr lang="en-US" sz="1600" dirty="0"/>
              <a:t>low scalability</a:t>
            </a:r>
          </a:p>
          <a:p>
            <a:pPr marL="285750" indent="-285750">
              <a:buFont typeface="Arial" panose="020B0604020202020204" pitchFamily="34" charset="0"/>
              <a:buChar char="•"/>
            </a:pPr>
            <a:r>
              <a:rPr lang="en-US" sz="1600" dirty="0" smtClean="0"/>
              <a:t>Use for administrative file system </a:t>
            </a:r>
            <a:r>
              <a:rPr lang="en-US" sz="1600" dirty="0"/>
              <a:t>and data on small clusters (&lt;500 nodes</a:t>
            </a:r>
            <a:r>
              <a:rPr lang="en-US" sz="1600" dirty="0" smtClean="0"/>
              <a:t>)</a:t>
            </a:r>
            <a:endParaRPr lang="en-US" sz="1600" dirty="0"/>
          </a:p>
        </p:txBody>
      </p:sp>
      <p:sp>
        <p:nvSpPr>
          <p:cNvPr id="12" name="Rectangle 11"/>
          <p:cNvSpPr/>
          <p:nvPr/>
        </p:nvSpPr>
        <p:spPr>
          <a:xfrm>
            <a:off x="2316994" y="987654"/>
            <a:ext cx="4429418" cy="461665"/>
          </a:xfrm>
          <a:prstGeom prst="rect">
            <a:avLst/>
          </a:prstGeom>
        </p:spPr>
        <p:txBody>
          <a:bodyPr wrap="none">
            <a:spAutoFit/>
          </a:bodyPr>
          <a:lstStyle/>
          <a:p>
            <a:r>
              <a:rPr lang="en-US" sz="2400" dirty="0"/>
              <a:t>Choosing a Cluster file system:</a:t>
            </a:r>
          </a:p>
        </p:txBody>
      </p:sp>
      <p:sp>
        <p:nvSpPr>
          <p:cNvPr id="13" name="Rectangle 12"/>
          <p:cNvSpPr/>
          <p:nvPr/>
        </p:nvSpPr>
        <p:spPr>
          <a:xfrm>
            <a:off x="4313488" y="3182282"/>
            <a:ext cx="4572000" cy="1477328"/>
          </a:xfrm>
          <a:prstGeom prst="rect">
            <a:avLst/>
          </a:prstGeom>
        </p:spPr>
        <p:txBody>
          <a:bodyPr>
            <a:spAutoFit/>
          </a:bodyPr>
          <a:lstStyle/>
          <a:p>
            <a:r>
              <a:rPr lang="en-US" dirty="0" err="1"/>
              <a:t>Lustre</a:t>
            </a:r>
            <a:r>
              <a:rPr lang="en-US" dirty="0"/>
              <a:t>:</a:t>
            </a:r>
          </a:p>
          <a:p>
            <a:pPr marL="285750" indent="-285750">
              <a:buFont typeface="Arial" panose="020B0604020202020204" pitchFamily="34" charset="0"/>
              <a:buChar char="•"/>
            </a:pPr>
            <a:r>
              <a:rPr lang="en-US" dirty="0" smtClean="0"/>
              <a:t>Uses </a:t>
            </a:r>
            <a:r>
              <a:rPr lang="en-US" dirty="0"/>
              <a:t>Ethernet and </a:t>
            </a:r>
            <a:r>
              <a:rPr lang="en-US" dirty="0" err="1"/>
              <a:t>InfiniBand</a:t>
            </a:r>
            <a:endParaRPr lang="en-US" dirty="0"/>
          </a:p>
          <a:p>
            <a:pPr marL="285750" indent="-285750">
              <a:buFont typeface="Arial" panose="020B0604020202020204" pitchFamily="34" charset="0"/>
              <a:buChar char="•"/>
            </a:pPr>
            <a:r>
              <a:rPr lang="en-US" dirty="0" smtClean="0"/>
              <a:t>Moderate </a:t>
            </a:r>
            <a:r>
              <a:rPr lang="en-US" dirty="0"/>
              <a:t>single thread performance</a:t>
            </a:r>
          </a:p>
          <a:p>
            <a:pPr marL="285750" indent="-285750">
              <a:buFont typeface="Arial" panose="020B0604020202020204" pitchFamily="34" charset="0"/>
              <a:buChar char="•"/>
            </a:pPr>
            <a:r>
              <a:rPr lang="en-US" dirty="0" smtClean="0"/>
              <a:t>Provides </a:t>
            </a:r>
            <a:r>
              <a:rPr lang="en-US" dirty="0"/>
              <a:t>high scalability</a:t>
            </a:r>
          </a:p>
          <a:p>
            <a:pPr marL="285750" indent="-285750">
              <a:buFont typeface="Arial" panose="020B0604020202020204" pitchFamily="34" charset="0"/>
              <a:buChar char="•"/>
            </a:pPr>
            <a:r>
              <a:rPr lang="en-US" dirty="0" smtClean="0"/>
              <a:t>Use </a:t>
            </a:r>
            <a:r>
              <a:rPr lang="en-US" dirty="0"/>
              <a:t>for fast scratch file system</a:t>
            </a:r>
          </a:p>
        </p:txBody>
      </p:sp>
      <p:pic>
        <p:nvPicPr>
          <p:cNvPr id="2050" name="Picture 2" descr="Intel Enterprise Edition for Lustre* Software. Extreme-scale storage for high-performance (HPC) and the enterprise."/>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07666" y="3182282"/>
            <a:ext cx="3480975" cy="159956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489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From ‘Correct’ to ‘Correct &amp; Efficient’: a Hydro2D case study with Godunov’s </a:t>
            </a:r>
            <a:r>
              <a:rPr lang="en-US" sz="2400" dirty="0" smtClean="0">
                <a:solidFill>
                  <a:schemeClr val="tx1"/>
                </a:solidFill>
              </a:rPr>
              <a:t>scheme</a:t>
            </a:r>
            <a:endParaRPr lang="en-US" sz="2800" dirty="0">
              <a:solidFill>
                <a:schemeClr val="tx1"/>
              </a:solidFill>
            </a:endParaRP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58" y="968852"/>
            <a:ext cx="2656996" cy="1487917"/>
          </a:xfrm>
        </p:spPr>
      </p:pic>
      <p:sp>
        <p:nvSpPr>
          <p:cNvPr id="5" name="Slide Number Placeholder 4"/>
          <p:cNvSpPr>
            <a:spLocks noGrp="1"/>
          </p:cNvSpPr>
          <p:nvPr>
            <p:ph type="sldNum" sz="quarter" idx="12"/>
          </p:nvPr>
        </p:nvSpPr>
        <p:spPr/>
        <p:txBody>
          <a:bodyPr/>
          <a:lstStyle/>
          <a:p>
            <a:fld id="{EE2556C5-CE8C-6547-B838-EA80C61A4AF7}" type="slidenum">
              <a:rPr lang="en-US" smtClean="0"/>
              <a:pPr/>
              <a:t>4</a:t>
            </a:fld>
            <a:endParaRPr lang="en-US" dirty="0"/>
          </a:p>
        </p:txBody>
      </p:sp>
      <p:sp>
        <p:nvSpPr>
          <p:cNvPr id="8" name="Rectangle 7"/>
          <p:cNvSpPr/>
          <p:nvPr/>
        </p:nvSpPr>
        <p:spPr>
          <a:xfrm>
            <a:off x="2912954" y="1115582"/>
            <a:ext cx="5661765" cy="313932"/>
          </a:xfrm>
          <a:prstGeom prst="rect">
            <a:avLst/>
          </a:prstGeom>
        </p:spPr>
        <p:txBody>
          <a:bodyPr wrap="square">
            <a:spAutoFit/>
          </a:bodyPr>
          <a:lstStyle/>
          <a:p>
            <a:pPr>
              <a:lnSpc>
                <a:spcPct val="80000"/>
              </a:lnSpc>
            </a:pPr>
            <a:r>
              <a:rPr lang="en-US" dirty="0" smtClean="0">
                <a:solidFill>
                  <a:srgbClr val="000000"/>
                </a:solidFill>
                <a:latin typeface="Apple Chancery"/>
                <a:cs typeface="Apple Chancery"/>
              </a:rPr>
              <a:t>Guillaume Colin de Verdière and Jason </a:t>
            </a:r>
            <a:r>
              <a:rPr lang="en-US" dirty="0">
                <a:solidFill>
                  <a:srgbClr val="000000"/>
                </a:solidFill>
                <a:latin typeface="Apple Chancery"/>
                <a:cs typeface="Apple Chancery"/>
              </a:rPr>
              <a:t>D. Sewall</a:t>
            </a:r>
          </a:p>
        </p:txBody>
      </p:sp>
      <p:sp>
        <p:nvSpPr>
          <p:cNvPr id="9" name="Rectangle 8"/>
          <p:cNvSpPr/>
          <p:nvPr/>
        </p:nvSpPr>
        <p:spPr>
          <a:xfrm>
            <a:off x="-56366" y="2544298"/>
            <a:ext cx="4978422" cy="230832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0000"/>
                </a:solidFill>
                <a:latin typeface="Arial"/>
                <a:cs typeface="Arial"/>
              </a:rPr>
              <a:t>Real-world </a:t>
            </a:r>
            <a:r>
              <a:rPr lang="en-US" sz="1600" dirty="0">
                <a:solidFill>
                  <a:srgbClr val="000000"/>
                </a:solidFill>
                <a:latin typeface="Arial"/>
                <a:cs typeface="Arial"/>
              </a:rPr>
              <a:t>code developed in CEA </a:t>
            </a:r>
          </a:p>
          <a:p>
            <a:pPr marL="285750" indent="-285750">
              <a:buFont typeface="Arial" panose="020B0604020202020204" pitchFamily="34" charset="0"/>
              <a:buChar char="•"/>
            </a:pPr>
            <a:r>
              <a:rPr lang="en-US" sz="1600" dirty="0" smtClean="0">
                <a:solidFill>
                  <a:srgbClr val="000000"/>
                </a:solidFill>
                <a:latin typeface="Arial"/>
                <a:cs typeface="Arial"/>
              </a:rPr>
              <a:t>Poetically notes, “</a:t>
            </a:r>
            <a:r>
              <a:rPr lang="en-US" sz="1600" i="1" dirty="0" smtClean="0">
                <a:solidFill>
                  <a:srgbClr val="000000"/>
                </a:solidFill>
                <a:latin typeface="Arial"/>
                <a:cs typeface="Arial"/>
              </a:rPr>
              <a:t>a </a:t>
            </a:r>
            <a:r>
              <a:rPr lang="en-US" sz="1600" i="1" dirty="0">
                <a:solidFill>
                  <a:srgbClr val="000000"/>
                </a:solidFill>
                <a:latin typeface="Arial"/>
                <a:cs typeface="Arial"/>
              </a:rPr>
              <a:t>rising tide lifts all boats</a:t>
            </a:r>
            <a:r>
              <a:rPr lang="en-US" sz="1600" dirty="0" smtClean="0">
                <a:solidFill>
                  <a:srgbClr val="000000"/>
                </a:solidFill>
                <a:latin typeface="Arial"/>
                <a:cs typeface="Arial"/>
              </a:rPr>
              <a:t>”, using</a:t>
            </a:r>
          </a:p>
          <a:p>
            <a:pPr marL="285750" indent="-285750">
              <a:buFont typeface="Arial" panose="020B0604020202020204" pitchFamily="34" charset="0"/>
              <a:buChar char="•"/>
            </a:pPr>
            <a:endParaRPr lang="en-US" sz="1600" dirty="0" smtClean="0">
              <a:solidFill>
                <a:srgbClr val="000000"/>
              </a:solidFill>
              <a:latin typeface="Arial"/>
              <a:cs typeface="Arial"/>
            </a:endParaRPr>
          </a:p>
          <a:p>
            <a:pPr algn="ctr"/>
            <a:r>
              <a:rPr lang="en-US" sz="1600" dirty="0" smtClean="0">
                <a:solidFill>
                  <a:srgbClr val="000000"/>
                </a:solidFill>
                <a:latin typeface="Arial"/>
                <a:cs typeface="Arial"/>
              </a:rPr>
              <a:t>“</a:t>
            </a:r>
            <a:r>
              <a:rPr lang="en-US" sz="1600" i="1" dirty="0" smtClean="0">
                <a:solidFill>
                  <a:srgbClr val="000000"/>
                </a:solidFill>
                <a:latin typeface="Arial"/>
                <a:cs typeface="Arial"/>
              </a:rPr>
              <a:t>a </a:t>
            </a:r>
            <a:r>
              <a:rPr lang="en-US" sz="1600" i="1" dirty="0">
                <a:solidFill>
                  <a:srgbClr val="000000"/>
                </a:solidFill>
                <a:latin typeface="Arial"/>
                <a:cs typeface="Arial"/>
              </a:rPr>
              <a:t>common set of optimizations [that] benefit both general-purpose </a:t>
            </a:r>
            <a:r>
              <a:rPr lang="en-US" sz="1600" i="1" dirty="0" smtClean="0">
                <a:solidFill>
                  <a:srgbClr val="000000"/>
                </a:solidFill>
                <a:latin typeface="Arial"/>
                <a:cs typeface="Arial"/>
              </a:rPr>
              <a:t>Intel</a:t>
            </a:r>
            <a:r>
              <a:rPr lang="en-US" sz="1600" i="1" baseline="30000" dirty="0">
                <a:solidFill>
                  <a:srgbClr val="000000"/>
                </a:solidFill>
                <a:latin typeface="Arial"/>
                <a:cs typeface="Arial"/>
              </a:rPr>
              <a:t>®</a:t>
            </a:r>
            <a:r>
              <a:rPr lang="en-US" sz="1600" i="1" dirty="0" smtClean="0">
                <a:solidFill>
                  <a:srgbClr val="000000"/>
                </a:solidFill>
                <a:latin typeface="Arial"/>
                <a:cs typeface="Arial"/>
              </a:rPr>
              <a:t> Xeon</a:t>
            </a:r>
            <a:r>
              <a:rPr lang="en-US" sz="1600" i="1" baseline="30000" dirty="0" smtClean="0">
                <a:solidFill>
                  <a:srgbClr val="000000"/>
                </a:solidFill>
                <a:latin typeface="Arial"/>
                <a:cs typeface="Arial"/>
              </a:rPr>
              <a:t>®</a:t>
            </a:r>
            <a:r>
              <a:rPr lang="en-US" sz="1600" i="1" dirty="0" smtClean="0">
                <a:solidFill>
                  <a:srgbClr val="000000"/>
                </a:solidFill>
                <a:latin typeface="Arial"/>
                <a:cs typeface="Arial"/>
              </a:rPr>
              <a:t> </a:t>
            </a:r>
            <a:r>
              <a:rPr lang="en-US" sz="1600" i="1" dirty="0">
                <a:solidFill>
                  <a:srgbClr val="000000"/>
                </a:solidFill>
                <a:latin typeface="Arial"/>
                <a:cs typeface="Arial"/>
              </a:rPr>
              <a:t>processors and more specialized </a:t>
            </a:r>
            <a:r>
              <a:rPr lang="en-US" sz="1600" i="1" dirty="0" smtClean="0">
                <a:solidFill>
                  <a:srgbClr val="000000"/>
                </a:solidFill>
                <a:latin typeface="Arial"/>
                <a:cs typeface="Arial"/>
              </a:rPr>
              <a:t>Intel</a:t>
            </a:r>
            <a:r>
              <a:rPr lang="en-US" sz="1600" i="1" baseline="30000" dirty="0" smtClean="0">
                <a:solidFill>
                  <a:srgbClr val="000000"/>
                </a:solidFill>
                <a:latin typeface="Arial"/>
                <a:cs typeface="Arial"/>
              </a:rPr>
              <a:t>® </a:t>
            </a:r>
            <a:r>
              <a:rPr lang="en-US" sz="1600" i="1" dirty="0" smtClean="0">
                <a:solidFill>
                  <a:srgbClr val="000000"/>
                </a:solidFill>
                <a:latin typeface="Arial"/>
                <a:cs typeface="Arial"/>
              </a:rPr>
              <a:t>Xeon Phi™ </a:t>
            </a:r>
            <a:r>
              <a:rPr lang="en-US" sz="1600" i="1" dirty="0">
                <a:solidFill>
                  <a:srgbClr val="000000"/>
                </a:solidFill>
                <a:latin typeface="Arial"/>
                <a:cs typeface="Arial"/>
              </a:rPr>
              <a:t>accelerators</a:t>
            </a:r>
            <a:r>
              <a:rPr lang="en-US" sz="1600" dirty="0" smtClean="0">
                <a:solidFill>
                  <a:srgbClr val="000000"/>
                </a:solidFill>
                <a:latin typeface="Arial"/>
                <a:cs typeface="Arial"/>
              </a:rPr>
              <a:t>”</a:t>
            </a:r>
          </a:p>
          <a:p>
            <a:pPr algn="ctr"/>
            <a:endParaRPr lang="en-US" sz="1600" dirty="0" smtClean="0">
              <a:solidFill>
                <a:srgbClr val="000000"/>
              </a:solidFill>
              <a:latin typeface="Arial"/>
              <a:cs typeface="Arial"/>
            </a:endParaRPr>
          </a:p>
          <a:p>
            <a:pPr marL="742950" lvl="1" indent="-285750">
              <a:buFont typeface="Arial" panose="020B0604020202020204" pitchFamily="34" charset="0"/>
              <a:buChar char="•"/>
            </a:pPr>
            <a:r>
              <a:rPr lang="en-US" sz="1600" b="1" dirty="0">
                <a:solidFill>
                  <a:srgbClr val="000000"/>
                </a:solidFill>
                <a:latin typeface="Arial"/>
                <a:cs typeface="Arial"/>
              </a:rPr>
              <a:t>12x</a:t>
            </a:r>
            <a:r>
              <a:rPr lang="en-US" sz="1600" dirty="0">
                <a:solidFill>
                  <a:srgbClr val="000000"/>
                </a:solidFill>
                <a:latin typeface="Arial"/>
                <a:cs typeface="Arial"/>
              </a:rPr>
              <a:t> increase on Intel Xeon Phi </a:t>
            </a:r>
            <a:r>
              <a:rPr lang="en-US" sz="1600" dirty="0" smtClean="0">
                <a:solidFill>
                  <a:srgbClr val="000000"/>
                </a:solidFill>
                <a:latin typeface="Arial"/>
                <a:cs typeface="Arial"/>
              </a:rPr>
              <a:t>coprocessors</a:t>
            </a:r>
          </a:p>
          <a:p>
            <a:pPr marL="742950" lvl="1" indent="-285750">
              <a:buFont typeface="Arial" panose="020B0604020202020204" pitchFamily="34" charset="0"/>
              <a:buChar char="•"/>
            </a:pPr>
            <a:r>
              <a:rPr lang="en-US" sz="1600" b="1" dirty="0" smtClean="0">
                <a:solidFill>
                  <a:srgbClr val="000000"/>
                </a:solidFill>
                <a:latin typeface="Arial"/>
                <a:cs typeface="Arial"/>
              </a:rPr>
              <a:t>5x</a:t>
            </a:r>
            <a:r>
              <a:rPr lang="en-US" sz="1600" dirty="0" smtClean="0">
                <a:solidFill>
                  <a:srgbClr val="000000"/>
                </a:solidFill>
                <a:latin typeface="Arial"/>
                <a:cs typeface="Arial"/>
              </a:rPr>
              <a:t> </a:t>
            </a:r>
            <a:r>
              <a:rPr lang="en-US" sz="1600" dirty="0">
                <a:solidFill>
                  <a:srgbClr val="000000"/>
                </a:solidFill>
                <a:latin typeface="Arial"/>
                <a:cs typeface="Arial"/>
              </a:rPr>
              <a:t>increase on Intel Xeon </a:t>
            </a:r>
            <a:r>
              <a:rPr lang="en-US" sz="1600" dirty="0" smtClean="0">
                <a:solidFill>
                  <a:srgbClr val="000000"/>
                </a:solidFill>
                <a:latin typeface="Arial"/>
                <a:cs typeface="Arial"/>
              </a:rPr>
              <a:t>processors</a:t>
            </a:r>
            <a:endParaRPr lang="en-US" sz="1600" dirty="0">
              <a:solidFill>
                <a:srgbClr val="000000"/>
              </a:solidFill>
              <a:latin typeface="Arial"/>
              <a:cs typeface="Arial"/>
            </a:endParaRPr>
          </a:p>
        </p:txBody>
      </p:sp>
      <p:pic>
        <p:nvPicPr>
          <p:cNvPr id="11" name="Picture 10" descr="hydro-bar-vector.pdf"/>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922056" y="1965366"/>
            <a:ext cx="4169732" cy="2606083"/>
          </a:xfrm>
          <a:prstGeom prst="rect">
            <a:avLst/>
          </a:prstGeom>
        </p:spPr>
      </p:pic>
    </p:spTree>
    <p:extLst>
      <p:ext uri="{BB962C8B-B14F-4D97-AF65-F5344CB8AC3E}">
        <p14:creationId xmlns:p14="http://schemas.microsoft.com/office/powerpoint/2010/main" val="393000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SUPPORTING CLUSTER FILE </a:t>
            </a:r>
            <a:r>
              <a:rPr lang="en-US" sz="2400" dirty="0">
                <a:solidFill>
                  <a:schemeClr val="tx1"/>
                </a:solidFill>
              </a:rPr>
              <a:t>SYSTEMS </a:t>
            </a:r>
            <a:r>
              <a:rPr lang="en-US" sz="2400" dirty="0" smtClean="0">
                <a:solidFill>
                  <a:schemeClr val="tx1"/>
                </a:solidFill>
              </a:rPr>
              <a:t>ON </a:t>
            </a:r>
            <a:br>
              <a:rPr lang="en-US" sz="2400" dirty="0" smtClean="0">
                <a:solidFill>
                  <a:schemeClr val="tx1"/>
                </a:solidFill>
              </a:rPr>
            </a:br>
            <a:r>
              <a:rPr lang="en-US" sz="2400" dirty="0" smtClean="0">
                <a:solidFill>
                  <a:schemeClr val="tx1"/>
                </a:solidFill>
              </a:rPr>
              <a:t>INTEL</a:t>
            </a:r>
            <a:r>
              <a:rPr lang="en-US" sz="2400" baseline="30000" dirty="0" smtClean="0">
                <a:solidFill>
                  <a:schemeClr val="tx1"/>
                </a:solidFill>
              </a:rPr>
              <a:t>®</a:t>
            </a:r>
            <a:r>
              <a:rPr lang="en-US" sz="2400" dirty="0" smtClean="0">
                <a:solidFill>
                  <a:schemeClr val="tx1"/>
                </a:solidFill>
              </a:rPr>
              <a:t> XEON PHI™ COPROCESSORS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40</a:t>
            </a:fld>
            <a:endParaRPr lang="en-US"/>
          </a:p>
        </p:txBody>
      </p:sp>
      <p:sp>
        <p:nvSpPr>
          <p:cNvPr id="11" name="Rectangle 10"/>
          <p:cNvSpPr/>
          <p:nvPr/>
        </p:nvSpPr>
        <p:spPr>
          <a:xfrm>
            <a:off x="115218" y="1597529"/>
            <a:ext cx="4394152" cy="1477328"/>
          </a:xfrm>
          <a:prstGeom prst="rect">
            <a:avLst/>
          </a:prstGeom>
        </p:spPr>
        <p:txBody>
          <a:bodyPr wrap="none">
            <a:spAutoFit/>
          </a:bodyPr>
          <a:lstStyle/>
          <a:p>
            <a:r>
              <a:rPr lang="en-US" dirty="0" err="1"/>
              <a:t>Fraunhofer</a:t>
            </a:r>
            <a:r>
              <a:rPr lang="en-US" dirty="0"/>
              <a:t> </a:t>
            </a:r>
            <a:r>
              <a:rPr lang="en-US" dirty="0" err="1"/>
              <a:t>BeeGFS</a:t>
            </a:r>
            <a:r>
              <a:rPr lang="en-US" dirty="0"/>
              <a:t>® (formerly FHGFS):</a:t>
            </a:r>
          </a:p>
          <a:p>
            <a:pPr marL="285750" indent="-285750">
              <a:buFont typeface="Arial" panose="020B0604020202020204" pitchFamily="34" charset="0"/>
              <a:buChar char="•"/>
            </a:pPr>
            <a:r>
              <a:rPr lang="en-US" dirty="0"/>
              <a:t>U</a:t>
            </a:r>
            <a:r>
              <a:rPr lang="en-US" dirty="0" smtClean="0"/>
              <a:t>ses </a:t>
            </a:r>
            <a:r>
              <a:rPr lang="en-US" dirty="0"/>
              <a:t>Ethernet and </a:t>
            </a:r>
            <a:r>
              <a:rPr lang="en-US" dirty="0" err="1"/>
              <a:t>InfiniBand</a:t>
            </a:r>
            <a:endParaRPr lang="en-US" dirty="0"/>
          </a:p>
          <a:p>
            <a:pPr marL="285750" indent="-285750">
              <a:buFont typeface="Arial" panose="020B0604020202020204" pitchFamily="34" charset="0"/>
              <a:buChar char="•"/>
            </a:pPr>
            <a:r>
              <a:rPr lang="en-US" dirty="0"/>
              <a:t>H</a:t>
            </a:r>
            <a:r>
              <a:rPr lang="en-US" dirty="0" smtClean="0"/>
              <a:t>as </a:t>
            </a:r>
            <a:r>
              <a:rPr lang="en-US" dirty="0"/>
              <a:t>high single thread performance</a:t>
            </a:r>
          </a:p>
          <a:p>
            <a:pPr marL="285750" indent="-285750">
              <a:buFont typeface="Arial" panose="020B0604020202020204" pitchFamily="34" charset="0"/>
              <a:buChar char="•"/>
            </a:pPr>
            <a:r>
              <a:rPr lang="en-US" dirty="0"/>
              <a:t>P</a:t>
            </a:r>
            <a:r>
              <a:rPr lang="en-US" dirty="0" smtClean="0"/>
              <a:t>rovides </a:t>
            </a:r>
            <a:r>
              <a:rPr lang="en-US" dirty="0"/>
              <a:t>high scalability</a:t>
            </a:r>
          </a:p>
          <a:p>
            <a:pPr marL="285750" indent="-285750">
              <a:buFont typeface="Arial" panose="020B0604020202020204" pitchFamily="34" charset="0"/>
              <a:buChar char="•"/>
            </a:pPr>
            <a:r>
              <a:rPr lang="en-US" dirty="0"/>
              <a:t>U</a:t>
            </a:r>
            <a:r>
              <a:rPr lang="en-US" dirty="0" smtClean="0"/>
              <a:t>se </a:t>
            </a:r>
            <a:r>
              <a:rPr lang="en-US" dirty="0"/>
              <a:t>for fast scratch file </a:t>
            </a:r>
            <a:r>
              <a:rPr lang="en-US" dirty="0" smtClean="0"/>
              <a:t>systems</a:t>
            </a:r>
            <a:endParaRPr lang="en-US" dirty="0"/>
          </a:p>
        </p:txBody>
      </p:sp>
      <p:sp>
        <p:nvSpPr>
          <p:cNvPr id="3" name="Rectangle 2"/>
          <p:cNvSpPr/>
          <p:nvPr/>
        </p:nvSpPr>
        <p:spPr>
          <a:xfrm>
            <a:off x="4349364" y="2935405"/>
            <a:ext cx="4572000" cy="1477328"/>
          </a:xfrm>
          <a:prstGeom prst="rect">
            <a:avLst/>
          </a:prstGeom>
        </p:spPr>
        <p:txBody>
          <a:bodyPr>
            <a:spAutoFit/>
          </a:bodyPr>
          <a:lstStyle/>
          <a:p>
            <a:r>
              <a:rPr lang="en-US" dirty="0" err="1"/>
              <a:t>PanFS</a:t>
            </a:r>
            <a:r>
              <a:rPr lang="en-US" dirty="0"/>
              <a:t>:</a:t>
            </a:r>
          </a:p>
          <a:p>
            <a:pPr marL="285750" indent="-285750">
              <a:buFont typeface="Arial" panose="020B0604020202020204" pitchFamily="34" charset="0"/>
              <a:buChar char="•"/>
            </a:pPr>
            <a:r>
              <a:rPr lang="en-US" dirty="0"/>
              <a:t>  </a:t>
            </a:r>
            <a:r>
              <a:rPr lang="en-US" dirty="0" smtClean="0"/>
              <a:t>Uses </a:t>
            </a:r>
            <a:r>
              <a:rPr lang="en-US" dirty="0"/>
              <a:t>Ethernet</a:t>
            </a:r>
          </a:p>
          <a:p>
            <a:pPr marL="285750" indent="-285750">
              <a:buFont typeface="Arial" panose="020B0604020202020204" pitchFamily="34" charset="0"/>
              <a:buChar char="•"/>
            </a:pPr>
            <a:r>
              <a:rPr lang="en-US" dirty="0"/>
              <a:t>  </a:t>
            </a:r>
            <a:r>
              <a:rPr lang="en-US" dirty="0" smtClean="0"/>
              <a:t>Has </a:t>
            </a:r>
            <a:r>
              <a:rPr lang="en-US" dirty="0"/>
              <a:t>low single thread performance</a:t>
            </a:r>
          </a:p>
          <a:p>
            <a:pPr marL="285750" indent="-285750">
              <a:buFont typeface="Arial" panose="020B0604020202020204" pitchFamily="34" charset="0"/>
              <a:buChar char="•"/>
            </a:pPr>
            <a:r>
              <a:rPr lang="en-US" dirty="0"/>
              <a:t>  </a:t>
            </a:r>
            <a:r>
              <a:rPr lang="en-US" dirty="0" smtClean="0"/>
              <a:t>Provides </a:t>
            </a:r>
            <a:r>
              <a:rPr lang="en-US" dirty="0"/>
              <a:t>high scalability;</a:t>
            </a:r>
          </a:p>
          <a:p>
            <a:pPr marL="285750" indent="-285750">
              <a:buFont typeface="Arial" panose="020B0604020202020204" pitchFamily="34" charset="0"/>
              <a:buChar char="•"/>
            </a:pPr>
            <a:r>
              <a:rPr lang="en-US" dirty="0"/>
              <a:t>  </a:t>
            </a:r>
            <a:r>
              <a:rPr lang="en-US" dirty="0" smtClean="0"/>
              <a:t>Is </a:t>
            </a:r>
            <a:r>
              <a:rPr lang="en-US" dirty="0"/>
              <a:t>highly reliable</a:t>
            </a:r>
          </a:p>
        </p:txBody>
      </p:sp>
      <p:sp>
        <p:nvSpPr>
          <p:cNvPr id="8" name="Rectangle 7"/>
          <p:cNvSpPr/>
          <p:nvPr/>
        </p:nvSpPr>
        <p:spPr>
          <a:xfrm>
            <a:off x="2316994" y="987654"/>
            <a:ext cx="4429418" cy="461665"/>
          </a:xfrm>
          <a:prstGeom prst="rect">
            <a:avLst/>
          </a:prstGeom>
        </p:spPr>
        <p:txBody>
          <a:bodyPr wrap="none">
            <a:spAutoFit/>
          </a:bodyPr>
          <a:lstStyle/>
          <a:p>
            <a:r>
              <a:rPr lang="en-US" sz="2400" dirty="0"/>
              <a:t>Choosing a Cluster file system:</a:t>
            </a:r>
          </a:p>
        </p:txBody>
      </p:sp>
    </p:spTree>
    <p:extLst>
      <p:ext uri="{BB962C8B-B14F-4D97-AF65-F5344CB8AC3E}">
        <p14:creationId xmlns:p14="http://schemas.microsoft.com/office/powerpoint/2010/main" val="185086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NWCHEM QUANTUM </a:t>
            </a:r>
            <a:r>
              <a:rPr lang="en-US" sz="2400" dirty="0">
                <a:solidFill>
                  <a:schemeClr val="tx1"/>
                </a:solidFill>
              </a:rPr>
              <a:t>CHEMISTRY </a:t>
            </a:r>
            <a:r>
              <a:rPr lang="en-US" sz="2400" dirty="0" smtClean="0">
                <a:solidFill>
                  <a:schemeClr val="tx1"/>
                </a:solidFill>
              </a:rPr>
              <a:t>SIMULATIONS AT </a:t>
            </a:r>
            <a:r>
              <a:rPr lang="en-US" sz="2400" dirty="0">
                <a:solidFill>
                  <a:schemeClr val="tx1"/>
                </a:solidFill>
              </a:rPr>
              <a:t>SCALE</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5" y="968852"/>
            <a:ext cx="2656981" cy="1487910"/>
          </a:xfrm>
        </p:spPr>
      </p:pic>
      <p:sp>
        <p:nvSpPr>
          <p:cNvPr id="5" name="Slide Number Placeholder 4"/>
          <p:cNvSpPr>
            <a:spLocks noGrp="1"/>
          </p:cNvSpPr>
          <p:nvPr>
            <p:ph type="sldNum" sz="quarter" idx="12"/>
          </p:nvPr>
        </p:nvSpPr>
        <p:spPr/>
        <p:txBody>
          <a:bodyPr/>
          <a:lstStyle/>
          <a:p>
            <a:fld id="{EE2556C5-CE8C-6547-B838-EA80C61A4AF7}" type="slidenum">
              <a:rPr lang="en-US" smtClean="0"/>
              <a:pPr/>
              <a:t>41</a:t>
            </a:fld>
            <a:endParaRPr lang="en-US"/>
          </a:p>
        </p:txBody>
      </p:sp>
      <p:sp>
        <p:nvSpPr>
          <p:cNvPr id="8" name="Rectangle 7"/>
          <p:cNvSpPr/>
          <p:nvPr/>
        </p:nvSpPr>
        <p:spPr>
          <a:xfrm>
            <a:off x="2912951" y="968852"/>
            <a:ext cx="5661765" cy="978729"/>
          </a:xfrm>
          <a:prstGeom prst="rect">
            <a:avLst/>
          </a:prstGeom>
        </p:spPr>
        <p:txBody>
          <a:bodyPr wrap="square">
            <a:spAutoFit/>
          </a:bodyPr>
          <a:lstStyle/>
          <a:p>
            <a:pPr marL="285750" indent="-285750">
              <a:lnSpc>
                <a:spcPct val="80000"/>
              </a:lnSpc>
              <a:buFont typeface="Arial" panose="020B0604020202020204" pitchFamily="34" charset="0"/>
              <a:buChar char="•"/>
            </a:pPr>
            <a:r>
              <a:rPr lang="en-US" dirty="0" err="1">
                <a:solidFill>
                  <a:srgbClr val="000000"/>
                </a:solidFill>
                <a:latin typeface="Apple Chancery"/>
                <a:cs typeface="Apple Chancery"/>
              </a:rPr>
              <a:t>Edoardo</a:t>
            </a:r>
            <a:r>
              <a:rPr lang="en-US" dirty="0">
                <a:solidFill>
                  <a:srgbClr val="000000"/>
                </a:solidFill>
                <a:latin typeface="Apple Chancery"/>
                <a:cs typeface="Apple Chancery"/>
              </a:rPr>
              <a:t> </a:t>
            </a:r>
            <a:r>
              <a:rPr lang="en-US" dirty="0" err="1" smtClean="0">
                <a:solidFill>
                  <a:srgbClr val="000000"/>
                </a:solidFill>
                <a:latin typeface="Apple Chancery"/>
                <a:cs typeface="Apple Chancery"/>
              </a:rPr>
              <a:t>Aprà</a:t>
            </a:r>
            <a:endParaRPr lang="en-U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Karol Kowalski</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Jeff </a:t>
            </a:r>
            <a:r>
              <a:rPr lang="en-US" dirty="0">
                <a:solidFill>
                  <a:srgbClr val="000000"/>
                </a:solidFill>
                <a:latin typeface="Apple Chancery"/>
                <a:cs typeface="Apple Chancery"/>
              </a:rPr>
              <a:t>R. </a:t>
            </a:r>
            <a:r>
              <a:rPr lang="en-US" dirty="0" smtClean="0">
                <a:solidFill>
                  <a:srgbClr val="000000"/>
                </a:solidFill>
                <a:latin typeface="Apple Chancery"/>
                <a:cs typeface="Apple Chancery"/>
              </a:rPr>
              <a:t>Hammond</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Michael </a:t>
            </a:r>
            <a:r>
              <a:rPr lang="en-US" dirty="0" err="1" smtClean="0">
                <a:solidFill>
                  <a:srgbClr val="000000"/>
                </a:solidFill>
                <a:latin typeface="Apple Chancery"/>
                <a:cs typeface="Apple Chancery"/>
              </a:rPr>
              <a:t>Klemm</a:t>
            </a:r>
            <a:endParaRPr lang="en-US" dirty="0" smtClean="0">
              <a:solidFill>
                <a:srgbClr val="000000"/>
              </a:solidFill>
              <a:latin typeface="Apple Chancery"/>
              <a:cs typeface="Apple Chancery"/>
            </a:endParaRPr>
          </a:p>
        </p:txBody>
      </p:sp>
      <p:sp>
        <p:nvSpPr>
          <p:cNvPr id="3" name="Rectangle 2"/>
          <p:cNvSpPr/>
          <p:nvPr/>
        </p:nvSpPr>
        <p:spPr>
          <a:xfrm>
            <a:off x="5134554" y="773243"/>
            <a:ext cx="3871398" cy="1600438"/>
          </a:xfrm>
          <a:prstGeom prst="rect">
            <a:avLst/>
          </a:prstGeom>
        </p:spPr>
        <p:txBody>
          <a:bodyPr wrap="square">
            <a:spAutoFit/>
          </a:bodyPr>
          <a:lstStyle/>
          <a:p>
            <a:r>
              <a:rPr lang="en-US" sz="1400" i="1" dirty="0"/>
              <a:t>Our heterogeneous offload solution </a:t>
            </a:r>
            <a:r>
              <a:rPr lang="en-US" sz="1400" i="1" dirty="0" smtClean="0"/>
              <a:t>implemented </a:t>
            </a:r>
            <a:r>
              <a:rPr lang="en-US" sz="1400" i="1" dirty="0"/>
              <a:t>for the </a:t>
            </a:r>
            <a:r>
              <a:rPr lang="en-US" sz="1400" i="1" dirty="0" err="1"/>
              <a:t>NWChem</a:t>
            </a:r>
            <a:r>
              <a:rPr lang="en-US" sz="1400" i="1" dirty="0"/>
              <a:t> CCSD(T) method shows that </a:t>
            </a:r>
            <a:r>
              <a:rPr lang="en-US" sz="1400" i="1" dirty="0" smtClean="0"/>
              <a:t>obtaining </a:t>
            </a:r>
            <a:r>
              <a:rPr lang="en-US" sz="1400" i="1" dirty="0"/>
              <a:t>outstanding performance across a large-scale cluster is not only possible but also feasible </a:t>
            </a:r>
            <a:r>
              <a:rPr lang="en-US" sz="1400" i="1" dirty="0" smtClean="0"/>
              <a:t>by </a:t>
            </a:r>
            <a:r>
              <a:rPr lang="en-US" sz="1400" i="1" dirty="0"/>
              <a:t>relying on well-known standard programming languages (Fortran) and parallel programming </a:t>
            </a:r>
            <a:r>
              <a:rPr lang="en-US" sz="1400" i="1" dirty="0" smtClean="0"/>
              <a:t>models </a:t>
            </a:r>
            <a:r>
              <a:rPr lang="en-US" sz="1400" i="1" dirty="0"/>
              <a:t>(</a:t>
            </a:r>
            <a:r>
              <a:rPr lang="en-US" sz="1400" i="1" dirty="0" smtClean="0"/>
              <a:t>OpenMP</a:t>
            </a:r>
            <a:r>
              <a:rPr lang="en-US" sz="1400" i="1" dirty="0" smtClean="0">
                <a:solidFill>
                  <a:srgbClr val="BFBFBF"/>
                </a:solidFill>
              </a:rPr>
              <a:t>*</a:t>
            </a:r>
            <a:r>
              <a:rPr lang="en-US" sz="1400" i="1" dirty="0" smtClean="0"/>
              <a:t>)</a:t>
            </a:r>
            <a:r>
              <a:rPr lang="en-US" sz="1400" i="1" dirty="0"/>
              <a:t>. </a:t>
            </a:r>
          </a:p>
        </p:txBody>
      </p:sp>
      <p:sp>
        <p:nvSpPr>
          <p:cNvPr id="4" name="Rectangle 3"/>
          <p:cNvSpPr/>
          <p:nvPr/>
        </p:nvSpPr>
        <p:spPr>
          <a:xfrm>
            <a:off x="490192" y="2678152"/>
            <a:ext cx="4644362" cy="2031325"/>
          </a:xfrm>
          <a:prstGeom prst="rect">
            <a:avLst/>
          </a:prstGeom>
        </p:spPr>
        <p:txBody>
          <a:bodyPr wrap="square">
            <a:spAutoFit/>
          </a:bodyPr>
          <a:lstStyle/>
          <a:p>
            <a:r>
              <a:rPr lang="en-US" sz="1400" dirty="0" smtClean="0"/>
              <a:t>“</a:t>
            </a:r>
            <a:r>
              <a:rPr lang="en-US" sz="1400" i="1" dirty="0" smtClean="0"/>
              <a:t>Our </a:t>
            </a:r>
            <a:r>
              <a:rPr lang="en-US" sz="1400" i="1" dirty="0"/>
              <a:t>analysis methodology to determine offload candidates leads to a straightforward porting process</a:t>
            </a:r>
            <a:r>
              <a:rPr lang="en-US" sz="1400" dirty="0" smtClean="0"/>
              <a:t>.”</a:t>
            </a:r>
          </a:p>
          <a:p>
            <a:pPr marL="285750" indent="-285750">
              <a:buFont typeface="Arial" panose="020B0604020202020204" pitchFamily="34" charset="0"/>
              <a:buChar char="•"/>
            </a:pPr>
            <a:r>
              <a:rPr lang="en-US" sz="1400" dirty="0" smtClean="0"/>
              <a:t>Specifically: find </a:t>
            </a:r>
            <a:r>
              <a:rPr lang="en-US" sz="1400" dirty="0"/>
              <a:t>hotspots, </a:t>
            </a:r>
            <a:r>
              <a:rPr lang="en-US" sz="1400" dirty="0" smtClean="0"/>
              <a:t>common </a:t>
            </a:r>
            <a:r>
              <a:rPr lang="en-US" sz="1400" dirty="0"/>
              <a:t>anchor </a:t>
            </a:r>
            <a:r>
              <a:rPr lang="en-US" sz="1400" dirty="0" smtClean="0"/>
              <a:t>points </a:t>
            </a:r>
            <a:r>
              <a:rPr lang="en-US" sz="1400" dirty="0"/>
              <a:t>for offloads, and </a:t>
            </a:r>
            <a:r>
              <a:rPr lang="en-US" sz="1400" dirty="0" smtClean="0"/>
              <a:t>perform loop analysis.</a:t>
            </a:r>
          </a:p>
          <a:p>
            <a:pPr marL="285750" indent="-285750">
              <a:buFont typeface="Arial" panose="020B0604020202020204" pitchFamily="34" charset="0"/>
              <a:buChar char="•"/>
            </a:pPr>
            <a:r>
              <a:rPr lang="en-US" sz="1400" dirty="0" smtClean="0"/>
              <a:t>Allows informed </a:t>
            </a:r>
            <a:r>
              <a:rPr lang="en-US" sz="1400" dirty="0"/>
              <a:t>design decisions </a:t>
            </a:r>
            <a:r>
              <a:rPr lang="en-US" sz="1400" dirty="0" smtClean="0"/>
              <a:t>to be made about:</a:t>
            </a:r>
          </a:p>
          <a:p>
            <a:pPr marL="742950" lvl="1" indent="-285750">
              <a:buFont typeface="Arial" panose="020B0604020202020204" pitchFamily="34" charset="0"/>
              <a:buChar char="•"/>
            </a:pPr>
            <a:r>
              <a:rPr lang="en-US" sz="1400" dirty="0" smtClean="0"/>
              <a:t>Where </a:t>
            </a:r>
            <a:r>
              <a:rPr lang="en-US" sz="1400" dirty="0"/>
              <a:t>to place offload </a:t>
            </a:r>
            <a:r>
              <a:rPr lang="en-US" sz="1400" dirty="0" smtClean="0"/>
              <a:t>directives to determine the </a:t>
            </a:r>
            <a:r>
              <a:rPr lang="en-US" sz="1400" dirty="0"/>
              <a:t>best location for data and offload transfers. </a:t>
            </a:r>
            <a:endParaRPr lang="en-US" sz="1400" dirty="0" smtClean="0"/>
          </a:p>
          <a:p>
            <a:pPr marL="742950" lvl="1" indent="-285750">
              <a:buFont typeface="Arial" panose="020B0604020202020204" pitchFamily="34" charset="0"/>
              <a:buChar char="•"/>
            </a:pPr>
            <a:r>
              <a:rPr lang="en-US" sz="1400" dirty="0" smtClean="0"/>
              <a:t>The </a:t>
            </a:r>
            <a:r>
              <a:rPr lang="en-US" sz="1400" dirty="0"/>
              <a:t>structure of the </a:t>
            </a:r>
            <a:r>
              <a:rPr lang="en-US" sz="1400" dirty="0" smtClean="0"/>
              <a:t>compute </a:t>
            </a:r>
            <a:r>
              <a:rPr lang="en-US" sz="1400" dirty="0"/>
              <a:t>kernels and their potential for vectorization and parallelization.</a:t>
            </a:r>
          </a:p>
        </p:txBody>
      </p:sp>
      <p:pic>
        <p:nvPicPr>
          <p:cNvPr id="1026" name="Picture 2" descr="Iterative analysis methodology applied to NWChem"/>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85794" y="2678152"/>
            <a:ext cx="2617335" cy="207642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7903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NWCHEM QUANTUM </a:t>
            </a:r>
            <a:r>
              <a:rPr lang="en-US" sz="2400" dirty="0">
                <a:solidFill>
                  <a:schemeClr val="tx1"/>
                </a:solidFill>
              </a:rPr>
              <a:t>CHEMISTRY </a:t>
            </a:r>
            <a:r>
              <a:rPr lang="en-US" sz="2400" dirty="0" smtClean="0">
                <a:solidFill>
                  <a:schemeClr val="tx1"/>
                </a:solidFill>
              </a:rPr>
              <a:t>SIMULATIONS AT </a:t>
            </a:r>
            <a:r>
              <a:rPr lang="en-US" sz="2400" dirty="0">
                <a:solidFill>
                  <a:schemeClr val="tx1"/>
                </a:solidFill>
              </a:rPr>
              <a:t>SCALE</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42</a:t>
            </a:fld>
            <a:endParaRPr lang="en-US"/>
          </a:p>
        </p:txBody>
      </p:sp>
      <p:sp>
        <p:nvSpPr>
          <p:cNvPr id="10" name="Rectangle 9"/>
          <p:cNvSpPr/>
          <p:nvPr/>
        </p:nvSpPr>
        <p:spPr>
          <a:xfrm>
            <a:off x="141332" y="2662901"/>
            <a:ext cx="4206897" cy="830997"/>
          </a:xfrm>
          <a:prstGeom prst="rect">
            <a:avLst/>
          </a:prstGeom>
        </p:spPr>
        <p:txBody>
          <a:bodyPr wrap="square">
            <a:spAutoFit/>
          </a:bodyPr>
          <a:lstStyle/>
          <a:p>
            <a:r>
              <a:rPr lang="en-US" sz="1600" dirty="0" smtClean="0"/>
              <a:t>The benchmark computes </a:t>
            </a:r>
            <a:r>
              <a:rPr lang="en-US" sz="1600" dirty="0"/>
              <a:t>the correction to the CCSD(T) correlation energy of the closed-shell </a:t>
            </a:r>
            <a:r>
              <a:rPr lang="en-US" sz="1600" dirty="0" err="1"/>
              <a:t>pentacene</a:t>
            </a:r>
            <a:r>
              <a:rPr lang="en-US" sz="1600" dirty="0"/>
              <a:t> molecule (C</a:t>
            </a:r>
            <a:r>
              <a:rPr lang="en-US" sz="1600" baseline="-25000" dirty="0"/>
              <a:t>22</a:t>
            </a:r>
            <a:r>
              <a:rPr lang="en-US" sz="1600" dirty="0"/>
              <a:t>H</a:t>
            </a:r>
            <a:r>
              <a:rPr lang="en-US" sz="1600" baseline="-25000" dirty="0"/>
              <a:t>14</a:t>
            </a:r>
            <a:r>
              <a:rPr lang="en-US" sz="1600" dirty="0" smtClean="0"/>
              <a:t>).</a:t>
            </a:r>
            <a:endParaRPr lang="en-US" sz="1600" dirty="0"/>
          </a:p>
        </p:txBody>
      </p:sp>
      <p:sp>
        <p:nvSpPr>
          <p:cNvPr id="11" name="Rectangle 10"/>
          <p:cNvSpPr/>
          <p:nvPr/>
        </p:nvSpPr>
        <p:spPr>
          <a:xfrm>
            <a:off x="114632" y="3666900"/>
            <a:ext cx="4137824" cy="830997"/>
          </a:xfrm>
          <a:prstGeom prst="rect">
            <a:avLst/>
          </a:prstGeom>
        </p:spPr>
        <p:txBody>
          <a:bodyPr wrap="square">
            <a:spAutoFit/>
          </a:bodyPr>
          <a:lstStyle/>
          <a:p>
            <a:r>
              <a:rPr lang="en-US" sz="1600" dirty="0" smtClean="0"/>
              <a:t>The authors note that </a:t>
            </a:r>
            <a:r>
              <a:rPr lang="en-US" sz="1600" i="1" dirty="0" smtClean="0"/>
              <a:t>CCSD </a:t>
            </a:r>
            <a:r>
              <a:rPr lang="en-US" sz="1600" i="1" dirty="0"/>
              <a:t>is considered by many to be the “gold standard” of </a:t>
            </a:r>
            <a:r>
              <a:rPr lang="en-US" sz="1600" i="1" dirty="0" smtClean="0"/>
              <a:t>high-accuracy </a:t>
            </a:r>
            <a:r>
              <a:rPr lang="en-US" sz="1600" i="1" dirty="0"/>
              <a:t>computational chemistry</a:t>
            </a:r>
            <a:r>
              <a:rPr lang="en-US" sz="1600" dirty="0"/>
              <a:t>.</a:t>
            </a:r>
          </a:p>
        </p:txBody>
      </p:sp>
      <p:pic>
        <p:nvPicPr>
          <p:cNvPr id="2050" name="Picture 2" descr="http://www.techenablement.com/wp-content/uploads/2014/10/Screenshot-from-2014-10-23-134817.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44003" y="1177537"/>
            <a:ext cx="4561949" cy="3176716"/>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p:nvSpPr>
        <p:spPr>
          <a:xfrm>
            <a:off x="141332" y="920239"/>
            <a:ext cx="4029385" cy="1569660"/>
          </a:xfrm>
          <a:prstGeom prst="rect">
            <a:avLst/>
          </a:prstGeom>
        </p:spPr>
        <p:txBody>
          <a:bodyPr wrap="square">
            <a:spAutoFit/>
          </a:bodyPr>
          <a:lstStyle/>
          <a:p>
            <a:r>
              <a:rPr lang="en-US" sz="1600" dirty="0" smtClean="0"/>
              <a:t>Demonstrated scale-out </a:t>
            </a:r>
            <a:r>
              <a:rPr lang="en-US" sz="1600" dirty="0"/>
              <a:t>with high parallel </a:t>
            </a:r>
            <a:r>
              <a:rPr lang="en-US" sz="1600" dirty="0" smtClean="0"/>
              <a:t>efficiency on </a:t>
            </a:r>
            <a:r>
              <a:rPr lang="en-US" sz="1600" dirty="0"/>
              <a:t>a cluster of up to 460 </a:t>
            </a:r>
            <a:r>
              <a:rPr lang="en-US" sz="1600" dirty="0" smtClean="0"/>
              <a:t>nodes</a:t>
            </a:r>
          </a:p>
          <a:p>
            <a:pPr marL="285750" indent="-285750">
              <a:buFont typeface="Arial" panose="020B0604020202020204" pitchFamily="34" charset="0"/>
              <a:buChar char="•"/>
            </a:pPr>
            <a:r>
              <a:rPr lang="en-US" sz="1600" dirty="0"/>
              <a:t>Corresponds to </a:t>
            </a:r>
            <a:r>
              <a:rPr lang="en-US" sz="1600" dirty="0" smtClean="0"/>
              <a:t>a total </a:t>
            </a:r>
            <a:r>
              <a:rPr lang="en-US" sz="1600" dirty="0"/>
              <a:t>of </a:t>
            </a:r>
            <a:r>
              <a:rPr lang="en-US" sz="1600" dirty="0" smtClean="0"/>
              <a:t>7,360 Intel® Xeon® </a:t>
            </a:r>
            <a:r>
              <a:rPr lang="en-US" sz="1600" dirty="0"/>
              <a:t>processor cores and a total </a:t>
            </a:r>
            <a:r>
              <a:rPr lang="en-US" sz="1600" dirty="0" smtClean="0"/>
              <a:t>62,560 </a:t>
            </a:r>
            <a:r>
              <a:rPr lang="en-US" sz="1600" dirty="0"/>
              <a:t>cores for the heterogeneous runs with offloading </a:t>
            </a:r>
            <a:r>
              <a:rPr lang="en-US" sz="1600" dirty="0" smtClean="0"/>
              <a:t>enabled. </a:t>
            </a:r>
            <a:endParaRPr lang="en-US" sz="1600" dirty="0"/>
          </a:p>
        </p:txBody>
      </p:sp>
    </p:spTree>
    <p:extLst>
      <p:ext uri="{BB962C8B-B14F-4D97-AF65-F5344CB8AC3E}">
        <p14:creationId xmlns:p14="http://schemas.microsoft.com/office/powerpoint/2010/main" val="16314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EFFICIENT </a:t>
            </a:r>
            <a:r>
              <a:rPr lang="en-US" sz="2400" dirty="0" smtClean="0">
                <a:solidFill>
                  <a:schemeClr val="tx1"/>
                </a:solidFill>
              </a:rPr>
              <a:t>NESTED PARALLELISM </a:t>
            </a:r>
            <a:r>
              <a:rPr lang="en-US" sz="2400" dirty="0">
                <a:solidFill>
                  <a:schemeClr val="tx1"/>
                </a:solidFill>
              </a:rPr>
              <a:t>ON </a:t>
            </a:r>
            <a:r>
              <a:rPr lang="en-US" sz="2400" dirty="0" smtClean="0">
                <a:solidFill>
                  <a:schemeClr val="tx1"/>
                </a:solidFill>
              </a:rPr>
              <a:t>LARGE-SCALE </a:t>
            </a:r>
            <a:r>
              <a:rPr lang="en-US" sz="2400" dirty="0">
                <a:solidFill>
                  <a:schemeClr val="tx1"/>
                </a:solidFill>
              </a:rPr>
              <a:t>SYSTEMS</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5" y="968852"/>
            <a:ext cx="2656981" cy="1487909"/>
          </a:xfrm>
        </p:spPr>
      </p:pic>
      <p:sp>
        <p:nvSpPr>
          <p:cNvPr id="5" name="Slide Number Placeholder 4"/>
          <p:cNvSpPr>
            <a:spLocks noGrp="1"/>
          </p:cNvSpPr>
          <p:nvPr>
            <p:ph type="sldNum" sz="quarter" idx="12"/>
          </p:nvPr>
        </p:nvSpPr>
        <p:spPr/>
        <p:txBody>
          <a:bodyPr/>
          <a:lstStyle/>
          <a:p>
            <a:fld id="{EE2556C5-CE8C-6547-B838-EA80C61A4AF7}" type="slidenum">
              <a:rPr lang="en-US" smtClean="0"/>
              <a:pPr/>
              <a:t>43</a:t>
            </a:fld>
            <a:endParaRPr lang="en-US"/>
          </a:p>
        </p:txBody>
      </p:sp>
      <p:sp>
        <p:nvSpPr>
          <p:cNvPr id="8" name="Rectangle 7"/>
          <p:cNvSpPr/>
          <p:nvPr/>
        </p:nvSpPr>
        <p:spPr>
          <a:xfrm>
            <a:off x="2842068" y="858865"/>
            <a:ext cx="1915475" cy="535531"/>
          </a:xfrm>
          <a:prstGeom prst="rect">
            <a:avLst/>
          </a:prstGeom>
        </p:spPr>
        <p:txBody>
          <a:bodyPr wrap="square">
            <a:spAutoFit/>
          </a:bodyPr>
          <a:lstStyle/>
          <a:p>
            <a:pPr>
              <a:lnSpc>
                <a:spcPct val="80000"/>
              </a:lnSpc>
            </a:pPr>
            <a:r>
              <a:rPr lang="en-US" dirty="0" err="1">
                <a:solidFill>
                  <a:srgbClr val="000000"/>
                </a:solidFill>
                <a:latin typeface="Apple Chancery"/>
                <a:cs typeface="Apple Chancery"/>
              </a:rPr>
              <a:t>Evgeny</a:t>
            </a:r>
            <a:r>
              <a:rPr lang="en-US" dirty="0">
                <a:solidFill>
                  <a:srgbClr val="000000"/>
                </a:solidFill>
                <a:latin typeface="Apple Chancery"/>
                <a:cs typeface="Apple Chancery"/>
              </a:rPr>
              <a:t> </a:t>
            </a:r>
            <a:r>
              <a:rPr lang="en-US" dirty="0" err="1" smtClean="0">
                <a:solidFill>
                  <a:srgbClr val="000000"/>
                </a:solidFill>
                <a:latin typeface="Apple Chancery"/>
                <a:cs typeface="Apple Chancery"/>
              </a:rPr>
              <a:t>Fiksman</a:t>
            </a:r>
            <a:r>
              <a:rPr lang="en-US" dirty="0" smtClean="0">
                <a:solidFill>
                  <a:srgbClr val="000000"/>
                </a:solidFill>
                <a:latin typeface="Apple Chancery"/>
                <a:cs typeface="Apple Chancery"/>
              </a:rPr>
              <a:t> </a:t>
            </a:r>
          </a:p>
          <a:p>
            <a:pPr>
              <a:lnSpc>
                <a:spcPct val="80000"/>
              </a:lnSpc>
            </a:pPr>
            <a:r>
              <a:rPr lang="en-US" dirty="0" smtClean="0">
                <a:solidFill>
                  <a:srgbClr val="000000"/>
                </a:solidFill>
                <a:latin typeface="Apple Chancery"/>
                <a:cs typeface="Apple Chancery"/>
              </a:rPr>
              <a:t>Anton </a:t>
            </a:r>
            <a:r>
              <a:rPr lang="en-US" dirty="0" err="1">
                <a:solidFill>
                  <a:srgbClr val="000000"/>
                </a:solidFill>
                <a:latin typeface="Apple Chancery"/>
                <a:cs typeface="Apple Chancery"/>
              </a:rPr>
              <a:t>Malakhov</a:t>
            </a:r>
            <a:endParaRPr lang="en-US" dirty="0" smtClean="0">
              <a:solidFill>
                <a:srgbClr val="000000"/>
              </a:solidFill>
              <a:latin typeface="Apple Chancery"/>
              <a:cs typeface="Apple Chancery"/>
            </a:endParaRPr>
          </a:p>
        </p:txBody>
      </p:sp>
      <p:sp>
        <p:nvSpPr>
          <p:cNvPr id="3" name="Rectangle 2"/>
          <p:cNvSpPr/>
          <p:nvPr/>
        </p:nvSpPr>
        <p:spPr>
          <a:xfrm>
            <a:off x="4867356" y="911716"/>
            <a:ext cx="4271058" cy="1877437"/>
          </a:xfrm>
          <a:prstGeom prst="rect">
            <a:avLst/>
          </a:prstGeom>
        </p:spPr>
        <p:txBody>
          <a:bodyPr wrap="square">
            <a:spAutoFit/>
          </a:bodyPr>
          <a:lstStyle/>
          <a:p>
            <a:r>
              <a:rPr lang="en-US" sz="1600" dirty="0">
                <a:solidFill>
                  <a:srgbClr val="222222"/>
                </a:solidFill>
                <a:latin typeface="Roboto"/>
              </a:rPr>
              <a:t>Choosing right threading library is critical for application </a:t>
            </a:r>
            <a:r>
              <a:rPr lang="en-US" sz="1600" dirty="0" smtClean="0">
                <a:solidFill>
                  <a:srgbClr val="222222"/>
                </a:solidFill>
                <a:latin typeface="Roboto"/>
              </a:rPr>
              <a:t>performance</a:t>
            </a:r>
          </a:p>
          <a:p>
            <a:pPr marL="285750" indent="-285750">
              <a:buFont typeface="Arial" panose="020B0604020202020204" pitchFamily="34" charset="0"/>
              <a:buChar char="•"/>
            </a:pPr>
            <a:r>
              <a:rPr lang="en-US" sz="1400" dirty="0">
                <a:solidFill>
                  <a:srgbClr val="222222"/>
                </a:solidFill>
                <a:latin typeface="Roboto"/>
              </a:rPr>
              <a:t>D</a:t>
            </a:r>
            <a:r>
              <a:rPr lang="en-US" sz="1400" dirty="0" smtClean="0">
                <a:solidFill>
                  <a:srgbClr val="222222"/>
                </a:solidFill>
                <a:latin typeface="Roboto"/>
              </a:rPr>
              <a:t>ifferent </a:t>
            </a:r>
            <a:r>
              <a:rPr lang="en-US" sz="1400" dirty="0">
                <a:solidFill>
                  <a:srgbClr val="222222"/>
                </a:solidFill>
                <a:latin typeface="Roboto"/>
              </a:rPr>
              <a:t>threading libraries provide significantly different </a:t>
            </a:r>
            <a:r>
              <a:rPr lang="en-US" sz="1400" dirty="0" smtClean="0">
                <a:solidFill>
                  <a:srgbClr val="222222"/>
                </a:solidFill>
                <a:latin typeface="Roboto"/>
              </a:rPr>
              <a:t>performance behavior</a:t>
            </a:r>
          </a:p>
          <a:p>
            <a:pPr marL="285750" indent="-285750">
              <a:buFont typeface="Arial" panose="020B0604020202020204" pitchFamily="34" charset="0"/>
              <a:buChar char="•"/>
            </a:pPr>
            <a:r>
              <a:rPr lang="en-US" sz="1400" dirty="0">
                <a:solidFill>
                  <a:srgbClr val="222222"/>
                </a:solidFill>
                <a:latin typeface="Roboto"/>
              </a:rPr>
              <a:t>E</a:t>
            </a:r>
            <a:r>
              <a:rPr lang="en-US" sz="1400" dirty="0" smtClean="0">
                <a:solidFill>
                  <a:srgbClr val="222222"/>
                </a:solidFill>
                <a:latin typeface="Roboto"/>
              </a:rPr>
              <a:t>specially </a:t>
            </a:r>
            <a:r>
              <a:rPr lang="en-US" sz="1400" dirty="0">
                <a:solidFill>
                  <a:srgbClr val="222222"/>
                </a:solidFill>
                <a:latin typeface="Roboto"/>
              </a:rPr>
              <a:t>when dealing with the complex computer systems as </a:t>
            </a:r>
            <a:r>
              <a:rPr lang="en-US" sz="1400" dirty="0" smtClean="0">
                <a:solidFill>
                  <a:srgbClr val="222222"/>
                </a:solidFill>
                <a:latin typeface="Roboto"/>
              </a:rPr>
              <a:t>Intel</a:t>
            </a:r>
            <a:r>
              <a:rPr lang="en-US" sz="1400" baseline="30000" dirty="0" smtClean="0">
                <a:solidFill>
                  <a:srgbClr val="222222"/>
                </a:solidFill>
                <a:latin typeface="Roboto"/>
              </a:rPr>
              <a:t>®</a:t>
            </a:r>
            <a:r>
              <a:rPr lang="en-US" sz="1400" dirty="0" smtClean="0">
                <a:solidFill>
                  <a:srgbClr val="222222"/>
                </a:solidFill>
                <a:latin typeface="Roboto"/>
              </a:rPr>
              <a:t> </a:t>
            </a:r>
            <a:r>
              <a:rPr lang="en-US" sz="1400" dirty="0">
                <a:solidFill>
                  <a:srgbClr val="222222"/>
                </a:solidFill>
                <a:latin typeface="Roboto"/>
              </a:rPr>
              <a:t>Xeon </a:t>
            </a:r>
            <a:r>
              <a:rPr lang="en-US" sz="1400" dirty="0" smtClean="0">
                <a:solidFill>
                  <a:srgbClr val="222222"/>
                </a:solidFill>
                <a:latin typeface="Roboto"/>
              </a:rPr>
              <a:t>Phi™ </a:t>
            </a:r>
            <a:r>
              <a:rPr lang="en-US" sz="1400" dirty="0">
                <a:solidFill>
                  <a:srgbClr val="222222"/>
                </a:solidFill>
                <a:latin typeface="Roboto"/>
              </a:rPr>
              <a:t>coprocessor and NUMA </a:t>
            </a:r>
            <a:r>
              <a:rPr lang="en-US" sz="1400" dirty="0" smtClean="0">
                <a:solidFill>
                  <a:srgbClr val="222222"/>
                </a:solidFill>
                <a:latin typeface="Roboto"/>
              </a:rPr>
              <a:t>Intel</a:t>
            </a:r>
            <a:r>
              <a:rPr lang="en-US" sz="1400" baseline="30000" dirty="0" smtClean="0">
                <a:solidFill>
                  <a:srgbClr val="222222"/>
                </a:solidFill>
                <a:latin typeface="Roboto"/>
              </a:rPr>
              <a:t>®</a:t>
            </a:r>
            <a:r>
              <a:rPr lang="en-US" sz="1400" dirty="0" smtClean="0">
                <a:solidFill>
                  <a:srgbClr val="222222"/>
                </a:solidFill>
                <a:latin typeface="Roboto"/>
              </a:rPr>
              <a:t> Xeon</a:t>
            </a:r>
            <a:r>
              <a:rPr lang="en-US" sz="1400" baseline="30000" dirty="0" smtClean="0">
                <a:solidFill>
                  <a:srgbClr val="222222"/>
                </a:solidFill>
                <a:latin typeface="Roboto"/>
              </a:rPr>
              <a:t>®</a:t>
            </a:r>
            <a:r>
              <a:rPr lang="en-US" sz="1400" dirty="0" smtClean="0">
                <a:solidFill>
                  <a:srgbClr val="222222"/>
                </a:solidFill>
                <a:latin typeface="Roboto"/>
              </a:rPr>
              <a:t> </a:t>
            </a:r>
            <a:r>
              <a:rPr lang="en-US" sz="1400" dirty="0">
                <a:solidFill>
                  <a:srgbClr val="222222"/>
                </a:solidFill>
                <a:latin typeface="Roboto"/>
              </a:rPr>
              <a:t>processor machines. </a:t>
            </a:r>
            <a:endParaRPr lang="en-US" sz="1400" dirty="0"/>
          </a:p>
        </p:txBody>
      </p:sp>
      <p:sp>
        <p:nvSpPr>
          <p:cNvPr id="4" name="Rectangle 3"/>
          <p:cNvSpPr/>
          <p:nvPr/>
        </p:nvSpPr>
        <p:spPr>
          <a:xfrm>
            <a:off x="0" y="2721996"/>
            <a:ext cx="4657060" cy="2092881"/>
          </a:xfrm>
          <a:prstGeom prst="rect">
            <a:avLst/>
          </a:prstGeom>
        </p:spPr>
        <p:txBody>
          <a:bodyPr wrap="square">
            <a:spAutoFit/>
          </a:bodyPr>
          <a:lstStyle/>
          <a:p>
            <a:r>
              <a:rPr lang="en-US" sz="1600" dirty="0">
                <a:solidFill>
                  <a:srgbClr val="222222"/>
                </a:solidFill>
                <a:latin typeface="Roboto"/>
              </a:rPr>
              <a:t>Unfortunately, choosing the right threading library is not </a:t>
            </a:r>
            <a:r>
              <a:rPr lang="en-US" sz="1600" dirty="0" smtClean="0">
                <a:solidFill>
                  <a:srgbClr val="222222"/>
                </a:solidFill>
                <a:latin typeface="Roboto"/>
              </a:rPr>
              <a:t>enough</a:t>
            </a:r>
          </a:p>
          <a:p>
            <a:pPr marL="285750" indent="-285750">
              <a:buFont typeface="Arial" panose="020B0604020202020204" pitchFamily="34" charset="0"/>
              <a:buChar char="•"/>
            </a:pPr>
            <a:r>
              <a:rPr lang="en-US" sz="1400" dirty="0">
                <a:solidFill>
                  <a:srgbClr val="222222"/>
                </a:solidFill>
                <a:latin typeface="Roboto"/>
              </a:rPr>
              <a:t>A</a:t>
            </a:r>
            <a:r>
              <a:rPr lang="en-US" sz="1400" dirty="0" smtClean="0">
                <a:solidFill>
                  <a:srgbClr val="222222"/>
                </a:solidFill>
                <a:latin typeface="Roboto"/>
              </a:rPr>
              <a:t>ddition </a:t>
            </a:r>
            <a:r>
              <a:rPr lang="en-US" sz="1400" dirty="0">
                <a:solidFill>
                  <a:srgbClr val="222222"/>
                </a:solidFill>
                <a:latin typeface="Roboto"/>
              </a:rPr>
              <a:t>application requirements may be not fulfilled by default </a:t>
            </a:r>
            <a:r>
              <a:rPr lang="en-US" sz="1400" dirty="0" smtClean="0">
                <a:solidFill>
                  <a:srgbClr val="222222"/>
                </a:solidFill>
                <a:latin typeface="Roboto"/>
              </a:rPr>
              <a:t>implementation</a:t>
            </a:r>
          </a:p>
          <a:p>
            <a:pPr marL="285750" indent="-285750">
              <a:buFont typeface="Arial" panose="020B0604020202020204" pitchFamily="34" charset="0"/>
              <a:buChar char="•"/>
            </a:pPr>
            <a:r>
              <a:rPr lang="en-US" sz="1400" dirty="0" smtClean="0">
                <a:solidFill>
                  <a:srgbClr val="222222"/>
                </a:solidFill>
                <a:latin typeface="Roboto"/>
              </a:rPr>
              <a:t>This chapter presents a few approaches </a:t>
            </a:r>
            <a:r>
              <a:rPr lang="en-US" sz="1400" dirty="0">
                <a:solidFill>
                  <a:srgbClr val="222222"/>
                </a:solidFill>
                <a:latin typeface="Roboto"/>
              </a:rPr>
              <a:t>how to resolve issue of “memory hungry” application on Intel Xeon Phi coprocessor. </a:t>
            </a:r>
            <a:endParaRPr lang="en-US" sz="1400" dirty="0" smtClean="0">
              <a:solidFill>
                <a:srgbClr val="222222"/>
              </a:solidFill>
              <a:latin typeface="Roboto"/>
            </a:endParaRPr>
          </a:p>
          <a:p>
            <a:pPr marL="285750" indent="-285750">
              <a:buFont typeface="Arial" panose="020B0604020202020204" pitchFamily="34" charset="0"/>
              <a:buChar char="•"/>
            </a:pPr>
            <a:r>
              <a:rPr lang="en-US" sz="1400" dirty="0" smtClean="0">
                <a:solidFill>
                  <a:srgbClr val="222222"/>
                </a:solidFill>
                <a:latin typeface="Roboto"/>
              </a:rPr>
              <a:t>This hierarchical </a:t>
            </a:r>
            <a:r>
              <a:rPr lang="en-US" sz="1400" dirty="0">
                <a:solidFill>
                  <a:srgbClr val="222222"/>
                </a:solidFill>
                <a:latin typeface="Roboto"/>
              </a:rPr>
              <a:t>arena approach can be used to minimize NUMA related overheads.</a:t>
            </a:r>
            <a:endParaRPr lang="en-US" sz="1400" dirty="0"/>
          </a:p>
        </p:txBody>
      </p:sp>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63130" y="2842004"/>
            <a:ext cx="4380870" cy="1930288"/>
          </a:xfrm>
          <a:prstGeom prst="rect">
            <a:avLst/>
          </a:prstGeom>
        </p:spPr>
      </p:pic>
    </p:spTree>
    <p:extLst>
      <p:ext uri="{BB962C8B-B14F-4D97-AF65-F5344CB8AC3E}">
        <p14:creationId xmlns:p14="http://schemas.microsoft.com/office/powerpoint/2010/main" val="253837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EFFICIENT </a:t>
            </a:r>
            <a:r>
              <a:rPr lang="en-US" sz="2400" dirty="0" smtClean="0">
                <a:solidFill>
                  <a:schemeClr val="tx1"/>
                </a:solidFill>
              </a:rPr>
              <a:t>NESTED PARALLELISM </a:t>
            </a:r>
            <a:r>
              <a:rPr lang="en-US" sz="2400" dirty="0">
                <a:solidFill>
                  <a:schemeClr val="tx1"/>
                </a:solidFill>
              </a:rPr>
              <a:t>ON </a:t>
            </a:r>
            <a:r>
              <a:rPr lang="en-US" sz="2400" dirty="0" smtClean="0">
                <a:solidFill>
                  <a:schemeClr val="tx1"/>
                </a:solidFill>
              </a:rPr>
              <a:t>LARGE-SCALE </a:t>
            </a:r>
            <a:r>
              <a:rPr lang="en-US" sz="2400" dirty="0">
                <a:solidFill>
                  <a:schemeClr val="tx1"/>
                </a:solidFill>
              </a:rPr>
              <a:t>SYSTEMS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44</a:t>
            </a:fld>
            <a:endParaRPr lang="en-US"/>
          </a:p>
        </p:txBody>
      </p:sp>
      <p:sp>
        <p:nvSpPr>
          <p:cNvPr id="9" name="Rectangle 8"/>
          <p:cNvSpPr/>
          <p:nvPr/>
        </p:nvSpPr>
        <p:spPr>
          <a:xfrm>
            <a:off x="192657" y="992307"/>
            <a:ext cx="4486481" cy="1815882"/>
          </a:xfrm>
          <a:prstGeom prst="rect">
            <a:avLst/>
          </a:prstGeom>
        </p:spPr>
        <p:txBody>
          <a:bodyPr wrap="square">
            <a:spAutoFit/>
          </a:bodyPr>
          <a:lstStyle/>
          <a:p>
            <a:r>
              <a:rPr lang="en-US" sz="1600" dirty="0" smtClean="0"/>
              <a:t>Baseline</a:t>
            </a:r>
          </a:p>
          <a:p>
            <a:pPr marL="285750" indent="-285750">
              <a:buFont typeface="Arial" panose="020B0604020202020204" pitchFamily="34" charset="0"/>
              <a:buChar char="•"/>
            </a:pPr>
            <a:r>
              <a:rPr lang="en-US" sz="1600" dirty="0" smtClean="0"/>
              <a:t>The goal </a:t>
            </a:r>
            <a:r>
              <a:rPr lang="en-US" sz="1600" dirty="0"/>
              <a:t>is to execute a pool of data parallel tasks as fast as possible</a:t>
            </a:r>
            <a:r>
              <a:rPr lang="en-US" sz="1600" dirty="0" smtClean="0"/>
              <a:t>.</a:t>
            </a:r>
          </a:p>
          <a:p>
            <a:pPr marL="285750" indent="-285750">
              <a:buFont typeface="Arial" panose="020B0604020202020204" pitchFamily="34" charset="0"/>
              <a:buChar char="•"/>
            </a:pPr>
            <a:r>
              <a:rPr lang="en-US" sz="1600" dirty="0" smtClean="0"/>
              <a:t>The </a:t>
            </a:r>
            <a:r>
              <a:rPr lang="en-US" sz="1600" dirty="0"/>
              <a:t>number of simultaneously running </a:t>
            </a:r>
            <a:r>
              <a:rPr lang="en-US" sz="1600" dirty="0" smtClean="0"/>
              <a:t>tasks is </a:t>
            </a:r>
            <a:r>
              <a:rPr lang="en-US" sz="1600" dirty="0"/>
              <a:t>bounded by available physical </a:t>
            </a:r>
            <a:r>
              <a:rPr lang="en-US" sz="1600" dirty="0" smtClean="0"/>
              <a:t>memory</a:t>
            </a:r>
          </a:p>
          <a:p>
            <a:pPr marL="285750" indent="-285750">
              <a:buFont typeface="Arial" panose="020B0604020202020204" pitchFamily="34" charset="0"/>
              <a:buChar char="•"/>
            </a:pPr>
            <a:r>
              <a:rPr lang="en-US" sz="1600" dirty="0" smtClean="0"/>
              <a:t>Each task </a:t>
            </a:r>
            <a:r>
              <a:rPr lang="en-US" sz="1600" dirty="0"/>
              <a:t>requires a significant amount of memory for its </a:t>
            </a:r>
            <a:r>
              <a:rPr lang="en-US" sz="1600" dirty="0" smtClean="0"/>
              <a:t>execution</a:t>
            </a:r>
            <a:endParaRPr lang="en-US" sz="1600" dirty="0"/>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4679138" y="2310779"/>
            <a:ext cx="4113429" cy="2371271"/>
          </a:xfrm>
          <a:prstGeom prst="rect">
            <a:avLst/>
          </a:prstGeom>
        </p:spPr>
      </p:pic>
    </p:spTree>
    <p:extLst>
      <p:ext uri="{BB962C8B-B14F-4D97-AF65-F5344CB8AC3E}">
        <p14:creationId xmlns:p14="http://schemas.microsoft.com/office/powerpoint/2010/main" val="79435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EFFICIENT </a:t>
            </a:r>
            <a:r>
              <a:rPr lang="en-US" sz="2400" dirty="0" smtClean="0">
                <a:solidFill>
                  <a:schemeClr val="tx1"/>
                </a:solidFill>
              </a:rPr>
              <a:t>NESTED PARALLELISM </a:t>
            </a:r>
            <a:r>
              <a:rPr lang="en-US" sz="2400" dirty="0">
                <a:solidFill>
                  <a:schemeClr val="tx1"/>
                </a:solidFill>
              </a:rPr>
              <a:t>ON </a:t>
            </a:r>
            <a:r>
              <a:rPr lang="en-US" sz="2400" dirty="0" smtClean="0">
                <a:solidFill>
                  <a:schemeClr val="tx1"/>
                </a:solidFill>
              </a:rPr>
              <a:t>LARGE-SCALE </a:t>
            </a:r>
            <a:r>
              <a:rPr lang="en-US" sz="2400" dirty="0">
                <a:solidFill>
                  <a:schemeClr val="tx1"/>
                </a:solidFill>
              </a:rPr>
              <a:t>SYSTEMS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45</a:t>
            </a:fld>
            <a:endParaRPr lang="en-US"/>
          </a:p>
        </p:txBody>
      </p:sp>
      <p:pic>
        <p:nvPicPr>
          <p:cNvPr id="3074" name="Picture 2" descr="http://www.techenablement.com/wp-content/uploads/2014/10/TBB_arenas.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845209" y="1519616"/>
            <a:ext cx="3626047" cy="2541154"/>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205814" y="788376"/>
            <a:ext cx="4486481" cy="1569660"/>
          </a:xfrm>
          <a:prstGeom prst="rect">
            <a:avLst/>
          </a:prstGeom>
        </p:spPr>
        <p:txBody>
          <a:bodyPr wrap="square">
            <a:spAutoFit/>
          </a:bodyPr>
          <a:lstStyle/>
          <a:p>
            <a:r>
              <a:rPr lang="en-US" sz="1600" dirty="0" smtClean="0"/>
              <a:t>By default Intel </a:t>
            </a:r>
            <a:r>
              <a:rPr lang="en-US" sz="1600" dirty="0"/>
              <a:t>TBB doesn’t imply any thread management, e.g., thread affinity.</a:t>
            </a:r>
          </a:p>
          <a:p>
            <a:pPr marL="285750" indent="-285750">
              <a:buFont typeface="Arial" panose="020B0604020202020204" pitchFamily="34" charset="0"/>
              <a:buChar char="•"/>
            </a:pPr>
            <a:r>
              <a:rPr lang="en-US" sz="1600" dirty="0"/>
              <a:t>In order to improve data </a:t>
            </a:r>
            <a:r>
              <a:rPr lang="en-US" sz="1600" dirty="0" smtClean="0"/>
              <a:t>locality, </a:t>
            </a:r>
            <a:r>
              <a:rPr lang="en-US" sz="1600" dirty="0" err="1" smtClean="0"/>
              <a:t>hierarchical_arena</a:t>
            </a:r>
            <a:r>
              <a:rPr lang="en-US" sz="1600" dirty="0" smtClean="0"/>
              <a:t> </a:t>
            </a:r>
            <a:r>
              <a:rPr lang="en-US" sz="1600" dirty="0"/>
              <a:t>class implementation </a:t>
            </a:r>
            <a:r>
              <a:rPr lang="en-US" sz="1600" dirty="0" err="1"/>
              <a:t>affinitizes</a:t>
            </a:r>
            <a:r>
              <a:rPr lang="en-US" sz="1600" dirty="0"/>
              <a:t> worker </a:t>
            </a:r>
            <a:r>
              <a:rPr lang="en-US" sz="1600" dirty="0" smtClean="0"/>
              <a:t>threads to </a:t>
            </a:r>
            <a:r>
              <a:rPr lang="en-US" sz="1600" dirty="0"/>
              <a:t>the closest logical cores</a:t>
            </a:r>
          </a:p>
        </p:txBody>
      </p:sp>
      <p:grpSp>
        <p:nvGrpSpPr>
          <p:cNvPr id="12" name="Group 11"/>
          <p:cNvGrpSpPr/>
          <p:nvPr/>
        </p:nvGrpSpPr>
        <p:grpSpPr>
          <a:xfrm>
            <a:off x="558930" y="2358036"/>
            <a:ext cx="3424382" cy="2485564"/>
            <a:chOff x="558930" y="2358036"/>
            <a:chExt cx="3424382" cy="2485564"/>
          </a:xfrm>
        </p:grpSpPr>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558930" y="2358036"/>
              <a:ext cx="3424382" cy="2039960"/>
            </a:xfrm>
            <a:prstGeom prst="rect">
              <a:avLst/>
            </a:prstGeom>
          </p:spPr>
        </p:pic>
        <p:sp>
          <p:nvSpPr>
            <p:cNvPr id="11" name="Rectangle 10"/>
            <p:cNvSpPr/>
            <p:nvPr/>
          </p:nvSpPr>
          <p:spPr>
            <a:xfrm>
              <a:off x="736863" y="4381935"/>
              <a:ext cx="3246449" cy="461665"/>
            </a:xfrm>
            <a:prstGeom prst="rect">
              <a:avLst/>
            </a:prstGeom>
          </p:spPr>
          <p:txBody>
            <a:bodyPr wrap="square">
              <a:spAutoFit/>
            </a:bodyPr>
            <a:lstStyle/>
            <a:p>
              <a:r>
                <a:rPr lang="en-US" sz="1200" dirty="0"/>
                <a:t>Two-level hierarchical arena (4 slots on first level, 12 slot on second level, total 48)</a:t>
              </a:r>
            </a:p>
          </p:txBody>
        </p:sp>
      </p:grpSp>
    </p:spTree>
    <p:extLst>
      <p:ext uri="{BB962C8B-B14F-4D97-AF65-F5344CB8AC3E}">
        <p14:creationId xmlns:p14="http://schemas.microsoft.com/office/powerpoint/2010/main" val="370913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EFFICIENT </a:t>
            </a:r>
            <a:r>
              <a:rPr lang="en-US" sz="2400" dirty="0" smtClean="0">
                <a:solidFill>
                  <a:schemeClr val="tx1"/>
                </a:solidFill>
              </a:rPr>
              <a:t>NESTED PARALLELISM </a:t>
            </a:r>
            <a:r>
              <a:rPr lang="en-US" sz="2400" dirty="0">
                <a:solidFill>
                  <a:schemeClr val="tx1"/>
                </a:solidFill>
              </a:rPr>
              <a:t>ON </a:t>
            </a:r>
            <a:r>
              <a:rPr lang="en-US" sz="2400" dirty="0" smtClean="0">
                <a:solidFill>
                  <a:schemeClr val="tx1"/>
                </a:solidFill>
              </a:rPr>
              <a:t>LARGE-SCALE </a:t>
            </a:r>
            <a:r>
              <a:rPr lang="en-US" sz="2400" dirty="0">
                <a:solidFill>
                  <a:schemeClr val="tx1"/>
                </a:solidFill>
              </a:rPr>
              <a:t>SYSTEMS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46</a:t>
            </a:fld>
            <a:endParaRPr lang="en-US"/>
          </a:p>
        </p:txBody>
      </p:sp>
      <p:sp>
        <p:nvSpPr>
          <p:cNvPr id="9" name="Rectangle 8"/>
          <p:cNvSpPr/>
          <p:nvPr/>
        </p:nvSpPr>
        <p:spPr>
          <a:xfrm>
            <a:off x="196095" y="923117"/>
            <a:ext cx="5928258" cy="830997"/>
          </a:xfrm>
          <a:prstGeom prst="rect">
            <a:avLst/>
          </a:prstGeom>
        </p:spPr>
        <p:txBody>
          <a:bodyPr wrap="square">
            <a:spAutoFit/>
          </a:bodyPr>
          <a:lstStyle/>
          <a:p>
            <a:r>
              <a:rPr lang="en-US" sz="1600" dirty="0" smtClean="0"/>
              <a:t>Pipeline approach – flat arena model</a:t>
            </a:r>
          </a:p>
          <a:p>
            <a:pPr marL="285750" indent="-285750">
              <a:buFont typeface="Arial" panose="020B0604020202020204" pitchFamily="34" charset="0"/>
              <a:buChar char="•"/>
            </a:pPr>
            <a:r>
              <a:rPr lang="en-US" sz="1600" dirty="0" smtClean="0"/>
              <a:t>Threading </a:t>
            </a:r>
            <a:r>
              <a:rPr lang="en-US" sz="1600" dirty="0"/>
              <a:t>libraries have a certain number of simultaneously </a:t>
            </a:r>
            <a:r>
              <a:rPr lang="en-US" sz="1600" dirty="0" smtClean="0"/>
              <a:t>executed tasks </a:t>
            </a:r>
            <a:r>
              <a:rPr lang="en-US" sz="1600" dirty="0"/>
              <a:t>that are executed </a:t>
            </a:r>
            <a:r>
              <a:rPr lang="en-US" sz="1600" dirty="0" smtClean="0"/>
              <a:t>efficiently</a:t>
            </a:r>
            <a:endParaRPr lang="en-US" sz="1600" dirty="0"/>
          </a:p>
        </p:txBody>
      </p:sp>
      <p:grpSp>
        <p:nvGrpSpPr>
          <p:cNvPr id="8" name="Group 7"/>
          <p:cNvGrpSpPr/>
          <p:nvPr/>
        </p:nvGrpSpPr>
        <p:grpSpPr>
          <a:xfrm>
            <a:off x="120100" y="1756584"/>
            <a:ext cx="4558978" cy="3046246"/>
            <a:chOff x="120100" y="1756584"/>
            <a:chExt cx="4558978" cy="3046246"/>
          </a:xfrm>
        </p:grpSpPr>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253491" y="1756584"/>
              <a:ext cx="4292196" cy="2518088"/>
            </a:xfrm>
            <a:prstGeom prst="rect">
              <a:avLst/>
            </a:prstGeom>
          </p:spPr>
        </p:pic>
        <p:sp>
          <p:nvSpPr>
            <p:cNvPr id="4" name="Rectangle 3"/>
            <p:cNvSpPr/>
            <p:nvPr/>
          </p:nvSpPr>
          <p:spPr>
            <a:xfrm>
              <a:off x="120100" y="4279610"/>
              <a:ext cx="4558978" cy="523220"/>
            </a:xfrm>
            <a:prstGeom prst="rect">
              <a:avLst/>
            </a:prstGeom>
          </p:spPr>
          <p:txBody>
            <a:bodyPr wrap="square">
              <a:spAutoFit/>
            </a:bodyPr>
            <a:lstStyle/>
            <a:p>
              <a:pPr algn="ctr"/>
              <a:r>
                <a:rPr lang="en-US" sz="1400" dirty="0"/>
                <a:t>Threading model efficiency as a function of simulations tasks</a:t>
              </a:r>
            </a:p>
          </p:txBody>
        </p:sp>
      </p:grpSp>
      <p:grpSp>
        <p:nvGrpSpPr>
          <p:cNvPr id="12" name="Group 11"/>
          <p:cNvGrpSpPr/>
          <p:nvPr/>
        </p:nvGrpSpPr>
        <p:grpSpPr>
          <a:xfrm>
            <a:off x="4812469" y="1756583"/>
            <a:ext cx="4261000" cy="2923136"/>
            <a:chOff x="4812469" y="1756583"/>
            <a:chExt cx="4261000" cy="2923136"/>
          </a:xfrm>
        </p:grpSpPr>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4876191" y="1756583"/>
              <a:ext cx="4197278" cy="2469740"/>
            </a:xfrm>
            <a:prstGeom prst="rect">
              <a:avLst/>
            </a:prstGeom>
          </p:spPr>
        </p:pic>
        <p:sp>
          <p:nvSpPr>
            <p:cNvPr id="7" name="Rectangle 6"/>
            <p:cNvSpPr/>
            <p:nvPr/>
          </p:nvSpPr>
          <p:spPr>
            <a:xfrm>
              <a:off x="4812469" y="4156499"/>
              <a:ext cx="4261000" cy="523220"/>
            </a:xfrm>
            <a:prstGeom prst="rect">
              <a:avLst/>
            </a:prstGeom>
          </p:spPr>
          <p:txBody>
            <a:bodyPr wrap="square">
              <a:spAutoFit/>
            </a:bodyPr>
            <a:lstStyle/>
            <a:p>
              <a:pPr algn="ctr"/>
              <a:r>
                <a:rPr lang="en-US" sz="1400" dirty="0"/>
                <a:t>Threading model efficiency as a function of total </a:t>
              </a:r>
              <a:r>
                <a:rPr lang="en-US" sz="1400" dirty="0" smtClean="0"/>
                <a:t>tasks</a:t>
              </a:r>
              <a:endParaRPr lang="en-US" sz="1400" dirty="0"/>
            </a:p>
          </p:txBody>
        </p:sp>
      </p:grpSp>
    </p:spTree>
    <p:extLst>
      <p:ext uri="{BB962C8B-B14F-4D97-AF65-F5344CB8AC3E}">
        <p14:creationId xmlns:p14="http://schemas.microsoft.com/office/powerpoint/2010/main" val="40939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PERFORMANCE OPTIMIZATION OF BLACK-SCHOLES PRICING</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5" y="968852"/>
            <a:ext cx="2656980" cy="1487909"/>
          </a:xfrm>
        </p:spPr>
      </p:pic>
      <p:sp>
        <p:nvSpPr>
          <p:cNvPr id="5" name="Slide Number Placeholder 4"/>
          <p:cNvSpPr>
            <a:spLocks noGrp="1"/>
          </p:cNvSpPr>
          <p:nvPr>
            <p:ph type="sldNum" sz="quarter" idx="12"/>
          </p:nvPr>
        </p:nvSpPr>
        <p:spPr/>
        <p:txBody>
          <a:bodyPr/>
          <a:lstStyle/>
          <a:p>
            <a:fld id="{EE2556C5-CE8C-6547-B838-EA80C61A4AF7}" type="slidenum">
              <a:rPr lang="en-US" smtClean="0"/>
              <a:pPr/>
              <a:t>47</a:t>
            </a:fld>
            <a:endParaRPr lang="en-US"/>
          </a:p>
        </p:txBody>
      </p:sp>
      <p:sp>
        <p:nvSpPr>
          <p:cNvPr id="8" name="Rectangle 7"/>
          <p:cNvSpPr/>
          <p:nvPr/>
        </p:nvSpPr>
        <p:spPr>
          <a:xfrm>
            <a:off x="2912951" y="968852"/>
            <a:ext cx="5661765" cy="978729"/>
          </a:xfrm>
          <a:prstGeom prst="rect">
            <a:avLst/>
          </a:prstGeom>
        </p:spPr>
        <p:txBody>
          <a:bodyPr wrap="square">
            <a:spAutoFit/>
          </a:bodyPr>
          <a:lstStyle/>
          <a:p>
            <a:pPr marL="285750" indent="-285750">
              <a:lnSpc>
                <a:spcPct val="80000"/>
              </a:lnSpc>
              <a:buFont typeface="Arial" panose="020B0604020202020204" pitchFamily="34" charset="0"/>
              <a:buChar char="•"/>
            </a:pPr>
            <a:r>
              <a:rPr lang="en-US" dirty="0" err="1">
                <a:solidFill>
                  <a:srgbClr val="000000"/>
                </a:solidFill>
                <a:latin typeface="Apple Chancery"/>
                <a:cs typeface="Apple Chancery"/>
              </a:rPr>
              <a:t>Iosif</a:t>
            </a:r>
            <a:r>
              <a:rPr lang="en-US" dirty="0">
                <a:solidFill>
                  <a:srgbClr val="000000"/>
                </a:solidFill>
                <a:latin typeface="Apple Chancery"/>
                <a:cs typeface="Apple Chancery"/>
              </a:rPr>
              <a:t> </a:t>
            </a:r>
            <a:r>
              <a:rPr lang="en-US" dirty="0" err="1" smtClean="0">
                <a:solidFill>
                  <a:srgbClr val="000000"/>
                </a:solidFill>
                <a:latin typeface="Apple Chancery"/>
                <a:cs typeface="Apple Chancery"/>
              </a:rPr>
              <a:t>Meyerov</a:t>
            </a:r>
            <a:endParaRPr lang="en-U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Alexander </a:t>
            </a:r>
            <a:r>
              <a:rPr lang="en-US" dirty="0" err="1" smtClean="0">
                <a:solidFill>
                  <a:srgbClr val="000000"/>
                </a:solidFill>
                <a:latin typeface="Apple Chancery"/>
                <a:cs typeface="Apple Chancery"/>
              </a:rPr>
              <a:t>Sysoyev</a:t>
            </a:r>
            <a:endParaRPr lang="en-U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Nikita </a:t>
            </a:r>
            <a:r>
              <a:rPr lang="en-US" dirty="0" err="1" smtClean="0">
                <a:solidFill>
                  <a:srgbClr val="000000"/>
                </a:solidFill>
                <a:latin typeface="Apple Chancery"/>
                <a:cs typeface="Apple Chancery"/>
              </a:rPr>
              <a:t>Astafiev</a:t>
            </a:r>
            <a:endParaRPr lang="en-U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n-US" dirty="0" err="1" smtClean="0">
                <a:solidFill>
                  <a:srgbClr val="000000"/>
                </a:solidFill>
                <a:latin typeface="Apple Chancery"/>
                <a:cs typeface="Apple Chancery"/>
              </a:rPr>
              <a:t>Ilya</a:t>
            </a:r>
            <a:r>
              <a:rPr lang="en-US" dirty="0" smtClean="0">
                <a:solidFill>
                  <a:srgbClr val="000000"/>
                </a:solidFill>
                <a:latin typeface="Apple Chancery"/>
                <a:cs typeface="Apple Chancery"/>
              </a:rPr>
              <a:t> </a:t>
            </a:r>
            <a:r>
              <a:rPr lang="en-US" dirty="0" err="1" smtClean="0">
                <a:solidFill>
                  <a:srgbClr val="000000"/>
                </a:solidFill>
                <a:latin typeface="Apple Chancery"/>
                <a:cs typeface="Apple Chancery"/>
              </a:rPr>
              <a:t>Burylov</a:t>
            </a:r>
            <a:endParaRPr lang="en-US" dirty="0" smtClean="0">
              <a:solidFill>
                <a:srgbClr val="000000"/>
              </a:solidFill>
              <a:latin typeface="Apple Chancery"/>
              <a:cs typeface="Apple Chancery"/>
            </a:endParaRPr>
          </a:p>
        </p:txBody>
      </p:sp>
      <p:sp>
        <p:nvSpPr>
          <p:cNvPr id="3" name="Rectangle 2"/>
          <p:cNvSpPr/>
          <p:nvPr/>
        </p:nvSpPr>
        <p:spPr>
          <a:xfrm>
            <a:off x="5486575" y="858865"/>
            <a:ext cx="3519377" cy="1815882"/>
          </a:xfrm>
          <a:prstGeom prst="rect">
            <a:avLst/>
          </a:prstGeom>
        </p:spPr>
        <p:txBody>
          <a:bodyPr wrap="square">
            <a:spAutoFit/>
          </a:bodyPr>
          <a:lstStyle/>
          <a:p>
            <a:r>
              <a:rPr lang="en-US" sz="1400" dirty="0">
                <a:solidFill>
                  <a:srgbClr val="222222"/>
                </a:solidFill>
                <a:latin typeface="Roboto"/>
              </a:rPr>
              <a:t>Who would have thought that a mere two hundred lines of code provide so many capabilities! </a:t>
            </a:r>
            <a:endParaRPr lang="en-US" sz="1400" dirty="0" smtClean="0">
              <a:solidFill>
                <a:srgbClr val="222222"/>
              </a:solidFill>
              <a:latin typeface="Roboto"/>
            </a:endParaRPr>
          </a:p>
          <a:p>
            <a:pPr marL="285750" indent="-285750">
              <a:buFont typeface="Arial" panose="020B0604020202020204" pitchFamily="34" charset="0"/>
              <a:buChar char="•"/>
            </a:pPr>
            <a:r>
              <a:rPr lang="en-US" sz="1400" dirty="0" smtClean="0">
                <a:solidFill>
                  <a:srgbClr val="222222"/>
                </a:solidFill>
                <a:latin typeface="Roboto"/>
              </a:rPr>
              <a:t>authors apply</a:t>
            </a:r>
            <a:r>
              <a:rPr lang="en-US" sz="1400" dirty="0">
                <a:solidFill>
                  <a:srgbClr val="222222"/>
                </a:solidFill>
                <a:latin typeface="Roboto"/>
              </a:rPr>
              <a:t> their optimization expertise for </a:t>
            </a:r>
            <a:r>
              <a:rPr lang="en-US" sz="1400" dirty="0" smtClean="0">
                <a:solidFill>
                  <a:srgbClr val="222222"/>
                </a:solidFill>
                <a:latin typeface="Roboto"/>
              </a:rPr>
              <a:t>Intel</a:t>
            </a:r>
            <a:r>
              <a:rPr lang="en-US" sz="1400" baseline="30000" dirty="0" smtClean="0">
                <a:solidFill>
                  <a:srgbClr val="222222"/>
                </a:solidFill>
                <a:latin typeface="Roboto"/>
              </a:rPr>
              <a:t>®</a:t>
            </a:r>
            <a:r>
              <a:rPr lang="en-US" sz="1400" dirty="0" smtClean="0">
                <a:solidFill>
                  <a:srgbClr val="222222"/>
                </a:solidFill>
                <a:latin typeface="Roboto"/>
              </a:rPr>
              <a:t> Xeon</a:t>
            </a:r>
            <a:r>
              <a:rPr lang="en-US" sz="1400" baseline="30000" dirty="0">
                <a:solidFill>
                  <a:srgbClr val="222222"/>
                </a:solidFill>
                <a:latin typeface="Roboto"/>
              </a:rPr>
              <a:t>®</a:t>
            </a:r>
            <a:r>
              <a:rPr lang="en-US" sz="1400" dirty="0" smtClean="0">
                <a:solidFill>
                  <a:srgbClr val="222222"/>
                </a:solidFill>
                <a:latin typeface="Roboto"/>
              </a:rPr>
              <a:t> processors and Intel</a:t>
            </a:r>
            <a:r>
              <a:rPr lang="en-US" sz="1400" baseline="30000" dirty="0">
                <a:solidFill>
                  <a:srgbClr val="222222"/>
                </a:solidFill>
                <a:latin typeface="Roboto"/>
              </a:rPr>
              <a:t>®</a:t>
            </a:r>
            <a:r>
              <a:rPr lang="en-US" sz="1400" dirty="0" smtClean="0">
                <a:solidFill>
                  <a:srgbClr val="222222"/>
                </a:solidFill>
                <a:latin typeface="Roboto"/>
              </a:rPr>
              <a:t> </a:t>
            </a:r>
            <a:r>
              <a:rPr lang="en-US" sz="1400" dirty="0">
                <a:solidFill>
                  <a:srgbClr val="222222"/>
                </a:solidFill>
                <a:latin typeface="Roboto"/>
              </a:rPr>
              <a:t>Xeon </a:t>
            </a:r>
            <a:r>
              <a:rPr lang="en-US" sz="1400" dirty="0" smtClean="0">
                <a:solidFill>
                  <a:srgbClr val="222222"/>
                </a:solidFill>
                <a:latin typeface="Roboto"/>
              </a:rPr>
              <a:t>Phi™</a:t>
            </a:r>
            <a:r>
              <a:rPr lang="en-US" sz="1400" dirty="0">
                <a:solidFill>
                  <a:srgbClr val="222222"/>
                </a:solidFill>
                <a:latin typeface="Roboto"/>
              </a:rPr>
              <a:t> </a:t>
            </a:r>
            <a:r>
              <a:rPr lang="en-US" sz="1400" dirty="0" smtClean="0">
                <a:solidFill>
                  <a:srgbClr val="222222"/>
                </a:solidFill>
                <a:latin typeface="Roboto"/>
              </a:rPr>
              <a:t>coprocessors to </a:t>
            </a:r>
            <a:r>
              <a:rPr lang="en-US" sz="1400" dirty="0">
                <a:solidFill>
                  <a:srgbClr val="222222"/>
                </a:solidFill>
                <a:latin typeface="Roboto"/>
              </a:rPr>
              <a:t>calculate the fair prices of a set of European </a:t>
            </a:r>
            <a:r>
              <a:rPr lang="en-US" sz="1400" dirty="0" smtClean="0">
                <a:solidFill>
                  <a:srgbClr val="222222"/>
                </a:solidFill>
                <a:latin typeface="Roboto"/>
              </a:rPr>
              <a:t>options</a:t>
            </a:r>
            <a:endParaRPr lang="en-US" sz="1400" dirty="0"/>
          </a:p>
        </p:txBody>
      </p:sp>
      <p:sp>
        <p:nvSpPr>
          <p:cNvPr id="4" name="Rectangle 3"/>
          <p:cNvSpPr/>
          <p:nvPr/>
        </p:nvSpPr>
        <p:spPr>
          <a:xfrm>
            <a:off x="1038447" y="2566748"/>
            <a:ext cx="6815470" cy="2246769"/>
          </a:xfrm>
          <a:prstGeom prst="rect">
            <a:avLst/>
          </a:prstGeom>
        </p:spPr>
        <p:txBody>
          <a:bodyPr wrap="square">
            <a:spAutoFit/>
          </a:bodyPr>
          <a:lstStyle/>
          <a:p>
            <a:pPr algn="ctr"/>
            <a:r>
              <a:rPr lang="en-US" sz="1400" u="sng" dirty="0" smtClean="0">
                <a:solidFill>
                  <a:srgbClr val="222222"/>
                </a:solidFill>
                <a:latin typeface="Roboto"/>
              </a:rPr>
              <a:t>The Black-Scholes </a:t>
            </a:r>
            <a:r>
              <a:rPr lang="en-US" sz="1400" u="sng" dirty="0">
                <a:solidFill>
                  <a:srgbClr val="222222"/>
                </a:solidFill>
                <a:latin typeface="Roboto"/>
              </a:rPr>
              <a:t>calculation </a:t>
            </a:r>
            <a:r>
              <a:rPr lang="en-US" sz="1400" u="sng" dirty="0" smtClean="0">
                <a:solidFill>
                  <a:srgbClr val="222222"/>
                </a:solidFill>
                <a:latin typeface="Roboto"/>
              </a:rPr>
              <a:t>was chosen because:</a:t>
            </a:r>
            <a:endParaRPr lang="en-US" sz="1400" u="sng" dirty="0">
              <a:solidFill>
                <a:srgbClr val="222222"/>
              </a:solidFill>
              <a:latin typeface="Roboto"/>
            </a:endParaRPr>
          </a:p>
          <a:p>
            <a:pPr marL="285750" indent="-285750">
              <a:buFont typeface="Arial" panose="020B0604020202020204" pitchFamily="34" charset="0"/>
              <a:buChar char="•"/>
            </a:pPr>
            <a:r>
              <a:rPr lang="en-US" sz="1400" dirty="0">
                <a:solidFill>
                  <a:srgbClr val="222222"/>
                </a:solidFill>
                <a:latin typeface="Roboto"/>
              </a:rPr>
              <a:t>European option pricing is traditionally used as a benchmark for checking of capabilities of new </a:t>
            </a:r>
            <a:r>
              <a:rPr lang="en-US" sz="1400" dirty="0" smtClean="0">
                <a:solidFill>
                  <a:srgbClr val="222222"/>
                </a:solidFill>
                <a:latin typeface="Roboto"/>
              </a:rPr>
              <a:t>architectures</a:t>
            </a:r>
            <a:endParaRPr lang="en-US" sz="1400" dirty="0">
              <a:solidFill>
                <a:srgbClr val="222222"/>
              </a:solidFill>
              <a:latin typeface="Roboto"/>
            </a:endParaRPr>
          </a:p>
          <a:p>
            <a:pPr marL="285750" indent="-285750">
              <a:buFont typeface="Arial" panose="020B0604020202020204" pitchFamily="34" charset="0"/>
              <a:buChar char="•"/>
            </a:pPr>
            <a:r>
              <a:rPr lang="en-US" sz="1400" dirty="0">
                <a:solidFill>
                  <a:srgbClr val="222222"/>
                </a:solidFill>
                <a:latin typeface="Roboto"/>
              </a:rPr>
              <a:t>Black-Scholes option pricing is of great practical interest and is one of the basic tasks of financial markets </a:t>
            </a:r>
            <a:r>
              <a:rPr lang="en-US" sz="1400" dirty="0" smtClean="0">
                <a:solidFill>
                  <a:srgbClr val="222222"/>
                </a:solidFill>
                <a:latin typeface="Roboto"/>
              </a:rPr>
              <a:t>analysis</a:t>
            </a:r>
            <a:endParaRPr lang="en-US" sz="1400" dirty="0">
              <a:solidFill>
                <a:srgbClr val="222222"/>
              </a:solidFill>
              <a:latin typeface="Roboto"/>
            </a:endParaRPr>
          </a:p>
          <a:p>
            <a:pPr marL="285750" indent="-285750">
              <a:buFont typeface="Arial" panose="020B0604020202020204" pitchFamily="34" charset="0"/>
              <a:buChar char="•"/>
            </a:pPr>
            <a:r>
              <a:rPr lang="en-US" sz="1400" dirty="0">
                <a:solidFill>
                  <a:srgbClr val="222222"/>
                </a:solidFill>
                <a:latin typeface="Roboto"/>
              </a:rPr>
              <a:t>The code is succinct and readily understandable plus the Black-Scholes formula is described in almost any textbook on financial mathematics and does not require any special knowledge for its </a:t>
            </a:r>
            <a:r>
              <a:rPr lang="en-US" sz="1400" dirty="0" smtClean="0">
                <a:solidFill>
                  <a:srgbClr val="222222"/>
                </a:solidFill>
                <a:latin typeface="Roboto"/>
              </a:rPr>
              <a:t>implementation</a:t>
            </a:r>
            <a:endParaRPr lang="en-US" sz="1400" dirty="0">
              <a:solidFill>
                <a:srgbClr val="222222"/>
              </a:solidFill>
              <a:latin typeface="Roboto"/>
            </a:endParaRPr>
          </a:p>
          <a:p>
            <a:pPr marL="285750" indent="-285750">
              <a:buFont typeface="Arial" panose="020B0604020202020204" pitchFamily="34" charset="0"/>
              <a:buChar char="•"/>
            </a:pPr>
            <a:r>
              <a:rPr lang="en-US" sz="1400" dirty="0">
                <a:solidFill>
                  <a:srgbClr val="222222"/>
                </a:solidFill>
                <a:latin typeface="Roboto"/>
              </a:rPr>
              <a:t>The simplicity of the code and algorithm creates an illusion of simplicity and gives the student a wonderful opportunity to </a:t>
            </a:r>
            <a:r>
              <a:rPr lang="en-US" sz="1400" dirty="0" smtClean="0">
                <a:solidFill>
                  <a:srgbClr val="222222"/>
                </a:solidFill>
                <a:latin typeface="Roboto"/>
              </a:rPr>
              <a:t>experiment</a:t>
            </a:r>
            <a:endParaRPr lang="en-US" sz="1400" b="0" i="0" dirty="0">
              <a:solidFill>
                <a:srgbClr val="222222"/>
              </a:solidFill>
              <a:effectLst/>
              <a:latin typeface="Roboto"/>
            </a:endParaRPr>
          </a:p>
        </p:txBody>
      </p:sp>
    </p:spTree>
    <p:extLst>
      <p:ext uri="{BB962C8B-B14F-4D97-AF65-F5344CB8AC3E}">
        <p14:creationId xmlns:p14="http://schemas.microsoft.com/office/powerpoint/2010/main" val="103113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PERFORMANCE OPTIMIZATION OF BLACK-SCHOLES PRICING</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48</a:t>
            </a:fld>
            <a:endParaRPr lang="en-US"/>
          </a:p>
        </p:txBody>
      </p:sp>
      <p:sp>
        <p:nvSpPr>
          <p:cNvPr id="4" name="Rectangle 3"/>
          <p:cNvSpPr/>
          <p:nvPr/>
        </p:nvSpPr>
        <p:spPr>
          <a:xfrm>
            <a:off x="4366437" y="976093"/>
            <a:ext cx="4635797" cy="1815882"/>
          </a:xfrm>
          <a:prstGeom prst="rect">
            <a:avLst/>
          </a:prstGeom>
        </p:spPr>
        <p:txBody>
          <a:bodyPr wrap="square">
            <a:spAutoFit/>
          </a:bodyPr>
          <a:lstStyle/>
          <a:p>
            <a:r>
              <a:rPr lang="en-US" sz="1400" dirty="0"/>
              <a:t>The optimization effects are </a:t>
            </a:r>
            <a:r>
              <a:rPr lang="en-US" sz="1400" dirty="0" smtClean="0"/>
              <a:t>shown starting </a:t>
            </a:r>
            <a:r>
              <a:rPr lang="en-US" sz="1400" dirty="0"/>
              <a:t>with the most generic </a:t>
            </a:r>
            <a:r>
              <a:rPr lang="en-US" sz="1400" dirty="0" smtClean="0"/>
              <a:t>that </a:t>
            </a:r>
            <a:r>
              <a:rPr lang="en-US" sz="1400" dirty="0"/>
              <a:t>help any parallel program and illustrate their effect showing the processor run </a:t>
            </a:r>
            <a:r>
              <a:rPr lang="en-US" sz="1400" dirty="0" smtClean="0"/>
              <a:t>times</a:t>
            </a:r>
            <a:endParaRPr lang="en-US" sz="1400" dirty="0"/>
          </a:p>
          <a:p>
            <a:pPr marL="285750" indent="-285750">
              <a:buFont typeface="Arial" panose="020B0604020202020204" pitchFamily="34" charset="0"/>
              <a:buChar char="•"/>
            </a:pPr>
            <a:r>
              <a:rPr lang="en-US" sz="1400" dirty="0" smtClean="0"/>
              <a:t>Differences in coprocessor </a:t>
            </a:r>
            <a:r>
              <a:rPr lang="en-US" sz="1400" dirty="0"/>
              <a:t>and </a:t>
            </a:r>
            <a:r>
              <a:rPr lang="en-US" sz="1400" dirty="0" smtClean="0"/>
              <a:t>processor performance</a:t>
            </a:r>
            <a:r>
              <a:rPr lang="en-US" sz="1400" dirty="0"/>
              <a:t> </a:t>
            </a:r>
            <a:r>
              <a:rPr lang="en-US" sz="1400" dirty="0" smtClean="0"/>
              <a:t>are highlighted towards the chapter end</a:t>
            </a:r>
          </a:p>
          <a:p>
            <a:pPr marL="285750" indent="-285750">
              <a:buFont typeface="Arial" panose="020B0604020202020204" pitchFamily="34" charset="0"/>
              <a:buChar char="•"/>
            </a:pPr>
            <a:r>
              <a:rPr lang="en-US" sz="1400" dirty="0" smtClean="0"/>
              <a:t>This reinforces </a:t>
            </a:r>
            <a:r>
              <a:rPr lang="en-US" sz="1400" dirty="0"/>
              <a:t>the need to focus first on general parallelism and then on  architecture-­specific </a:t>
            </a:r>
            <a:r>
              <a:rPr lang="en-US" sz="1400" dirty="0" smtClean="0"/>
              <a:t>fine-tuning</a:t>
            </a:r>
            <a:endParaRPr lang="en-US" sz="1400" dirty="0"/>
          </a:p>
        </p:txBody>
      </p:sp>
      <p:sp>
        <p:nvSpPr>
          <p:cNvPr id="6" name="Rectangle 5"/>
          <p:cNvSpPr/>
          <p:nvPr/>
        </p:nvSpPr>
        <p:spPr>
          <a:xfrm>
            <a:off x="0" y="1002149"/>
            <a:ext cx="4572000" cy="3754874"/>
          </a:xfrm>
          <a:prstGeom prst="rect">
            <a:avLst/>
          </a:prstGeom>
        </p:spPr>
        <p:txBody>
          <a:bodyPr>
            <a:spAutoFit/>
          </a:bodyPr>
          <a:lstStyle/>
          <a:p>
            <a:pPr algn="ctr"/>
            <a:r>
              <a:rPr lang="en-US" sz="1400" u="sng" dirty="0">
                <a:solidFill>
                  <a:srgbClr val="222222"/>
                </a:solidFill>
                <a:latin typeface="Roboto"/>
              </a:rPr>
              <a:t>The chapter is organized as </a:t>
            </a:r>
            <a:r>
              <a:rPr lang="en-US" sz="1400" u="sng" dirty="0" smtClean="0">
                <a:solidFill>
                  <a:srgbClr val="222222"/>
                </a:solidFill>
                <a:latin typeface="Roboto"/>
              </a:rPr>
              <a:t>follows</a:t>
            </a:r>
            <a:endParaRPr lang="en-US" sz="1400" u="sng" dirty="0">
              <a:solidFill>
                <a:srgbClr val="222222"/>
              </a:solidFill>
              <a:latin typeface="Roboto"/>
            </a:endParaRPr>
          </a:p>
          <a:p>
            <a:pPr marL="285750" indent="-285750">
              <a:buFont typeface="Arial" panose="020B0604020202020204" pitchFamily="34" charset="0"/>
              <a:buChar char="•"/>
            </a:pPr>
            <a:r>
              <a:rPr lang="en-US" sz="1400" dirty="0">
                <a:solidFill>
                  <a:srgbClr val="222222"/>
                </a:solidFill>
                <a:latin typeface="Roboto"/>
              </a:rPr>
              <a:t>A short description of a financial market </a:t>
            </a:r>
            <a:r>
              <a:rPr lang="en-US" sz="1400" dirty="0" smtClean="0">
                <a:solidFill>
                  <a:srgbClr val="222222"/>
                </a:solidFill>
                <a:latin typeface="Roboto"/>
              </a:rPr>
              <a:t>model</a:t>
            </a:r>
          </a:p>
          <a:p>
            <a:pPr marL="285750" indent="-285750">
              <a:buFont typeface="Arial" panose="020B0604020202020204" pitchFamily="34" charset="0"/>
              <a:buChar char="•"/>
            </a:pPr>
            <a:r>
              <a:rPr lang="en-US" sz="1400" dirty="0" smtClean="0">
                <a:solidFill>
                  <a:srgbClr val="222222"/>
                </a:solidFill>
                <a:latin typeface="Roboto"/>
              </a:rPr>
              <a:t>A baseline </a:t>
            </a:r>
            <a:r>
              <a:rPr lang="en-US" sz="1400" dirty="0">
                <a:solidFill>
                  <a:srgbClr val="222222"/>
                </a:solidFill>
                <a:latin typeface="Roboto"/>
              </a:rPr>
              <a:t>implementation is described and the performance analyzed.</a:t>
            </a:r>
          </a:p>
          <a:p>
            <a:pPr marL="285750" indent="-285750">
              <a:buFont typeface="Arial" panose="020B0604020202020204" pitchFamily="34" charset="0"/>
              <a:buChar char="•"/>
            </a:pPr>
            <a:r>
              <a:rPr lang="en-US" sz="1400" dirty="0">
                <a:solidFill>
                  <a:srgbClr val="222222"/>
                </a:solidFill>
                <a:latin typeface="Roboto"/>
              </a:rPr>
              <a:t>Step­‐by­‐step optimizations are applied </a:t>
            </a:r>
            <a:r>
              <a:rPr lang="en-US" sz="1400" dirty="0" smtClean="0">
                <a:solidFill>
                  <a:srgbClr val="222222"/>
                </a:solidFill>
                <a:latin typeface="Roboto"/>
              </a:rPr>
              <a:t>including:</a:t>
            </a:r>
          </a:p>
          <a:p>
            <a:pPr marL="742950" lvl="1" indent="-285750">
              <a:buFont typeface="Arial" panose="020B0604020202020204" pitchFamily="34" charset="0"/>
              <a:buChar char="•"/>
            </a:pPr>
            <a:r>
              <a:rPr lang="en-US" sz="1400" dirty="0" smtClean="0">
                <a:solidFill>
                  <a:srgbClr val="222222"/>
                </a:solidFill>
                <a:latin typeface="Roboto"/>
              </a:rPr>
              <a:t>The </a:t>
            </a:r>
            <a:r>
              <a:rPr lang="en-US" sz="1400" dirty="0">
                <a:solidFill>
                  <a:srgbClr val="222222"/>
                </a:solidFill>
                <a:latin typeface="Roboto"/>
              </a:rPr>
              <a:t>elimination of unnecessary type </a:t>
            </a:r>
            <a:r>
              <a:rPr lang="en-US" sz="1400" dirty="0" smtClean="0">
                <a:solidFill>
                  <a:srgbClr val="222222"/>
                </a:solidFill>
                <a:latin typeface="Roboto"/>
              </a:rPr>
              <a:t>conversions</a:t>
            </a:r>
          </a:p>
          <a:p>
            <a:pPr marL="742950" lvl="1" indent="-285750">
              <a:buFont typeface="Arial" panose="020B0604020202020204" pitchFamily="34" charset="0"/>
              <a:buChar char="•"/>
            </a:pPr>
            <a:r>
              <a:rPr lang="en-US" sz="1400" dirty="0" smtClean="0">
                <a:solidFill>
                  <a:srgbClr val="222222"/>
                </a:solidFill>
                <a:latin typeface="Roboto"/>
              </a:rPr>
              <a:t>Loop‐invariant </a:t>
            </a:r>
            <a:r>
              <a:rPr lang="en-US" sz="1400" dirty="0">
                <a:solidFill>
                  <a:srgbClr val="222222"/>
                </a:solidFill>
                <a:latin typeface="Roboto"/>
              </a:rPr>
              <a:t>code </a:t>
            </a:r>
            <a:r>
              <a:rPr lang="en-US" sz="1400" dirty="0" smtClean="0">
                <a:solidFill>
                  <a:srgbClr val="222222"/>
                </a:solidFill>
                <a:latin typeface="Roboto"/>
              </a:rPr>
              <a:t>hoisting</a:t>
            </a:r>
          </a:p>
          <a:p>
            <a:pPr marL="742950" lvl="1" indent="-285750">
              <a:buFont typeface="Arial" panose="020B0604020202020204" pitchFamily="34" charset="0"/>
              <a:buChar char="•"/>
            </a:pPr>
            <a:r>
              <a:rPr lang="en-US" sz="1400" dirty="0" smtClean="0">
                <a:solidFill>
                  <a:srgbClr val="222222"/>
                </a:solidFill>
                <a:latin typeface="Roboto"/>
              </a:rPr>
              <a:t>Equivalent</a:t>
            </a:r>
            <a:r>
              <a:rPr lang="en-US" sz="1400" dirty="0">
                <a:solidFill>
                  <a:srgbClr val="222222"/>
                </a:solidFill>
                <a:latin typeface="Roboto"/>
              </a:rPr>
              <a:t> conversions replacing “heavy” mathematical functions by “lighter” </a:t>
            </a:r>
            <a:r>
              <a:rPr lang="en-US" sz="1400" dirty="0" smtClean="0">
                <a:solidFill>
                  <a:srgbClr val="222222"/>
                </a:solidFill>
                <a:latin typeface="Roboto"/>
              </a:rPr>
              <a:t>ones</a:t>
            </a:r>
          </a:p>
          <a:p>
            <a:pPr marL="742950" lvl="1" indent="-285750">
              <a:buFont typeface="Arial" panose="020B0604020202020204" pitchFamily="34" charset="0"/>
              <a:buChar char="•"/>
            </a:pPr>
            <a:r>
              <a:rPr lang="en-US" sz="1400" dirty="0" smtClean="0">
                <a:solidFill>
                  <a:srgbClr val="222222"/>
                </a:solidFill>
                <a:latin typeface="Roboto"/>
              </a:rPr>
              <a:t>Vectorization </a:t>
            </a:r>
            <a:r>
              <a:rPr lang="en-US" sz="1400" dirty="0">
                <a:solidFill>
                  <a:srgbClr val="222222"/>
                </a:solidFill>
                <a:latin typeface="Roboto"/>
              </a:rPr>
              <a:t>of </a:t>
            </a:r>
            <a:r>
              <a:rPr lang="en-US" sz="1400" dirty="0" smtClean="0">
                <a:solidFill>
                  <a:srgbClr val="222222"/>
                </a:solidFill>
                <a:latin typeface="Roboto"/>
              </a:rPr>
              <a:t>calculations</a:t>
            </a:r>
          </a:p>
          <a:p>
            <a:pPr marL="742950" lvl="1" indent="-285750">
              <a:buFont typeface="Arial" panose="020B0604020202020204" pitchFamily="34" charset="0"/>
              <a:buChar char="•"/>
            </a:pPr>
            <a:r>
              <a:rPr lang="en-US" sz="1400" dirty="0">
                <a:solidFill>
                  <a:srgbClr val="222222"/>
                </a:solidFill>
                <a:latin typeface="Roboto"/>
              </a:rPr>
              <a:t>P</a:t>
            </a:r>
            <a:r>
              <a:rPr lang="en-US" sz="1400" dirty="0" smtClean="0">
                <a:solidFill>
                  <a:srgbClr val="222222"/>
                </a:solidFill>
                <a:latin typeface="Roboto"/>
              </a:rPr>
              <a:t>arallelization</a:t>
            </a:r>
            <a:r>
              <a:rPr lang="en-US" sz="1400" dirty="0">
                <a:solidFill>
                  <a:srgbClr val="222222"/>
                </a:solidFill>
                <a:latin typeface="Roboto"/>
              </a:rPr>
              <a:t>, “warming up” of thread creation </a:t>
            </a:r>
            <a:endParaRPr lang="en-US" sz="1400" dirty="0" smtClean="0">
              <a:solidFill>
                <a:srgbClr val="222222"/>
              </a:solidFill>
              <a:latin typeface="Roboto"/>
            </a:endParaRPr>
          </a:p>
          <a:p>
            <a:pPr marL="742950" lvl="1" indent="-285750">
              <a:buFont typeface="Arial" panose="020B0604020202020204" pitchFamily="34" charset="0"/>
              <a:buChar char="•"/>
            </a:pPr>
            <a:r>
              <a:rPr lang="en-US" sz="1400" dirty="0" smtClean="0">
                <a:solidFill>
                  <a:srgbClr val="222222"/>
                </a:solidFill>
                <a:latin typeface="Roboto"/>
              </a:rPr>
              <a:t>Reduction</a:t>
            </a:r>
            <a:r>
              <a:rPr lang="en-US" sz="1400" dirty="0">
                <a:solidFill>
                  <a:srgbClr val="222222"/>
                </a:solidFill>
                <a:latin typeface="Roboto"/>
              </a:rPr>
              <a:t> of the accuracy of floating-</a:t>
            </a:r>
            <a:r>
              <a:rPr lang="en-US" sz="1400" dirty="0" smtClean="0">
                <a:solidFill>
                  <a:srgbClr val="222222"/>
                </a:solidFill>
                <a:latin typeface="Roboto"/>
              </a:rPr>
              <a:t>­point calculations</a:t>
            </a:r>
          </a:p>
          <a:p>
            <a:pPr marL="742950" lvl="1" indent="-285750">
              <a:buFont typeface="Arial" panose="020B0604020202020204" pitchFamily="34" charset="0"/>
              <a:buChar char="•"/>
            </a:pPr>
            <a:r>
              <a:rPr lang="en-US" sz="1400" dirty="0" smtClean="0">
                <a:solidFill>
                  <a:srgbClr val="222222"/>
                </a:solidFill>
                <a:latin typeface="Roboto"/>
              </a:rPr>
              <a:t>Memory </a:t>
            </a:r>
            <a:r>
              <a:rPr lang="en-US" sz="1400" dirty="0">
                <a:solidFill>
                  <a:srgbClr val="222222"/>
                </a:solidFill>
                <a:latin typeface="Roboto"/>
              </a:rPr>
              <a:t>optimization (via the use of streaming stores</a:t>
            </a:r>
            <a:r>
              <a:rPr lang="en-US" sz="1400" dirty="0" smtClean="0">
                <a:solidFill>
                  <a:srgbClr val="222222"/>
                </a:solidFill>
                <a:latin typeface="Roboto"/>
              </a:rPr>
              <a:t>).</a:t>
            </a:r>
            <a:endParaRPr lang="en-US" sz="1400" dirty="0">
              <a:solidFill>
                <a:srgbClr val="222222"/>
              </a:solidFill>
              <a:latin typeface="Roboto"/>
            </a:endParaRPr>
          </a:p>
        </p:txBody>
      </p:sp>
      <p:pic>
        <p:nvPicPr>
          <p:cNvPr id="3" name="Picture 2"/>
          <p:cNvPicPr>
            <a:picLocks noChangeAspect="1"/>
          </p:cNvPicPr>
          <p:nvPr/>
        </p:nvPicPr>
        <p:blipFill>
          <a:blip r:embed="rId3"/>
          <a:stretch>
            <a:fillRect/>
          </a:stretch>
        </p:blipFill>
        <p:spPr>
          <a:xfrm>
            <a:off x="4603898" y="2771864"/>
            <a:ext cx="4366437" cy="2054450"/>
          </a:xfrm>
          <a:prstGeom prst="rect">
            <a:avLst/>
          </a:prstGeom>
        </p:spPr>
      </p:pic>
    </p:spTree>
    <p:extLst>
      <p:ext uri="{BB962C8B-B14F-4D97-AF65-F5344CB8AC3E}">
        <p14:creationId xmlns:p14="http://schemas.microsoft.com/office/powerpoint/2010/main" val="80602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DATA TRANSFER </a:t>
            </a:r>
            <a:r>
              <a:rPr lang="en-US" sz="2400" dirty="0" smtClean="0">
                <a:solidFill>
                  <a:schemeClr val="tx1"/>
                </a:solidFill>
              </a:rPr>
              <a:t>USING THE </a:t>
            </a:r>
            <a:r>
              <a:rPr lang="en-US" sz="2400" dirty="0">
                <a:solidFill>
                  <a:schemeClr val="tx1"/>
                </a:solidFill>
              </a:rPr>
              <a:t>INTEL COI LIBRARY</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5" y="968852"/>
            <a:ext cx="2656980" cy="1487908"/>
          </a:xfrm>
        </p:spPr>
      </p:pic>
      <p:sp>
        <p:nvSpPr>
          <p:cNvPr id="5" name="Slide Number Placeholder 4"/>
          <p:cNvSpPr>
            <a:spLocks noGrp="1"/>
          </p:cNvSpPr>
          <p:nvPr>
            <p:ph type="sldNum" sz="quarter" idx="12"/>
          </p:nvPr>
        </p:nvSpPr>
        <p:spPr/>
        <p:txBody>
          <a:bodyPr/>
          <a:lstStyle/>
          <a:p>
            <a:fld id="{EE2556C5-CE8C-6547-B838-EA80C61A4AF7}" type="slidenum">
              <a:rPr lang="en-US" smtClean="0"/>
              <a:pPr/>
              <a:t>49</a:t>
            </a:fld>
            <a:endParaRPr lang="en-US"/>
          </a:p>
        </p:txBody>
      </p:sp>
      <p:sp>
        <p:nvSpPr>
          <p:cNvPr id="8" name="Rectangle 7"/>
          <p:cNvSpPr/>
          <p:nvPr/>
        </p:nvSpPr>
        <p:spPr>
          <a:xfrm>
            <a:off x="2176168" y="1054350"/>
            <a:ext cx="1316971" cy="313932"/>
          </a:xfrm>
          <a:prstGeom prst="rect">
            <a:avLst/>
          </a:prstGeom>
        </p:spPr>
        <p:txBody>
          <a:bodyPr wrap="square">
            <a:spAutoFit/>
          </a:bodyPr>
          <a:lstStyle/>
          <a:p>
            <a:pPr>
              <a:lnSpc>
                <a:spcPct val="80000"/>
              </a:lnSpc>
            </a:pPr>
            <a:r>
              <a:rPr lang="en-US" dirty="0">
                <a:solidFill>
                  <a:srgbClr val="000000"/>
                </a:solidFill>
                <a:latin typeface="Apple Chancery"/>
                <a:cs typeface="Apple Chancery"/>
              </a:rPr>
              <a:t>Louis Feng</a:t>
            </a:r>
            <a:endParaRPr lang="en-US" dirty="0" smtClean="0">
              <a:solidFill>
                <a:srgbClr val="000000"/>
              </a:solidFill>
              <a:latin typeface="Apple Chancery"/>
              <a:cs typeface="Apple Chancery"/>
            </a:endParaRPr>
          </a:p>
        </p:txBody>
      </p:sp>
      <p:sp>
        <p:nvSpPr>
          <p:cNvPr id="3" name="Rectangle 2"/>
          <p:cNvSpPr/>
          <p:nvPr/>
        </p:nvSpPr>
        <p:spPr>
          <a:xfrm>
            <a:off x="3845978" y="1041164"/>
            <a:ext cx="4572000" cy="1323439"/>
          </a:xfrm>
          <a:prstGeom prst="rect">
            <a:avLst/>
          </a:prstGeom>
        </p:spPr>
        <p:txBody>
          <a:bodyPr>
            <a:spAutoFit/>
          </a:bodyPr>
          <a:lstStyle/>
          <a:p>
            <a:r>
              <a:rPr lang="en-US" sz="1600" dirty="0">
                <a:solidFill>
                  <a:srgbClr val="222222"/>
                </a:solidFill>
                <a:latin typeface="Roboto"/>
              </a:rPr>
              <a:t>This short chapter gives an introduction to the Intel COI library and discusses the pros and cons of different data buffers </a:t>
            </a:r>
            <a:r>
              <a:rPr lang="en-US" sz="1600" dirty="0" smtClean="0">
                <a:solidFill>
                  <a:srgbClr val="222222"/>
                </a:solidFill>
                <a:latin typeface="Roboto"/>
              </a:rPr>
              <a:t>and </a:t>
            </a:r>
            <a:r>
              <a:rPr lang="en-US" sz="1600" dirty="0">
                <a:solidFill>
                  <a:srgbClr val="222222"/>
                </a:solidFill>
                <a:latin typeface="Roboto"/>
              </a:rPr>
              <a:t>provides benchmarks on transfer latency and bandwidth between the host and the coprocessor. </a:t>
            </a:r>
            <a:endParaRPr lang="en-US" sz="1600" dirty="0"/>
          </a:p>
        </p:txBody>
      </p:sp>
      <p:sp>
        <p:nvSpPr>
          <p:cNvPr id="6" name="Rectangle 5"/>
          <p:cNvSpPr/>
          <p:nvPr/>
        </p:nvSpPr>
        <p:spPr>
          <a:xfrm>
            <a:off x="394570" y="2581453"/>
            <a:ext cx="3894558" cy="830997"/>
          </a:xfrm>
          <a:prstGeom prst="rect">
            <a:avLst/>
          </a:prstGeom>
        </p:spPr>
        <p:txBody>
          <a:bodyPr wrap="square">
            <a:spAutoFit/>
          </a:bodyPr>
          <a:lstStyle/>
          <a:p>
            <a:r>
              <a:rPr lang="en-US" sz="1600" dirty="0"/>
              <a:t>The COI library is designed for </a:t>
            </a:r>
            <a:r>
              <a:rPr lang="en-US" sz="1600" dirty="0" smtClean="0"/>
              <a:t>communication </a:t>
            </a:r>
            <a:r>
              <a:rPr lang="en-US" sz="1600" dirty="0"/>
              <a:t>between the processes on the host and the coprocessor.</a:t>
            </a:r>
          </a:p>
        </p:txBody>
      </p:sp>
      <p:sp>
        <p:nvSpPr>
          <p:cNvPr id="10" name="Rectangle 9"/>
          <p:cNvSpPr/>
          <p:nvPr/>
        </p:nvSpPr>
        <p:spPr>
          <a:xfrm>
            <a:off x="4289129" y="2456760"/>
            <a:ext cx="4572000" cy="1323439"/>
          </a:xfrm>
          <a:prstGeom prst="rect">
            <a:avLst/>
          </a:prstGeom>
        </p:spPr>
        <p:txBody>
          <a:bodyPr>
            <a:spAutoFit/>
          </a:bodyPr>
          <a:lstStyle/>
          <a:p>
            <a:r>
              <a:rPr lang="en-US" sz="1600" dirty="0" smtClean="0"/>
              <a:t>The author discusses </a:t>
            </a:r>
            <a:r>
              <a:rPr lang="en-US" sz="1600" dirty="0"/>
              <a:t>three of the four buffer types in the COI library (</a:t>
            </a:r>
            <a:r>
              <a:rPr lang="en-US" sz="1600" dirty="0" err="1"/>
              <a:t>excluuding</a:t>
            </a:r>
            <a:r>
              <a:rPr lang="en-US" sz="1600" dirty="0"/>
              <a:t> </a:t>
            </a:r>
            <a:r>
              <a:rPr lang="en-US" sz="1600" dirty="0" smtClean="0"/>
              <a:t>OpenCL</a:t>
            </a:r>
            <a:r>
              <a:rPr lang="en-US" sz="1600" dirty="0" smtClean="0">
                <a:solidFill>
                  <a:srgbClr val="BFBFBF"/>
                </a:solidFill>
              </a:rPr>
              <a:t>*</a:t>
            </a:r>
            <a:r>
              <a:rPr lang="en-US" sz="1600" dirty="0" smtClean="0"/>
              <a:t>)</a:t>
            </a:r>
            <a:r>
              <a:rPr lang="en-US" sz="1600" dirty="0"/>
              <a:t>:</a:t>
            </a:r>
          </a:p>
          <a:p>
            <a:pPr marL="285750" indent="-285750">
              <a:buFont typeface="Arial" panose="020B0604020202020204" pitchFamily="34" charset="0"/>
              <a:buChar char="•"/>
            </a:pPr>
            <a:r>
              <a:rPr lang="en-US" sz="1600" dirty="0"/>
              <a:t>Streaming(deprecated since </a:t>
            </a:r>
            <a:r>
              <a:rPr lang="en-US" sz="1600" dirty="0" smtClean="0"/>
              <a:t>Intel MPSS3.2</a:t>
            </a:r>
            <a:r>
              <a:rPr lang="en-US" sz="1600" dirty="0"/>
              <a:t>)</a:t>
            </a:r>
          </a:p>
          <a:p>
            <a:pPr marL="285750" indent="-285750">
              <a:buFont typeface="Arial" panose="020B0604020202020204" pitchFamily="34" charset="0"/>
              <a:buChar char="•"/>
            </a:pPr>
            <a:r>
              <a:rPr lang="en-US" sz="1600" dirty="0"/>
              <a:t>Normal  </a:t>
            </a:r>
          </a:p>
          <a:p>
            <a:pPr marL="285750" indent="-285750">
              <a:buFont typeface="Arial" panose="020B0604020202020204" pitchFamily="34" charset="0"/>
              <a:buChar char="•"/>
            </a:pPr>
            <a:r>
              <a:rPr lang="en-US" sz="1600" dirty="0"/>
              <a:t>Pinned  </a:t>
            </a:r>
          </a:p>
        </p:txBody>
      </p:sp>
      <p:grpSp>
        <p:nvGrpSpPr>
          <p:cNvPr id="13" name="Group 12"/>
          <p:cNvGrpSpPr/>
          <p:nvPr/>
        </p:nvGrpSpPr>
        <p:grpSpPr>
          <a:xfrm>
            <a:off x="716363" y="3743843"/>
            <a:ext cx="7277100" cy="982997"/>
            <a:chOff x="716363" y="3710953"/>
            <a:chExt cx="7277100" cy="982997"/>
          </a:xfrm>
        </p:grpSpPr>
        <p:pic>
          <p:nvPicPr>
            <p:cNvPr id="11" name="Picture 10"/>
            <p:cNvPicPr>
              <a:picLocks noChangeAspect="1"/>
            </p:cNvPicPr>
            <p:nvPr/>
          </p:nvPicPr>
          <p:blipFill>
            <a:blip r:embed="rId4">
              <a:clrChange>
                <a:clrFrom>
                  <a:srgbClr val="FFFFFF"/>
                </a:clrFrom>
                <a:clrTo>
                  <a:srgbClr val="FFFFFF">
                    <a:alpha val="0"/>
                  </a:srgbClr>
                </a:clrTo>
              </a:clrChange>
            </a:blip>
            <a:stretch>
              <a:fillRect/>
            </a:stretch>
          </p:blipFill>
          <p:spPr>
            <a:xfrm>
              <a:off x="716363" y="3710953"/>
              <a:ext cx="7277100" cy="752475"/>
            </a:xfrm>
            <a:prstGeom prst="rect">
              <a:avLst/>
            </a:prstGeom>
          </p:spPr>
        </p:pic>
        <p:sp>
          <p:nvSpPr>
            <p:cNvPr id="12" name="TextBox 11"/>
            <p:cNvSpPr txBox="1"/>
            <p:nvPr/>
          </p:nvSpPr>
          <p:spPr>
            <a:xfrm>
              <a:off x="2161612" y="4416951"/>
              <a:ext cx="4695516" cy="276999"/>
            </a:xfrm>
            <a:prstGeom prst="rect">
              <a:avLst/>
            </a:prstGeom>
            <a:noFill/>
          </p:spPr>
          <p:txBody>
            <a:bodyPr wrap="none" rtlCol="0">
              <a:spAutoFit/>
            </a:bodyPr>
            <a:lstStyle/>
            <a:p>
              <a:r>
                <a:rPr lang="en-US" sz="1200" dirty="0" smtClean="0">
                  <a:latin typeface="Neo Sans Intel"/>
                  <a:cs typeface="Neo Sans Intel"/>
                </a:rPr>
                <a:t>The </a:t>
              </a:r>
              <a:r>
                <a:rPr lang="en-US" sz="1200" dirty="0" err="1" smtClean="0">
                  <a:latin typeface="Neo Sans Intel"/>
                  <a:cs typeface="Neo Sans Intel"/>
                </a:rPr>
                <a:t>Embree</a:t>
              </a:r>
              <a:r>
                <a:rPr lang="en-US" sz="1200" dirty="0" smtClean="0">
                  <a:latin typeface="Neo Sans Intel"/>
                  <a:cs typeface="Neo Sans Intel"/>
                </a:rPr>
                <a:t> ray-tracing library is one of the applications examined</a:t>
              </a:r>
            </a:p>
          </p:txBody>
        </p:sp>
      </p:grpSp>
    </p:spTree>
    <p:extLst>
      <p:ext uri="{BB962C8B-B14F-4D97-AF65-F5344CB8AC3E}">
        <p14:creationId xmlns:p14="http://schemas.microsoft.com/office/powerpoint/2010/main" val="98940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From ‘Correct’ to ‘Correct &amp; Efficient’: a Hydro2D case study with Godunov’s scheme</a:t>
            </a:r>
            <a:r>
              <a:rPr lang="en-US" sz="2800" dirty="0"/>
              <a:t/>
            </a:r>
            <a:br>
              <a:rPr lang="en-US" sz="2800" dirty="0"/>
            </a:b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5</a:t>
            </a:fld>
            <a:endParaRPr lang="en-US" dirty="0"/>
          </a:p>
        </p:txBody>
      </p:sp>
      <p:sp>
        <p:nvSpPr>
          <p:cNvPr id="4" name="Rectangle 3"/>
          <p:cNvSpPr/>
          <p:nvPr/>
        </p:nvSpPr>
        <p:spPr>
          <a:xfrm>
            <a:off x="0" y="1050739"/>
            <a:ext cx="4738254" cy="2062103"/>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222222"/>
                </a:solidFill>
                <a:latin typeface="Arial"/>
                <a:cs typeface="Arial"/>
              </a:rPr>
              <a:t>Case </a:t>
            </a:r>
            <a:r>
              <a:rPr lang="en-US" sz="1600" dirty="0">
                <a:solidFill>
                  <a:srgbClr val="222222"/>
                </a:solidFill>
                <a:latin typeface="Arial"/>
                <a:cs typeface="Arial"/>
              </a:rPr>
              <a:t>study is a modest-sized yet real-world code called </a:t>
            </a:r>
            <a:r>
              <a:rPr lang="en-US" sz="1600" dirty="0" smtClean="0">
                <a:solidFill>
                  <a:srgbClr val="469BD1"/>
                </a:solidFill>
                <a:latin typeface="Arial"/>
                <a:cs typeface="Arial"/>
                <a:hlinkClick r:id="rId3"/>
              </a:rPr>
              <a:t>Hydro2D</a:t>
            </a:r>
            <a:endParaRPr lang="en-US" sz="1600" dirty="0" smtClean="0">
              <a:solidFill>
                <a:srgbClr val="222222"/>
              </a:solidFill>
              <a:latin typeface="Arial"/>
              <a:cs typeface="Arial"/>
            </a:endParaRPr>
          </a:p>
          <a:p>
            <a:pPr marL="742950" lvl="1" indent="-285750">
              <a:buFont typeface="Arial" panose="020B0604020202020204" pitchFamily="34" charset="0"/>
              <a:buChar char="•"/>
            </a:pPr>
            <a:r>
              <a:rPr lang="en-US" sz="1600" dirty="0" smtClean="0">
                <a:solidFill>
                  <a:srgbClr val="222222"/>
                </a:solidFill>
                <a:latin typeface="Arial"/>
                <a:cs typeface="Arial"/>
              </a:rPr>
              <a:t>Solves “</a:t>
            </a:r>
            <a:r>
              <a:rPr lang="en-US" sz="1600" dirty="0" smtClean="0">
                <a:solidFill>
                  <a:srgbClr val="469BD1"/>
                </a:solidFill>
                <a:latin typeface="Arial"/>
                <a:cs typeface="Arial"/>
                <a:hlinkClick r:id="rId4"/>
              </a:rPr>
              <a:t>shock hydrodynamics</a:t>
            </a:r>
            <a:r>
              <a:rPr lang="en-US" sz="1600" dirty="0" smtClean="0">
                <a:solidFill>
                  <a:srgbClr val="222222"/>
                </a:solidFill>
                <a:latin typeface="Arial"/>
                <a:cs typeface="Arial"/>
              </a:rPr>
              <a:t>” of high-energy gas motion in 2D</a:t>
            </a:r>
          </a:p>
          <a:p>
            <a:pPr marL="742950" lvl="1" indent="-285750">
              <a:buFont typeface="Arial" panose="020B0604020202020204" pitchFamily="34" charset="0"/>
              <a:buChar char="•"/>
            </a:pPr>
            <a:r>
              <a:rPr lang="en-US" sz="1600" dirty="0" smtClean="0">
                <a:solidFill>
                  <a:srgbClr val="222222"/>
                </a:solidFill>
                <a:latin typeface="Arial"/>
                <a:cs typeface="Arial"/>
              </a:rPr>
              <a:t>Reference implementation: about </a:t>
            </a:r>
            <a:r>
              <a:rPr lang="en-US" sz="1600" dirty="0">
                <a:solidFill>
                  <a:srgbClr val="222222"/>
                </a:solidFill>
                <a:latin typeface="Arial"/>
                <a:cs typeface="Arial"/>
              </a:rPr>
              <a:t>5000 lines of C/C++ </a:t>
            </a:r>
          </a:p>
          <a:p>
            <a:pPr marL="285750" indent="-285750">
              <a:buFont typeface="Arial" panose="020B0604020202020204" pitchFamily="34" charset="0"/>
              <a:buChar char="•"/>
            </a:pPr>
            <a:r>
              <a:rPr lang="en-US" sz="1600" dirty="0" smtClean="0">
                <a:solidFill>
                  <a:srgbClr val="222222"/>
                </a:solidFill>
                <a:latin typeface="Arial"/>
                <a:cs typeface="Arial"/>
              </a:rPr>
              <a:t>Very applicable to astrodynamics and astronautics communities.</a:t>
            </a:r>
          </a:p>
        </p:txBody>
      </p:sp>
      <p:pic>
        <p:nvPicPr>
          <p:cNvPr id="2050" name="Picture 2" descr="http://wonka.physics.ncsu.edu/~blondin/young_snrs/2dssdw.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6200000">
            <a:off x="4971347" y="621984"/>
            <a:ext cx="1327636" cy="2113805"/>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upload.wikimedia.org/wikipedia/commons/2/25/Godunov_sergei.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578262" y="2859453"/>
            <a:ext cx="1243666" cy="155458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6834571" y="858865"/>
            <a:ext cx="2171381" cy="738664"/>
          </a:xfrm>
          <a:prstGeom prst="rect">
            <a:avLst/>
          </a:prstGeom>
        </p:spPr>
        <p:txBody>
          <a:bodyPr wrap="square">
            <a:spAutoFit/>
          </a:bodyPr>
          <a:lstStyle/>
          <a:p>
            <a:pPr algn="ctr"/>
            <a:r>
              <a:rPr lang="en-US" sz="1400" dirty="0">
                <a:latin typeface="Arial"/>
              </a:rPr>
              <a:t>Steps and access patterns for 1D slope-limited Godunov </a:t>
            </a:r>
            <a:r>
              <a:rPr lang="en-US" sz="1400" dirty="0" smtClean="0">
                <a:latin typeface="Arial"/>
              </a:rPr>
              <a:t>scheme</a:t>
            </a:r>
            <a:endParaRPr lang="en-US" sz="1400" dirty="0">
              <a:latin typeface="Arial"/>
            </a:endParaRPr>
          </a:p>
        </p:txBody>
      </p:sp>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803051" y="1597529"/>
            <a:ext cx="2202901" cy="3111037"/>
          </a:xfrm>
          <a:prstGeom prst="rect">
            <a:avLst/>
          </a:prstGeom>
        </p:spPr>
      </p:pic>
      <p:sp>
        <p:nvSpPr>
          <p:cNvPr id="12" name="Rectangle 11"/>
          <p:cNvSpPr/>
          <p:nvPr/>
        </p:nvSpPr>
        <p:spPr>
          <a:xfrm>
            <a:off x="83127" y="3304716"/>
            <a:ext cx="4572000" cy="1323439"/>
          </a:xfrm>
          <a:prstGeom prst="rect">
            <a:avLst/>
          </a:prstGeom>
        </p:spPr>
        <p:txBody>
          <a:bodyPr>
            <a:spAutoFit/>
          </a:bodyPr>
          <a:lstStyle/>
          <a:p>
            <a:pPr marL="285750" indent="-285750">
              <a:buFont typeface="Arial" panose="020B0604020202020204" pitchFamily="34" charset="0"/>
              <a:buChar char="•"/>
            </a:pPr>
            <a:r>
              <a:rPr lang="en-US" sz="1600" dirty="0">
                <a:solidFill>
                  <a:srgbClr val="222222"/>
                </a:solidFill>
                <a:latin typeface="Arial"/>
                <a:cs typeface="Arial"/>
              </a:rPr>
              <a:t>Hydro2D uses </a:t>
            </a:r>
            <a:r>
              <a:rPr lang="en-US" sz="1600" dirty="0">
                <a:solidFill>
                  <a:srgbClr val="469BD1"/>
                </a:solidFill>
                <a:latin typeface="Arial"/>
                <a:cs typeface="Arial"/>
                <a:hlinkClick r:id="rId8"/>
              </a:rPr>
              <a:t>Godunov’s </a:t>
            </a:r>
            <a:r>
              <a:rPr lang="en-US" sz="1600" dirty="0">
                <a:solidFill>
                  <a:srgbClr val="222222"/>
                </a:solidFill>
                <a:latin typeface="Arial"/>
                <a:cs typeface="Arial"/>
              </a:rPr>
              <a:t>method to compute more accurate solutions to initial boundary-value problems (IBVP)</a:t>
            </a:r>
          </a:p>
          <a:p>
            <a:pPr marL="742950" lvl="1" indent="-285750">
              <a:buFont typeface="Arial" panose="020B0604020202020204" pitchFamily="34" charset="0"/>
              <a:buChar char="•"/>
            </a:pPr>
            <a:r>
              <a:rPr lang="en-US" sz="1600" dirty="0">
                <a:solidFill>
                  <a:srgbClr val="222222"/>
                </a:solidFill>
                <a:latin typeface="Arial"/>
                <a:cs typeface="Arial"/>
              </a:rPr>
              <a:t>Developed in 1959 by the Soviet mathematician </a:t>
            </a:r>
            <a:r>
              <a:rPr lang="en-US" sz="1600" dirty="0">
                <a:solidFill>
                  <a:srgbClr val="469BD1"/>
                </a:solidFill>
                <a:latin typeface="Arial"/>
                <a:cs typeface="Arial"/>
                <a:hlinkClick r:id="rId9" tooltip="Sergei K. Godunov"/>
              </a:rPr>
              <a:t>S. K. Godunov</a:t>
            </a:r>
            <a:r>
              <a:rPr lang="en-US" sz="1600" dirty="0">
                <a:solidFill>
                  <a:srgbClr val="222222"/>
                </a:solidFill>
                <a:latin typeface="Arial"/>
                <a:cs typeface="Arial"/>
              </a:rPr>
              <a:t>.</a:t>
            </a:r>
          </a:p>
        </p:txBody>
      </p:sp>
      <p:sp>
        <p:nvSpPr>
          <p:cNvPr id="3" name="TextBox 2"/>
          <p:cNvSpPr txBox="1"/>
          <p:nvPr/>
        </p:nvSpPr>
        <p:spPr>
          <a:xfrm>
            <a:off x="4509370" y="4428100"/>
            <a:ext cx="1330614" cy="369332"/>
          </a:xfrm>
          <a:prstGeom prst="rect">
            <a:avLst/>
          </a:prstGeom>
          <a:noFill/>
        </p:spPr>
        <p:txBody>
          <a:bodyPr wrap="square" rtlCol="0">
            <a:spAutoFit/>
          </a:bodyPr>
          <a:lstStyle/>
          <a:p>
            <a:pPr algn="ctr"/>
            <a:r>
              <a:rPr lang="en-US" sz="1000" dirty="0" smtClean="0">
                <a:latin typeface="Neo Sans Intel"/>
                <a:cs typeface="Neo Sans Intel"/>
              </a:rPr>
              <a:t>S.K. Godunov </a:t>
            </a:r>
            <a:br>
              <a:rPr lang="en-US" sz="1000" dirty="0" smtClean="0">
                <a:latin typeface="Neo Sans Intel"/>
                <a:cs typeface="Neo Sans Intel"/>
              </a:rPr>
            </a:br>
            <a:r>
              <a:rPr lang="en-US" sz="800" i="1" dirty="0" smtClean="0">
                <a:latin typeface="Neo Sans Intel"/>
                <a:cs typeface="Neo Sans Intel"/>
              </a:rPr>
              <a:t>photo courtesy wikipedia</a:t>
            </a:r>
          </a:p>
        </p:txBody>
      </p:sp>
    </p:spTree>
    <p:extLst>
      <p:ext uri="{BB962C8B-B14F-4D97-AF65-F5344CB8AC3E}">
        <p14:creationId xmlns:p14="http://schemas.microsoft.com/office/powerpoint/2010/main" val="334882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4" grpId="1" build="allAtOnce"/>
      <p:bldP spid="6"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DATA TRANSFER </a:t>
            </a:r>
            <a:r>
              <a:rPr lang="en-US" sz="2400" dirty="0" smtClean="0">
                <a:solidFill>
                  <a:schemeClr val="tx1"/>
                </a:solidFill>
              </a:rPr>
              <a:t>USING THE </a:t>
            </a:r>
            <a:r>
              <a:rPr lang="en-US" sz="2400" dirty="0">
                <a:solidFill>
                  <a:schemeClr val="tx1"/>
                </a:solidFill>
              </a:rPr>
              <a:t>INTEL COI LIBRARY</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50</a:t>
            </a:fld>
            <a:endParaRPr lang="en-US"/>
          </a:p>
        </p:txBody>
      </p:sp>
      <p:grpSp>
        <p:nvGrpSpPr>
          <p:cNvPr id="9" name="Group 8"/>
          <p:cNvGrpSpPr/>
          <p:nvPr/>
        </p:nvGrpSpPr>
        <p:grpSpPr>
          <a:xfrm>
            <a:off x="4618049" y="653150"/>
            <a:ext cx="4525951" cy="2198082"/>
            <a:chOff x="2710308" y="1539351"/>
            <a:chExt cx="4466842" cy="2370578"/>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2718254" y="1779379"/>
              <a:ext cx="4458896" cy="2130550"/>
            </a:xfrm>
            <a:prstGeom prst="rect">
              <a:avLst/>
            </a:prstGeom>
          </p:spPr>
        </p:pic>
        <p:sp>
          <p:nvSpPr>
            <p:cNvPr id="6" name="TextBox 5"/>
            <p:cNvSpPr txBox="1"/>
            <p:nvPr/>
          </p:nvSpPr>
          <p:spPr>
            <a:xfrm>
              <a:off x="2710308" y="1539351"/>
              <a:ext cx="4440432" cy="531088"/>
            </a:xfrm>
            <a:prstGeom prst="rect">
              <a:avLst/>
            </a:prstGeom>
            <a:noFill/>
          </p:spPr>
          <p:txBody>
            <a:bodyPr wrap="square" rtlCol="0">
              <a:spAutoFit/>
            </a:bodyPr>
            <a:lstStyle/>
            <a:p>
              <a:pPr algn="ctr"/>
              <a:r>
                <a:rPr lang="en-US" sz="1200" dirty="0" smtClean="0">
                  <a:cs typeface="Neo Sans Intel"/>
                </a:rPr>
                <a:t>COI </a:t>
              </a:r>
              <a:r>
                <a:rPr lang="en-US" sz="1200" b="1" dirty="0" smtClean="0">
                  <a:solidFill>
                    <a:srgbClr val="00B0F0"/>
                  </a:solidFill>
                  <a:cs typeface="Neo Sans Intel"/>
                </a:rPr>
                <a:t>pinned</a:t>
              </a:r>
              <a:r>
                <a:rPr lang="en-US" sz="1200" dirty="0" smtClean="0">
                  <a:solidFill>
                    <a:srgbClr val="00B0F0"/>
                  </a:solidFill>
                  <a:cs typeface="Neo Sans Intel"/>
                </a:rPr>
                <a:t> </a:t>
              </a:r>
              <a:r>
                <a:rPr lang="en-US" sz="1200" dirty="0" smtClean="0">
                  <a:cs typeface="Neo Sans Intel"/>
                </a:rPr>
                <a:t>buffer create, write, and transfer performance</a:t>
              </a:r>
              <a:r>
                <a:rPr lang="en-US" sz="1200" dirty="0">
                  <a:cs typeface="Neo Sans Intel"/>
                </a:rPr>
                <a:t>	</a:t>
              </a:r>
            </a:p>
            <a:p>
              <a:pPr algn="ctr"/>
              <a:r>
                <a:rPr lang="en-US" sz="1400" dirty="0">
                  <a:cs typeface="Neo Sans Intel"/>
                </a:rPr>
                <a:t>  </a:t>
              </a:r>
              <a:endParaRPr lang="en-US" sz="1400" dirty="0" smtClean="0">
                <a:latin typeface="Neo Sans Intel"/>
                <a:cs typeface="Neo Sans Intel"/>
              </a:endParaRPr>
            </a:p>
          </p:txBody>
        </p:sp>
      </p:grpSp>
      <p:grpSp>
        <p:nvGrpSpPr>
          <p:cNvPr id="12" name="Group 11"/>
          <p:cNvGrpSpPr/>
          <p:nvPr/>
        </p:nvGrpSpPr>
        <p:grpSpPr>
          <a:xfrm>
            <a:off x="268242" y="610836"/>
            <a:ext cx="4099945" cy="2198082"/>
            <a:chOff x="171039" y="932902"/>
            <a:chExt cx="4099945" cy="2198082"/>
          </a:xfrm>
        </p:grpSpPr>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171039" y="1143766"/>
              <a:ext cx="4099945" cy="1987218"/>
            </a:xfrm>
            <a:prstGeom prst="rect">
              <a:avLst/>
            </a:prstGeom>
          </p:spPr>
        </p:pic>
        <p:sp>
          <p:nvSpPr>
            <p:cNvPr id="11" name="Rectangle 10"/>
            <p:cNvSpPr/>
            <p:nvPr/>
          </p:nvSpPr>
          <p:spPr>
            <a:xfrm>
              <a:off x="171039" y="932902"/>
              <a:ext cx="4099945" cy="276999"/>
            </a:xfrm>
            <a:prstGeom prst="rect">
              <a:avLst/>
            </a:prstGeom>
          </p:spPr>
          <p:txBody>
            <a:bodyPr wrap="square">
              <a:spAutoFit/>
            </a:bodyPr>
            <a:lstStyle/>
            <a:p>
              <a:pPr algn="ctr"/>
              <a:r>
                <a:rPr lang="en-US" sz="1200" dirty="0">
                  <a:cs typeface="Neo Sans Intel"/>
                </a:rPr>
                <a:t>COI </a:t>
              </a:r>
              <a:r>
                <a:rPr lang="en-US" sz="1200" b="1" dirty="0">
                  <a:solidFill>
                    <a:srgbClr val="00B0F0"/>
                  </a:solidFill>
                  <a:cs typeface="Neo Sans Intel"/>
                </a:rPr>
                <a:t>normal</a:t>
              </a:r>
              <a:r>
                <a:rPr lang="en-US" sz="1200" dirty="0">
                  <a:solidFill>
                    <a:srgbClr val="00B0F0"/>
                  </a:solidFill>
                  <a:cs typeface="Neo Sans Intel"/>
                </a:rPr>
                <a:t> </a:t>
              </a:r>
              <a:r>
                <a:rPr lang="en-US" sz="1200" dirty="0">
                  <a:cs typeface="Neo Sans Intel"/>
                </a:rPr>
                <a:t>buffer create, write, and transfer performance</a:t>
              </a:r>
            </a:p>
          </p:txBody>
        </p:sp>
      </p:grpSp>
      <p:grpSp>
        <p:nvGrpSpPr>
          <p:cNvPr id="15" name="Group 14"/>
          <p:cNvGrpSpPr/>
          <p:nvPr/>
        </p:nvGrpSpPr>
        <p:grpSpPr>
          <a:xfrm>
            <a:off x="1892596" y="2927997"/>
            <a:ext cx="5684873" cy="1838837"/>
            <a:chOff x="2305735" y="2920134"/>
            <a:chExt cx="4572000" cy="1838837"/>
          </a:xfrm>
        </p:grpSpPr>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2799787" y="3129762"/>
              <a:ext cx="3419166" cy="1629209"/>
            </a:xfrm>
            <a:prstGeom prst="rect">
              <a:avLst/>
            </a:prstGeom>
          </p:spPr>
        </p:pic>
        <p:sp>
          <p:nvSpPr>
            <p:cNvPr id="14" name="Rectangle 13"/>
            <p:cNvSpPr/>
            <p:nvPr/>
          </p:nvSpPr>
          <p:spPr>
            <a:xfrm>
              <a:off x="2305735" y="2920134"/>
              <a:ext cx="4572000" cy="261610"/>
            </a:xfrm>
            <a:prstGeom prst="rect">
              <a:avLst/>
            </a:prstGeom>
          </p:spPr>
          <p:txBody>
            <a:bodyPr>
              <a:spAutoFit/>
            </a:bodyPr>
            <a:lstStyle/>
            <a:p>
              <a:pPr algn="ctr"/>
              <a:r>
                <a:rPr lang="en-US" sz="1100" i="1" dirty="0" smtClean="0">
                  <a:cs typeface="Neo Sans Intel"/>
                </a:rPr>
                <a:t>(Deprecated)</a:t>
              </a:r>
              <a:r>
                <a:rPr lang="en-US" sz="1100" dirty="0" smtClean="0">
                  <a:cs typeface="Neo Sans Intel"/>
                </a:rPr>
                <a:t> COI </a:t>
              </a:r>
              <a:r>
                <a:rPr lang="en-US" sz="1100" b="1" dirty="0" smtClean="0">
                  <a:solidFill>
                    <a:srgbClr val="00B0F0"/>
                  </a:solidFill>
                  <a:cs typeface="Neo Sans Intel"/>
                </a:rPr>
                <a:t>streaming</a:t>
              </a:r>
              <a:r>
                <a:rPr lang="en-US" sz="1100" b="1" dirty="0" smtClean="0">
                  <a:cs typeface="Neo Sans Intel"/>
                </a:rPr>
                <a:t> </a:t>
              </a:r>
              <a:r>
                <a:rPr lang="en-US" sz="1100" dirty="0" smtClean="0">
                  <a:cs typeface="Neo Sans Intel"/>
                </a:rPr>
                <a:t>buffer </a:t>
              </a:r>
              <a:r>
                <a:rPr lang="en-US" sz="1100" dirty="0">
                  <a:cs typeface="Neo Sans Intel"/>
                </a:rPr>
                <a:t>create, write, and transfer performance</a:t>
              </a:r>
            </a:p>
          </p:txBody>
        </p:sp>
      </p:grpSp>
    </p:spTree>
    <p:extLst>
      <p:ext uri="{BB962C8B-B14F-4D97-AF65-F5344CB8AC3E}">
        <p14:creationId xmlns:p14="http://schemas.microsoft.com/office/powerpoint/2010/main" val="24918596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HIGH-PERFORMANCE </a:t>
            </a:r>
            <a:r>
              <a:rPr lang="en-US" sz="2400" dirty="0" smtClean="0">
                <a:solidFill>
                  <a:schemeClr val="tx1"/>
                </a:solidFill>
              </a:rPr>
              <a:t>RAY TRACING</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6" y="968852"/>
            <a:ext cx="2656978" cy="1487908"/>
          </a:xfrm>
        </p:spPr>
      </p:pic>
      <p:sp>
        <p:nvSpPr>
          <p:cNvPr id="5" name="Slide Number Placeholder 4"/>
          <p:cNvSpPr>
            <a:spLocks noGrp="1"/>
          </p:cNvSpPr>
          <p:nvPr>
            <p:ph type="sldNum" sz="quarter" idx="12"/>
          </p:nvPr>
        </p:nvSpPr>
        <p:spPr/>
        <p:txBody>
          <a:bodyPr/>
          <a:lstStyle/>
          <a:p>
            <a:fld id="{EE2556C5-CE8C-6547-B838-EA80C61A4AF7}" type="slidenum">
              <a:rPr lang="en-US" smtClean="0"/>
              <a:pPr/>
              <a:t>51</a:t>
            </a:fld>
            <a:endParaRPr lang="en-US"/>
          </a:p>
        </p:txBody>
      </p:sp>
      <p:sp>
        <p:nvSpPr>
          <p:cNvPr id="8" name="Rectangle 7"/>
          <p:cNvSpPr/>
          <p:nvPr/>
        </p:nvSpPr>
        <p:spPr>
          <a:xfrm>
            <a:off x="2912951" y="968852"/>
            <a:ext cx="5661765" cy="1200329"/>
          </a:xfrm>
          <a:prstGeom prst="rect">
            <a:avLst/>
          </a:prstGeom>
        </p:spPr>
        <p:txBody>
          <a:bodyPr wrap="square">
            <a:spAutoFit/>
          </a:bodyPr>
          <a:lstStyle/>
          <a:p>
            <a:pPr marL="285750" indent="-285750">
              <a:lnSpc>
                <a:spcPct val="80000"/>
              </a:lnSpc>
              <a:buFont typeface="Arial" panose="020B0604020202020204" pitchFamily="34" charset="0"/>
              <a:buChar char="•"/>
            </a:pPr>
            <a:r>
              <a:rPr lang="en-US" dirty="0">
                <a:solidFill>
                  <a:srgbClr val="000000"/>
                </a:solidFill>
                <a:latin typeface="Apple Chancery"/>
                <a:cs typeface="Apple Chancery"/>
              </a:rPr>
              <a:t>Gregory S. </a:t>
            </a:r>
            <a:r>
              <a:rPr lang="en-US" dirty="0" smtClean="0">
                <a:solidFill>
                  <a:srgbClr val="000000"/>
                </a:solidFill>
                <a:latin typeface="Apple Chancery"/>
                <a:cs typeface="Apple Chancery"/>
              </a:rPr>
              <a:t>Johnson</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Ingo Wald</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Sven </a:t>
            </a:r>
            <a:r>
              <a:rPr lang="en-US" dirty="0">
                <a:solidFill>
                  <a:srgbClr val="000000"/>
                </a:solidFill>
                <a:latin typeface="Apple Chancery"/>
                <a:cs typeface="Apple Chancery"/>
              </a:rPr>
              <a:t>Woop </a:t>
            </a:r>
            <a:endParaRPr lang="en-U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Carsten </a:t>
            </a:r>
            <a:r>
              <a:rPr lang="en-US" dirty="0" err="1">
                <a:solidFill>
                  <a:srgbClr val="000000"/>
                </a:solidFill>
                <a:latin typeface="Apple Chancery"/>
                <a:cs typeface="Apple Chancery"/>
              </a:rPr>
              <a:t>Benthin</a:t>
            </a:r>
            <a:r>
              <a:rPr lang="en-US" dirty="0">
                <a:solidFill>
                  <a:srgbClr val="000000"/>
                </a:solidFill>
                <a:latin typeface="Apple Chancery"/>
                <a:cs typeface="Apple Chancery"/>
              </a:rPr>
              <a:t> </a:t>
            </a:r>
            <a:endParaRPr lang="en-US" dirty="0" smtClean="0">
              <a:solidFill>
                <a:srgbClr val="000000"/>
              </a:solidFill>
              <a:latin typeface="Apple Chancery"/>
              <a:cs typeface="Apple Chancery"/>
            </a:endParaRP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Manfred </a:t>
            </a:r>
            <a:r>
              <a:rPr lang="en-US" dirty="0">
                <a:solidFill>
                  <a:srgbClr val="000000"/>
                </a:solidFill>
                <a:latin typeface="Apple Chancery"/>
                <a:cs typeface="Apple Chancery"/>
              </a:rPr>
              <a:t>Ernst</a:t>
            </a:r>
            <a:endParaRPr lang="en-US" dirty="0" smtClean="0">
              <a:solidFill>
                <a:srgbClr val="000000"/>
              </a:solidFill>
              <a:latin typeface="Apple Chancery"/>
              <a:cs typeface="Apple Chancery"/>
            </a:endParaRPr>
          </a:p>
        </p:txBody>
      </p:sp>
      <p:pic>
        <p:nvPicPr>
          <p:cNvPr id="9" name="Picture 2" descr="Imperial Crown of Austria"/>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32178" y="708582"/>
            <a:ext cx="3273774" cy="392353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67732" y="2478286"/>
            <a:ext cx="5672667" cy="2246769"/>
          </a:xfrm>
          <a:prstGeom prst="rect">
            <a:avLst/>
          </a:prstGeom>
        </p:spPr>
        <p:txBody>
          <a:bodyPr wrap="square">
            <a:spAutoFit/>
          </a:bodyPr>
          <a:lstStyle/>
          <a:p>
            <a:r>
              <a:rPr lang="en-US" sz="1400" dirty="0"/>
              <a:t>At the task level, ray tracing is trivially </a:t>
            </a:r>
            <a:r>
              <a:rPr lang="en-US" sz="1400" dirty="0" smtClean="0"/>
              <a:t>parallel …</a:t>
            </a:r>
          </a:p>
          <a:p>
            <a:pPr marL="285750" indent="-285750">
              <a:buFont typeface="Arial" panose="020B0604020202020204" pitchFamily="34" charset="0"/>
              <a:buChar char="•"/>
            </a:pPr>
            <a:r>
              <a:rPr lang="en-US" sz="1400" dirty="0" smtClean="0"/>
              <a:t>Rays </a:t>
            </a:r>
            <a:r>
              <a:rPr lang="en-US" sz="1400" dirty="0"/>
              <a:t>associated with different pixels </a:t>
            </a:r>
            <a:r>
              <a:rPr lang="en-US" sz="1400" dirty="0" smtClean="0"/>
              <a:t>can </a:t>
            </a:r>
            <a:r>
              <a:rPr lang="en-US" sz="1400" dirty="0"/>
              <a:t>be traced </a:t>
            </a:r>
            <a:r>
              <a:rPr lang="en-US" sz="1400" dirty="0" smtClean="0"/>
              <a:t>independently</a:t>
            </a:r>
            <a:endParaRPr lang="en-US" sz="1400" dirty="0"/>
          </a:p>
          <a:p>
            <a:pPr marL="285750" indent="-285750">
              <a:buFont typeface="Arial" panose="020B0604020202020204" pitchFamily="34" charset="0"/>
              <a:buChar char="•"/>
            </a:pPr>
            <a:r>
              <a:rPr lang="en-US" sz="1400" dirty="0" smtClean="0"/>
              <a:t>Unfortunately</a:t>
            </a:r>
            <a:r>
              <a:rPr lang="en-US" sz="1400" dirty="0"/>
              <a:t>, efficiently exploiting the vector units of modern CPUs for ray tracing is much </a:t>
            </a:r>
            <a:r>
              <a:rPr lang="en-US" sz="1400" dirty="0" smtClean="0"/>
              <a:t>more challenging</a:t>
            </a:r>
          </a:p>
          <a:p>
            <a:pPr marL="285750" indent="-285750">
              <a:buFont typeface="Arial" panose="020B0604020202020204" pitchFamily="34" charset="0"/>
              <a:buChar char="•"/>
            </a:pPr>
            <a:r>
              <a:rPr lang="en-US" sz="1400" dirty="0" smtClean="0"/>
              <a:t>Stepping </a:t>
            </a:r>
            <a:r>
              <a:rPr lang="en-US" sz="1400" dirty="0"/>
              <a:t>a ray through a hierarchical spatial data structure requires </a:t>
            </a:r>
            <a:r>
              <a:rPr lang="en-US" sz="1400" dirty="0" smtClean="0"/>
              <a:t>fine-grained </a:t>
            </a:r>
            <a:r>
              <a:rPr lang="en-US" sz="1400" dirty="0"/>
              <a:t>data-dependent branching and irregular memory access </a:t>
            </a:r>
            <a:r>
              <a:rPr lang="en-US" sz="1400" dirty="0" smtClean="0"/>
              <a:t>patterns</a:t>
            </a:r>
          </a:p>
          <a:p>
            <a:pPr marL="742950" lvl="1" indent="-285750">
              <a:buFont typeface="Arial" panose="020B0604020202020204" pitchFamily="34" charset="0"/>
              <a:buChar char="•"/>
            </a:pPr>
            <a:r>
              <a:rPr lang="en-US" sz="1400" dirty="0" smtClean="0"/>
              <a:t>Inhibits auto-vectorization</a:t>
            </a:r>
            <a:endParaRPr lang="en-US" sz="1400" dirty="0"/>
          </a:p>
          <a:p>
            <a:pPr marL="742950" lvl="1" indent="-285750">
              <a:buFont typeface="Arial" panose="020B0604020202020204" pitchFamily="34" charset="0"/>
              <a:buChar char="•"/>
            </a:pPr>
            <a:r>
              <a:rPr lang="en-US" sz="1400" dirty="0"/>
              <a:t>Worse, the optimal mapping of such a </a:t>
            </a:r>
            <a:r>
              <a:rPr lang="en-US" sz="1400" dirty="0" smtClean="0"/>
              <a:t>kernel is </a:t>
            </a:r>
            <a:r>
              <a:rPr lang="en-US" sz="1400" dirty="0"/>
              <a:t>not always obvious, even for an </a:t>
            </a:r>
            <a:r>
              <a:rPr lang="en-US" sz="1400" dirty="0" smtClean="0"/>
              <a:t>experienced programmer</a:t>
            </a:r>
            <a:endParaRPr lang="en-US" sz="1400" dirty="0"/>
          </a:p>
        </p:txBody>
      </p:sp>
    </p:spTree>
    <p:extLst>
      <p:ext uri="{BB962C8B-B14F-4D97-AF65-F5344CB8AC3E}">
        <p14:creationId xmlns:p14="http://schemas.microsoft.com/office/powerpoint/2010/main" val="346868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HIGH-PERFORMANCE </a:t>
            </a:r>
            <a:r>
              <a:rPr lang="en-US" sz="2400" dirty="0" smtClean="0">
                <a:solidFill>
                  <a:schemeClr val="tx1"/>
                </a:solidFill>
              </a:rPr>
              <a:t>RAY TRACING</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52</a:t>
            </a:fld>
            <a:endParaRPr lang="en-US"/>
          </a:p>
        </p:txBody>
      </p:sp>
      <p:grpSp>
        <p:nvGrpSpPr>
          <p:cNvPr id="10" name="Group 9"/>
          <p:cNvGrpSpPr/>
          <p:nvPr/>
        </p:nvGrpSpPr>
        <p:grpSpPr>
          <a:xfrm>
            <a:off x="838199" y="488085"/>
            <a:ext cx="6940550" cy="1791919"/>
            <a:chOff x="838199" y="488085"/>
            <a:chExt cx="6940550" cy="1791919"/>
          </a:xfrm>
        </p:grpSpPr>
        <p:pic>
          <p:nvPicPr>
            <p:cNvPr id="4" name="Picture 3"/>
            <p:cNvPicPr>
              <a:picLocks noChangeAspect="1"/>
            </p:cNvPicPr>
            <p:nvPr/>
          </p:nvPicPr>
          <p:blipFill>
            <a:blip r:embed="rId3"/>
            <a:stretch>
              <a:fillRect/>
            </a:stretch>
          </p:blipFill>
          <p:spPr>
            <a:xfrm>
              <a:off x="838199" y="488085"/>
              <a:ext cx="6940550" cy="1563858"/>
            </a:xfrm>
            <a:prstGeom prst="rect">
              <a:avLst/>
            </a:prstGeom>
          </p:spPr>
        </p:pic>
        <p:sp>
          <p:nvSpPr>
            <p:cNvPr id="3" name="Rectangle 2"/>
            <p:cNvSpPr/>
            <p:nvPr/>
          </p:nvSpPr>
          <p:spPr>
            <a:xfrm>
              <a:off x="3521239" y="2039938"/>
              <a:ext cx="1574470" cy="240066"/>
            </a:xfrm>
            <a:prstGeom prst="rect">
              <a:avLst/>
            </a:prstGeom>
          </p:spPr>
          <p:txBody>
            <a:bodyPr wrap="none">
              <a:spAutoFit/>
            </a:bodyPr>
            <a:lstStyle/>
            <a:p>
              <a:pPr>
                <a:lnSpc>
                  <a:spcPct val="80000"/>
                </a:lnSpc>
              </a:pPr>
              <a:r>
                <a:rPr lang="en-US" sz="1200" dirty="0" smtClean="0">
                  <a:solidFill>
                    <a:srgbClr val="000000"/>
                  </a:solidFill>
                  <a:latin typeface="Apple Chancery"/>
                  <a:cs typeface="Apple Chancery"/>
                </a:rPr>
                <a:t>Benchmarks images</a:t>
              </a:r>
              <a:endParaRPr lang="en-US" sz="1200" dirty="0">
                <a:solidFill>
                  <a:srgbClr val="000000"/>
                </a:solidFill>
                <a:latin typeface="Apple Chancery"/>
                <a:cs typeface="Apple Chancery"/>
              </a:endParaRPr>
            </a:p>
          </p:txBody>
        </p:sp>
      </p:grpSp>
      <p:grpSp>
        <p:nvGrpSpPr>
          <p:cNvPr id="12" name="Group 11"/>
          <p:cNvGrpSpPr/>
          <p:nvPr/>
        </p:nvGrpSpPr>
        <p:grpSpPr>
          <a:xfrm>
            <a:off x="4264024" y="2322962"/>
            <a:ext cx="4153954" cy="2486816"/>
            <a:chOff x="4264024" y="2322962"/>
            <a:chExt cx="4153954" cy="2486816"/>
          </a:xfrm>
        </p:grpSpPr>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509370" y="2322962"/>
              <a:ext cx="3441700" cy="1973916"/>
            </a:xfrm>
            <a:prstGeom prst="rect">
              <a:avLst/>
            </a:prstGeom>
          </p:spPr>
        </p:pic>
        <p:sp>
          <p:nvSpPr>
            <p:cNvPr id="8" name="Rectangle 7"/>
            <p:cNvSpPr/>
            <p:nvPr/>
          </p:nvSpPr>
          <p:spPr>
            <a:xfrm>
              <a:off x="4264024" y="4232697"/>
              <a:ext cx="4153954" cy="577081"/>
            </a:xfrm>
            <a:prstGeom prst="rect">
              <a:avLst/>
            </a:prstGeom>
          </p:spPr>
          <p:txBody>
            <a:bodyPr wrap="square">
              <a:spAutoFit/>
            </a:bodyPr>
            <a:lstStyle/>
            <a:p>
              <a:r>
                <a:rPr lang="en-US" sz="1050" dirty="0"/>
                <a:t>Performance (higher is better) for a parallel GPU-based renderer built in the NVIDIA </a:t>
              </a:r>
              <a:r>
                <a:rPr lang="en-US" sz="1050" dirty="0" err="1"/>
                <a:t>OptiX</a:t>
              </a:r>
              <a:r>
                <a:rPr lang="en-US" sz="1050" dirty="0"/>
                <a:t> system, and </a:t>
              </a:r>
              <a:r>
                <a:rPr lang="en-US" sz="1050" dirty="0" smtClean="0"/>
                <a:t>a parallel </a:t>
              </a:r>
              <a:r>
                <a:rPr lang="en-US" sz="1050" dirty="0"/>
                <a:t>renderer written in ISPC with the </a:t>
              </a:r>
              <a:r>
                <a:rPr lang="en-US" sz="1050" dirty="0" err="1"/>
                <a:t>Embree</a:t>
              </a:r>
              <a:r>
                <a:rPr lang="en-US" sz="1050" dirty="0"/>
                <a:t> hybrid packet/single-ray SIMD kernels.</a:t>
              </a:r>
            </a:p>
          </p:txBody>
        </p:sp>
      </p:grpSp>
      <p:grpSp>
        <p:nvGrpSpPr>
          <p:cNvPr id="11" name="Group 10"/>
          <p:cNvGrpSpPr/>
          <p:nvPr/>
        </p:nvGrpSpPr>
        <p:grpSpPr>
          <a:xfrm>
            <a:off x="235962" y="2322962"/>
            <a:ext cx="3947034" cy="2452684"/>
            <a:chOff x="235962" y="2322962"/>
            <a:chExt cx="3947034" cy="2452684"/>
          </a:xfrm>
        </p:grpSpPr>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235962" y="2322962"/>
              <a:ext cx="3701908" cy="1907206"/>
            </a:xfrm>
            <a:prstGeom prst="rect">
              <a:avLst/>
            </a:prstGeom>
          </p:spPr>
        </p:pic>
        <p:sp>
          <p:nvSpPr>
            <p:cNvPr id="9" name="Rectangle 8"/>
            <p:cNvSpPr/>
            <p:nvPr/>
          </p:nvSpPr>
          <p:spPr>
            <a:xfrm>
              <a:off x="235962" y="4198565"/>
              <a:ext cx="3947034" cy="577081"/>
            </a:xfrm>
            <a:prstGeom prst="rect">
              <a:avLst/>
            </a:prstGeom>
          </p:spPr>
          <p:txBody>
            <a:bodyPr wrap="square">
              <a:spAutoFit/>
            </a:bodyPr>
            <a:lstStyle/>
            <a:p>
              <a:r>
                <a:rPr lang="en-US" sz="1050" dirty="0"/>
                <a:t>Results are given as </a:t>
              </a:r>
              <a:r>
                <a:rPr lang="en-US" sz="1050" dirty="0" smtClean="0"/>
                <a:t>the total </a:t>
              </a:r>
              <a:r>
                <a:rPr lang="en-US" sz="1050" dirty="0"/>
                <a:t>rays traced divided by total frame time, including sampling (16 samples per pixel) and shading (</a:t>
              </a:r>
              <a:r>
                <a:rPr lang="en-US" sz="1050" dirty="0" smtClean="0"/>
                <a:t>typically 30-50</a:t>
              </a:r>
              <a:r>
                <a:rPr lang="en-US" sz="1050" dirty="0"/>
                <a:t>% of the total frame time)</a:t>
              </a:r>
            </a:p>
          </p:txBody>
        </p:sp>
      </p:grpSp>
    </p:spTree>
    <p:extLst>
      <p:ext uri="{BB962C8B-B14F-4D97-AF65-F5344CB8AC3E}">
        <p14:creationId xmlns:p14="http://schemas.microsoft.com/office/powerpoint/2010/main" val="188926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PORTABLE </a:t>
            </a:r>
            <a:r>
              <a:rPr lang="en-US" sz="2400" dirty="0" smtClean="0">
                <a:solidFill>
                  <a:schemeClr val="tx1"/>
                </a:solidFill>
              </a:rPr>
              <a:t>PERFORMANCE WITH OPENCL</a:t>
            </a:r>
            <a:r>
              <a:rPr lang="en-US" sz="2400" dirty="0" smtClean="0">
                <a:solidFill>
                  <a:srgbClr val="BFBFBF"/>
                </a:solidFill>
              </a:rPr>
              <a:t>*</a:t>
            </a:r>
            <a:endParaRPr lang="en-US" sz="2800" dirty="0">
              <a:solidFill>
                <a:srgbClr val="BFBFBF"/>
              </a:solidFill>
            </a:endParaRP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6" y="968852"/>
            <a:ext cx="2656978" cy="1487907"/>
          </a:xfrm>
        </p:spPr>
      </p:pic>
      <p:sp>
        <p:nvSpPr>
          <p:cNvPr id="5" name="Slide Number Placeholder 4"/>
          <p:cNvSpPr>
            <a:spLocks noGrp="1"/>
          </p:cNvSpPr>
          <p:nvPr>
            <p:ph type="sldNum" sz="quarter" idx="12"/>
          </p:nvPr>
        </p:nvSpPr>
        <p:spPr/>
        <p:txBody>
          <a:bodyPr/>
          <a:lstStyle/>
          <a:p>
            <a:fld id="{EE2556C5-CE8C-6547-B838-EA80C61A4AF7}" type="slidenum">
              <a:rPr lang="en-US" smtClean="0"/>
              <a:pPr/>
              <a:t>53</a:t>
            </a:fld>
            <a:endParaRPr lang="en-US"/>
          </a:p>
        </p:txBody>
      </p:sp>
      <p:sp>
        <p:nvSpPr>
          <p:cNvPr id="8" name="Rectangle 7"/>
          <p:cNvSpPr/>
          <p:nvPr/>
        </p:nvSpPr>
        <p:spPr>
          <a:xfrm>
            <a:off x="2912951" y="968852"/>
            <a:ext cx="3034193" cy="535531"/>
          </a:xfrm>
          <a:prstGeom prst="rect">
            <a:avLst/>
          </a:prstGeom>
        </p:spPr>
        <p:txBody>
          <a:bodyPr wrap="square">
            <a:spAutoFit/>
          </a:bodyPr>
          <a:lstStyle/>
          <a:p>
            <a:pPr marL="285750" indent="-285750">
              <a:lnSpc>
                <a:spcPct val="80000"/>
              </a:lnSpc>
              <a:buFont typeface="Arial" panose="020B0604020202020204" pitchFamily="34" charset="0"/>
              <a:buChar char="•"/>
            </a:pPr>
            <a:r>
              <a:rPr lang="en-US" dirty="0">
                <a:solidFill>
                  <a:srgbClr val="000000"/>
                </a:solidFill>
                <a:latin typeface="Apple Chancery"/>
                <a:cs typeface="Apple Chancery"/>
              </a:rPr>
              <a:t>Simon </a:t>
            </a:r>
            <a:r>
              <a:rPr lang="en-US" dirty="0" err="1" smtClean="0">
                <a:solidFill>
                  <a:srgbClr val="000000"/>
                </a:solidFill>
                <a:latin typeface="Apple Chancery"/>
                <a:cs typeface="Apple Chancery"/>
              </a:rPr>
              <a:t>Mcintosh</a:t>
            </a:r>
            <a:r>
              <a:rPr lang="en-US" dirty="0" smtClean="0">
                <a:solidFill>
                  <a:srgbClr val="000000"/>
                </a:solidFill>
                <a:latin typeface="Apple Chancery"/>
                <a:cs typeface="Apple Chancery"/>
              </a:rPr>
              <a:t>-Smith </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Tim Mattson</a:t>
            </a:r>
          </a:p>
        </p:txBody>
      </p:sp>
      <p:sp>
        <p:nvSpPr>
          <p:cNvPr id="3" name="Rectangle 2"/>
          <p:cNvSpPr/>
          <p:nvPr/>
        </p:nvSpPr>
        <p:spPr>
          <a:xfrm>
            <a:off x="185084" y="2908737"/>
            <a:ext cx="3590012" cy="1815882"/>
          </a:xfrm>
          <a:prstGeom prst="rect">
            <a:avLst/>
          </a:prstGeom>
        </p:spPr>
        <p:txBody>
          <a:bodyPr wrap="square">
            <a:spAutoFit/>
          </a:bodyPr>
          <a:lstStyle/>
          <a:p>
            <a:r>
              <a:rPr lang="en-US" sz="1400" dirty="0">
                <a:solidFill>
                  <a:srgbClr val="222222"/>
                </a:solidFill>
                <a:latin typeface="Roboto"/>
              </a:rPr>
              <a:t>This </a:t>
            </a:r>
            <a:r>
              <a:rPr lang="en-US" sz="1400" i="1" dirty="0">
                <a:solidFill>
                  <a:srgbClr val="222222"/>
                </a:solidFill>
                <a:latin typeface="Roboto"/>
              </a:rPr>
              <a:t>High Performance Parallelism Pearl </a:t>
            </a:r>
            <a:r>
              <a:rPr lang="en-US" sz="1400" dirty="0" smtClean="0">
                <a:solidFill>
                  <a:srgbClr val="222222"/>
                </a:solidFill>
                <a:latin typeface="Roboto"/>
              </a:rPr>
              <a:t>shows</a:t>
            </a:r>
            <a:r>
              <a:rPr lang="en-US" sz="1400" dirty="0">
                <a:solidFill>
                  <a:srgbClr val="222222"/>
                </a:solidFill>
                <a:latin typeface="Roboto"/>
              </a:rPr>
              <a:t> the potential for using the </a:t>
            </a:r>
            <a:r>
              <a:rPr lang="en-US" sz="1400" dirty="0" smtClean="0">
                <a:solidFill>
                  <a:srgbClr val="222222"/>
                </a:solidFill>
                <a:latin typeface="Roboto"/>
              </a:rPr>
              <a:t>OpenCL </a:t>
            </a:r>
            <a:r>
              <a:rPr lang="en-US" sz="1400" dirty="0">
                <a:solidFill>
                  <a:srgbClr val="222222"/>
                </a:solidFill>
                <a:latin typeface="Roboto"/>
              </a:rPr>
              <a:t>standard parallel programming language to deliver portable performance </a:t>
            </a:r>
            <a:r>
              <a:rPr lang="en-US" sz="1400" dirty="0" smtClean="0">
                <a:solidFill>
                  <a:srgbClr val="222222"/>
                </a:solidFill>
                <a:latin typeface="Roboto"/>
              </a:rPr>
              <a:t>on:</a:t>
            </a:r>
          </a:p>
          <a:p>
            <a:pPr marL="285750" indent="-285750">
              <a:buFont typeface="Arial" panose="020B0604020202020204" pitchFamily="34" charset="0"/>
              <a:buChar char="•"/>
            </a:pPr>
            <a:r>
              <a:rPr lang="en-US" sz="1400" dirty="0" smtClean="0">
                <a:solidFill>
                  <a:srgbClr val="222222"/>
                </a:solidFill>
                <a:latin typeface="Roboto"/>
              </a:rPr>
              <a:t>Intel® </a:t>
            </a:r>
            <a:r>
              <a:rPr lang="en-US" sz="1400" dirty="0">
                <a:solidFill>
                  <a:srgbClr val="222222"/>
                </a:solidFill>
                <a:latin typeface="Roboto"/>
              </a:rPr>
              <a:t>Xeon </a:t>
            </a:r>
            <a:r>
              <a:rPr lang="en-US" sz="1400" dirty="0" smtClean="0">
                <a:solidFill>
                  <a:srgbClr val="222222"/>
                </a:solidFill>
                <a:latin typeface="Roboto"/>
              </a:rPr>
              <a:t>Phi™ coprocessors</a:t>
            </a:r>
          </a:p>
          <a:p>
            <a:pPr marL="285750" indent="-285750">
              <a:buFont typeface="Arial" panose="020B0604020202020204" pitchFamily="34" charset="0"/>
              <a:buChar char="•"/>
            </a:pPr>
            <a:r>
              <a:rPr lang="en-US" sz="1400" dirty="0" smtClean="0">
                <a:solidFill>
                  <a:srgbClr val="222222"/>
                </a:solidFill>
                <a:latin typeface="Roboto"/>
              </a:rPr>
              <a:t>Intel® Xeon® processors</a:t>
            </a:r>
          </a:p>
          <a:p>
            <a:pPr marL="285750" indent="-285750">
              <a:buFont typeface="Arial" panose="020B0604020202020204" pitchFamily="34" charset="0"/>
              <a:buChar char="•"/>
            </a:pPr>
            <a:r>
              <a:rPr lang="en-US" sz="1400" dirty="0">
                <a:solidFill>
                  <a:srgbClr val="222222"/>
                </a:solidFill>
                <a:latin typeface="Roboto"/>
              </a:rPr>
              <a:t>M</a:t>
            </a:r>
            <a:r>
              <a:rPr lang="en-US" sz="1400" dirty="0" smtClean="0">
                <a:solidFill>
                  <a:srgbClr val="222222"/>
                </a:solidFill>
                <a:latin typeface="Roboto"/>
              </a:rPr>
              <a:t>any-core </a:t>
            </a:r>
            <a:r>
              <a:rPr lang="en-US" sz="1400" dirty="0">
                <a:solidFill>
                  <a:srgbClr val="222222"/>
                </a:solidFill>
                <a:latin typeface="Roboto"/>
              </a:rPr>
              <a:t>devices such as </a:t>
            </a:r>
            <a:r>
              <a:rPr lang="en-US" sz="1400" dirty="0" smtClean="0">
                <a:solidFill>
                  <a:srgbClr val="222222"/>
                </a:solidFill>
                <a:latin typeface="Roboto"/>
              </a:rPr>
              <a:t>GPUs</a:t>
            </a:r>
          </a:p>
          <a:p>
            <a:r>
              <a:rPr lang="en-US" sz="1400" dirty="0" smtClean="0">
                <a:solidFill>
                  <a:srgbClr val="222222"/>
                </a:solidFill>
                <a:latin typeface="Roboto"/>
              </a:rPr>
              <a:t> </a:t>
            </a:r>
            <a:endParaRPr lang="en-US" sz="1400" dirty="0"/>
          </a:p>
        </p:txBody>
      </p:sp>
      <p:sp>
        <p:nvSpPr>
          <p:cNvPr id="4" name="Rectangle 3"/>
          <p:cNvSpPr/>
          <p:nvPr/>
        </p:nvSpPr>
        <p:spPr>
          <a:xfrm>
            <a:off x="3845978" y="2908737"/>
            <a:ext cx="4572000" cy="1815882"/>
          </a:xfrm>
          <a:prstGeom prst="rect">
            <a:avLst/>
          </a:prstGeom>
        </p:spPr>
        <p:txBody>
          <a:bodyPr>
            <a:spAutoFit/>
          </a:bodyPr>
          <a:lstStyle/>
          <a:p>
            <a:pPr marL="285750" indent="-285750">
              <a:buFont typeface="Arial" panose="020B0604020202020204" pitchFamily="34" charset="0"/>
              <a:buChar char="•"/>
            </a:pPr>
            <a:r>
              <a:rPr lang="en-US" sz="1400" dirty="0">
                <a:solidFill>
                  <a:srgbClr val="222222"/>
                </a:solidFill>
                <a:latin typeface="Roboto"/>
              </a:rPr>
              <a:t>This portable performance can be delivered from a single program without needing multiple versions of the code, an advantage of </a:t>
            </a:r>
            <a:r>
              <a:rPr lang="en-US" sz="1400" dirty="0" err="1">
                <a:solidFill>
                  <a:srgbClr val="222222"/>
                </a:solidFill>
                <a:latin typeface="Roboto"/>
              </a:rPr>
              <a:t>OpenCL</a:t>
            </a:r>
            <a:r>
              <a:rPr lang="en-US" sz="1400" dirty="0">
                <a:solidFill>
                  <a:srgbClr val="222222"/>
                </a:solidFill>
                <a:latin typeface="Roboto"/>
              </a:rPr>
              <a:t> over most other approaches available </a:t>
            </a:r>
            <a:r>
              <a:rPr lang="en-US" sz="1400" dirty="0" smtClean="0">
                <a:solidFill>
                  <a:srgbClr val="222222"/>
                </a:solidFill>
                <a:latin typeface="Roboto"/>
              </a:rPr>
              <a:t>today</a:t>
            </a:r>
          </a:p>
          <a:p>
            <a:pPr marL="285750" indent="-285750">
              <a:buFont typeface="Arial" panose="020B0604020202020204" pitchFamily="34" charset="0"/>
              <a:buChar char="•"/>
            </a:pPr>
            <a:r>
              <a:rPr lang="en-US" sz="1400" dirty="0" smtClean="0">
                <a:solidFill>
                  <a:srgbClr val="222222"/>
                </a:solidFill>
                <a:latin typeface="Roboto"/>
              </a:rPr>
              <a:t>The </a:t>
            </a:r>
            <a:r>
              <a:rPr lang="en-US" sz="1400" dirty="0">
                <a:solidFill>
                  <a:srgbClr val="222222"/>
                </a:solidFill>
                <a:latin typeface="Roboto"/>
              </a:rPr>
              <a:t>authors also briefly discuss the relationship between OpenCL and NVIDIA’s CUDA as well as pragma-based programming such as </a:t>
            </a:r>
            <a:r>
              <a:rPr lang="en-US" sz="1400" dirty="0" smtClean="0">
                <a:solidFill>
                  <a:srgbClr val="222222"/>
                </a:solidFill>
                <a:latin typeface="Roboto"/>
              </a:rPr>
              <a:t>OpenMP</a:t>
            </a:r>
            <a:r>
              <a:rPr lang="en-US" sz="1400" dirty="0" smtClean="0">
                <a:solidFill>
                  <a:srgbClr val="BFBFBF"/>
                </a:solidFill>
                <a:latin typeface="Roboto"/>
              </a:rPr>
              <a:t>*</a:t>
            </a:r>
            <a:r>
              <a:rPr lang="en-US" sz="1400" dirty="0" smtClean="0">
                <a:solidFill>
                  <a:srgbClr val="222222"/>
                </a:solidFill>
                <a:latin typeface="Roboto"/>
              </a:rPr>
              <a:t> </a:t>
            </a:r>
            <a:r>
              <a:rPr lang="en-US" sz="1400" dirty="0">
                <a:solidFill>
                  <a:srgbClr val="222222"/>
                </a:solidFill>
                <a:latin typeface="Roboto"/>
              </a:rPr>
              <a:t>4.0 and </a:t>
            </a:r>
            <a:r>
              <a:rPr lang="en-US" sz="1400" dirty="0" smtClean="0">
                <a:solidFill>
                  <a:srgbClr val="222222"/>
                </a:solidFill>
                <a:latin typeface="Roboto"/>
              </a:rPr>
              <a:t>OpenACC</a:t>
            </a:r>
            <a:endParaRPr lang="en-US" sz="1400" dirty="0"/>
          </a:p>
        </p:txBody>
      </p:sp>
      <p:sp>
        <p:nvSpPr>
          <p:cNvPr id="6" name="Rectangle 5"/>
          <p:cNvSpPr/>
          <p:nvPr/>
        </p:nvSpPr>
        <p:spPr>
          <a:xfrm>
            <a:off x="4987202" y="1248809"/>
            <a:ext cx="4018750" cy="1600438"/>
          </a:xfrm>
          <a:prstGeom prst="rect">
            <a:avLst/>
          </a:prstGeom>
        </p:spPr>
        <p:txBody>
          <a:bodyPr wrap="square">
            <a:spAutoFit/>
          </a:bodyPr>
          <a:lstStyle/>
          <a:p>
            <a:r>
              <a:rPr lang="en-US" sz="1400" i="1" dirty="0" smtClean="0"/>
              <a:t>“As </a:t>
            </a:r>
            <a:r>
              <a:rPr lang="en-US" sz="1400" i="1" dirty="0"/>
              <a:t>proof of </a:t>
            </a:r>
            <a:r>
              <a:rPr lang="en-US" sz="1400" i="1" dirty="0" err="1"/>
              <a:t>OpenCL’s</a:t>
            </a:r>
            <a:r>
              <a:rPr lang="en-US" sz="1400" i="1" dirty="0"/>
              <a:t> ability to deliver performance portability, we describe results from </a:t>
            </a:r>
            <a:r>
              <a:rPr lang="en-US" sz="1400" i="1" dirty="0" smtClean="0"/>
              <a:t>the BUDE </a:t>
            </a:r>
            <a:r>
              <a:rPr lang="en-US" sz="1400" i="1" dirty="0"/>
              <a:t>molecular docking code, which sustains </a:t>
            </a:r>
            <a:r>
              <a:rPr lang="en-US" sz="1400" b="1" i="1" dirty="0"/>
              <a:t>over</a:t>
            </a:r>
            <a:r>
              <a:rPr lang="en-US" sz="1400" i="1" dirty="0"/>
              <a:t> </a:t>
            </a:r>
            <a:r>
              <a:rPr lang="en-US" sz="1400" b="1" i="1" dirty="0"/>
              <a:t>30% of peak</a:t>
            </a:r>
            <a:r>
              <a:rPr lang="en-US" sz="1400" i="1" dirty="0"/>
              <a:t> floating-point performance </a:t>
            </a:r>
            <a:r>
              <a:rPr lang="en-US" sz="1400" b="1" i="1" dirty="0"/>
              <a:t>on a wide variety</a:t>
            </a:r>
            <a:r>
              <a:rPr lang="en-US" sz="1400" i="1" dirty="0"/>
              <a:t> </a:t>
            </a:r>
            <a:r>
              <a:rPr lang="en-US" sz="1400" i="1" dirty="0" smtClean="0"/>
              <a:t>of processors</a:t>
            </a:r>
            <a:r>
              <a:rPr lang="en-US" sz="1400" i="1" dirty="0"/>
              <a:t>, including laptop CPUs, Xeon, Xeon Phi, and GPUs</a:t>
            </a:r>
            <a:r>
              <a:rPr lang="en-US" sz="1400" i="1" dirty="0" smtClean="0"/>
              <a:t>.” </a:t>
            </a:r>
            <a:r>
              <a:rPr lang="en-US" sz="1200" dirty="0" smtClean="0"/>
              <a:t>[Emphasis added]</a:t>
            </a:r>
            <a:endParaRPr lang="en-US" sz="1200" dirty="0"/>
          </a:p>
        </p:txBody>
      </p:sp>
    </p:spTree>
    <p:extLst>
      <p:ext uri="{BB962C8B-B14F-4D97-AF65-F5344CB8AC3E}">
        <p14:creationId xmlns:p14="http://schemas.microsoft.com/office/powerpoint/2010/main" val="287002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PORTABLE </a:t>
            </a:r>
            <a:r>
              <a:rPr lang="en-US" sz="2400" dirty="0" smtClean="0">
                <a:solidFill>
                  <a:schemeClr val="tx1"/>
                </a:solidFill>
              </a:rPr>
              <a:t>PERFORMANCE WITH OPENCL</a:t>
            </a:r>
            <a:r>
              <a:rPr lang="en-US" sz="2400" dirty="0" smtClean="0">
                <a:solidFill>
                  <a:srgbClr val="BFBFBF"/>
                </a:solidFill>
              </a:rPr>
              <a:t>*</a:t>
            </a:r>
            <a:endParaRPr lang="en-US" sz="2800" dirty="0">
              <a:solidFill>
                <a:srgbClr val="BFBFBF"/>
              </a:solidFill>
            </a:endParaRPr>
          </a:p>
        </p:txBody>
      </p:sp>
      <p:sp>
        <p:nvSpPr>
          <p:cNvPr id="5" name="Slide Number Placeholder 4"/>
          <p:cNvSpPr>
            <a:spLocks noGrp="1"/>
          </p:cNvSpPr>
          <p:nvPr>
            <p:ph type="sldNum" sz="quarter" idx="12"/>
          </p:nvPr>
        </p:nvSpPr>
        <p:spPr/>
        <p:txBody>
          <a:bodyPr/>
          <a:lstStyle/>
          <a:p>
            <a:fld id="{EE2556C5-CE8C-6547-B838-EA80C61A4AF7}" type="slidenum">
              <a:rPr lang="en-US" smtClean="0"/>
              <a:pPr/>
              <a:t>54</a:t>
            </a:fld>
            <a:endParaRPr lang="en-US"/>
          </a:p>
        </p:txBody>
      </p:sp>
      <p:sp>
        <p:nvSpPr>
          <p:cNvPr id="3" name="Content Placeholder 2"/>
          <p:cNvSpPr>
            <a:spLocks noGrp="1"/>
          </p:cNvSpPr>
          <p:nvPr>
            <p:ph sz="half" idx="2"/>
          </p:nvPr>
        </p:nvSpPr>
        <p:spPr>
          <a:xfrm>
            <a:off x="2570936" y="530191"/>
            <a:ext cx="3624301" cy="442745"/>
          </a:xfrm>
        </p:spPr>
        <p:txBody>
          <a:bodyPr/>
          <a:lstStyle/>
          <a:p>
            <a:r>
              <a:rPr lang="en-US" dirty="0" smtClean="0">
                <a:solidFill>
                  <a:schemeClr val="tx1"/>
                </a:solidFill>
              </a:rPr>
              <a:t>BUDE – </a:t>
            </a:r>
            <a:r>
              <a:rPr lang="en-US" dirty="0" err="1" smtClean="0">
                <a:solidFill>
                  <a:schemeClr val="tx1"/>
                </a:solidFill>
              </a:rPr>
              <a:t>OpenCL</a:t>
            </a:r>
            <a:r>
              <a:rPr lang="en-US" dirty="0" smtClean="0">
                <a:solidFill>
                  <a:schemeClr val="tx1"/>
                </a:solidFill>
              </a:rPr>
              <a:t> Molecular</a:t>
            </a:r>
            <a:endParaRPr lang="en-US" dirty="0">
              <a:solidFill>
                <a:schemeClr val="tx1"/>
              </a:solidFill>
            </a:endParaRPr>
          </a:p>
        </p:txBody>
      </p:sp>
      <p:sp>
        <p:nvSpPr>
          <p:cNvPr id="8" name="Rectangle 7"/>
          <p:cNvSpPr/>
          <p:nvPr/>
        </p:nvSpPr>
        <p:spPr>
          <a:xfrm>
            <a:off x="120738" y="1189239"/>
            <a:ext cx="4572000" cy="3108543"/>
          </a:xfrm>
          <a:prstGeom prst="rect">
            <a:avLst/>
          </a:prstGeom>
        </p:spPr>
        <p:txBody>
          <a:bodyPr>
            <a:spAutoFit/>
          </a:bodyPr>
          <a:lstStyle/>
          <a:p>
            <a:r>
              <a:rPr lang="en-US" sz="1400" dirty="0">
                <a:solidFill>
                  <a:srgbClr val="222222"/>
                </a:solidFill>
                <a:latin typeface="Roboto"/>
              </a:rPr>
              <a:t>Dr. Richard Sessions and a </a:t>
            </a:r>
            <a:r>
              <a:rPr lang="en-US" sz="1400" dirty="0" smtClean="0">
                <a:solidFill>
                  <a:srgbClr val="222222"/>
                </a:solidFill>
                <a:latin typeface="Roboto"/>
              </a:rPr>
              <a:t>Bristol </a:t>
            </a:r>
            <a:r>
              <a:rPr lang="en-US" sz="1400" dirty="0">
                <a:solidFill>
                  <a:srgbClr val="222222"/>
                </a:solidFill>
                <a:latin typeface="Roboto"/>
              </a:rPr>
              <a:t>University </a:t>
            </a:r>
            <a:r>
              <a:rPr lang="en-US" sz="1400" dirty="0" smtClean="0">
                <a:solidFill>
                  <a:srgbClr val="222222"/>
                </a:solidFill>
                <a:latin typeface="Roboto"/>
              </a:rPr>
              <a:t>team developed BUDE entirely in </a:t>
            </a:r>
            <a:r>
              <a:rPr lang="en-US" sz="1400" dirty="0" err="1" smtClean="0">
                <a:solidFill>
                  <a:srgbClr val="222222"/>
                </a:solidFill>
                <a:latin typeface="Roboto"/>
              </a:rPr>
              <a:t>OpenCL</a:t>
            </a:r>
            <a:endParaRPr lang="en-US" sz="1400" dirty="0">
              <a:solidFill>
                <a:srgbClr val="222222"/>
              </a:solidFill>
              <a:latin typeface="Roboto"/>
            </a:endParaRPr>
          </a:p>
          <a:p>
            <a:pPr marL="285750" indent="-285750">
              <a:buFont typeface="Arial" panose="020B0604020202020204" pitchFamily="34" charset="0"/>
              <a:buChar char="•"/>
            </a:pPr>
            <a:r>
              <a:rPr lang="en-US" sz="1400" dirty="0" smtClean="0">
                <a:solidFill>
                  <a:srgbClr val="222222"/>
                </a:solidFill>
                <a:latin typeface="Roboto"/>
              </a:rPr>
              <a:t>With </a:t>
            </a:r>
            <a:r>
              <a:rPr lang="en-US" sz="1400" dirty="0">
                <a:solidFill>
                  <a:srgbClr val="222222"/>
                </a:solidFill>
                <a:latin typeface="Roboto"/>
              </a:rPr>
              <a:t>the deliberate aim of delivering performance portability across a wide range of CPUs, GPUs and </a:t>
            </a:r>
            <a:r>
              <a:rPr lang="en-US" sz="1400" dirty="0" smtClean="0">
                <a:solidFill>
                  <a:srgbClr val="222222"/>
                </a:solidFill>
                <a:latin typeface="Roboto"/>
              </a:rPr>
              <a:t>accelerators</a:t>
            </a:r>
          </a:p>
          <a:p>
            <a:pPr marL="285750" indent="-285750">
              <a:buFont typeface="Arial" panose="020B0604020202020204" pitchFamily="34" charset="0"/>
              <a:buChar char="•"/>
            </a:pPr>
            <a:r>
              <a:rPr lang="en-US" sz="1400" dirty="0" smtClean="0">
                <a:solidFill>
                  <a:srgbClr val="222222"/>
                </a:solidFill>
                <a:latin typeface="Roboto"/>
              </a:rPr>
              <a:t>BUDE employs </a:t>
            </a:r>
            <a:r>
              <a:rPr lang="en-US" sz="1400" dirty="0">
                <a:solidFill>
                  <a:srgbClr val="222222"/>
                </a:solidFill>
                <a:latin typeface="Roboto"/>
              </a:rPr>
              <a:t>a novel atom­‐atom based empirical free energy force field to accurately predict the relative binding free energies of interactions between two </a:t>
            </a:r>
            <a:r>
              <a:rPr lang="en-US" sz="1400" dirty="0" smtClean="0">
                <a:solidFill>
                  <a:srgbClr val="222222"/>
                </a:solidFill>
                <a:latin typeface="Roboto"/>
              </a:rPr>
              <a:t>molecules</a:t>
            </a:r>
            <a:endParaRPr lang="en-US" sz="1400" dirty="0">
              <a:solidFill>
                <a:srgbClr val="222222"/>
              </a:solidFill>
              <a:latin typeface="Roboto"/>
            </a:endParaRPr>
          </a:p>
          <a:p>
            <a:pPr marL="285750" indent="-285750">
              <a:buFont typeface="Arial" panose="020B0604020202020204" pitchFamily="34" charset="0"/>
              <a:buChar char="•"/>
            </a:pPr>
            <a:r>
              <a:rPr lang="en-US" sz="1400" dirty="0" smtClean="0">
                <a:solidFill>
                  <a:srgbClr val="222222"/>
                </a:solidFill>
                <a:latin typeface="Roboto"/>
              </a:rPr>
              <a:t>It can </a:t>
            </a:r>
            <a:r>
              <a:rPr lang="en-US" sz="1400" dirty="0">
                <a:solidFill>
                  <a:srgbClr val="222222"/>
                </a:solidFill>
                <a:latin typeface="Roboto"/>
              </a:rPr>
              <a:t>be used to address three different problems:</a:t>
            </a:r>
          </a:p>
          <a:p>
            <a:pPr marL="685800" lvl="1" indent="-228600">
              <a:buFont typeface="+mj-lt"/>
              <a:buAutoNum type="arabicPeriod"/>
            </a:pPr>
            <a:r>
              <a:rPr lang="en-US" sz="1400" dirty="0" smtClean="0">
                <a:solidFill>
                  <a:srgbClr val="222222"/>
                </a:solidFill>
                <a:latin typeface="Roboto"/>
              </a:rPr>
              <a:t>Virtual-</a:t>
            </a:r>
            <a:r>
              <a:rPr lang="en-US" sz="1400" dirty="0">
                <a:solidFill>
                  <a:srgbClr val="222222"/>
                </a:solidFill>
                <a:latin typeface="Roboto"/>
              </a:rPr>
              <a:t>­screening-­by-­docking of millions of small molecules against a protein target </a:t>
            </a:r>
            <a:endParaRPr lang="en-US" sz="1400" dirty="0" smtClean="0">
              <a:solidFill>
                <a:srgbClr val="222222"/>
              </a:solidFill>
              <a:latin typeface="Roboto"/>
            </a:endParaRPr>
          </a:p>
          <a:p>
            <a:pPr marL="685800" lvl="1" indent="-228600">
              <a:buFont typeface="+mj-lt"/>
              <a:buAutoNum type="arabicPeriod"/>
            </a:pPr>
            <a:r>
              <a:rPr lang="en-US" sz="1400" dirty="0" smtClean="0">
                <a:solidFill>
                  <a:srgbClr val="222222"/>
                </a:solidFill>
                <a:latin typeface="Roboto"/>
              </a:rPr>
              <a:t>Binding­‐</a:t>
            </a:r>
            <a:r>
              <a:rPr lang="en-US" sz="1400" dirty="0">
                <a:solidFill>
                  <a:srgbClr val="222222"/>
                </a:solidFill>
                <a:latin typeface="Roboto"/>
              </a:rPr>
              <a:t>site detection </a:t>
            </a:r>
            <a:endParaRPr lang="en-US" sz="1400" dirty="0" smtClean="0">
              <a:solidFill>
                <a:srgbClr val="222222"/>
              </a:solidFill>
              <a:latin typeface="Roboto"/>
            </a:endParaRPr>
          </a:p>
          <a:p>
            <a:pPr marL="685800" lvl="1" indent="-228600">
              <a:buFont typeface="+mj-lt"/>
              <a:buAutoNum type="arabicPeriod"/>
            </a:pPr>
            <a:r>
              <a:rPr lang="en-US" sz="1400" dirty="0" smtClean="0">
                <a:solidFill>
                  <a:srgbClr val="222222"/>
                </a:solidFill>
                <a:latin typeface="Roboto"/>
              </a:rPr>
              <a:t>Protein-‐</a:t>
            </a:r>
            <a:r>
              <a:rPr lang="en-US" sz="1400" dirty="0">
                <a:solidFill>
                  <a:srgbClr val="222222"/>
                </a:solidFill>
                <a:latin typeface="Roboto"/>
              </a:rPr>
              <a:t>protein docking in real </a:t>
            </a:r>
            <a:r>
              <a:rPr lang="en-US" sz="1400" dirty="0" smtClean="0">
                <a:solidFill>
                  <a:srgbClr val="222222"/>
                </a:solidFill>
                <a:latin typeface="Roboto"/>
              </a:rPr>
              <a:t>space</a:t>
            </a:r>
            <a:endParaRPr lang="en-US" sz="1400" dirty="0"/>
          </a:p>
        </p:txBody>
      </p:sp>
      <p:pic>
        <p:nvPicPr>
          <p:cNvPr id="9" name="Picture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08418" y="2875875"/>
            <a:ext cx="1707139" cy="1859962"/>
          </a:xfrm>
          <a:prstGeom prst="rect">
            <a:avLst/>
          </a:prstGeom>
        </p:spPr>
      </p:pic>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4830217" y="938525"/>
            <a:ext cx="3985340" cy="1857690"/>
          </a:xfrm>
          <a:prstGeom prst="rect">
            <a:avLst/>
          </a:prstGeom>
        </p:spPr>
      </p:pic>
      <p:pic>
        <p:nvPicPr>
          <p:cNvPr id="15" name="Picture 1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83086" y="3468196"/>
            <a:ext cx="2614723" cy="1045889"/>
          </a:xfrm>
          <a:prstGeom prst="rect">
            <a:avLst/>
          </a:prstGeom>
        </p:spPr>
      </p:pic>
    </p:spTree>
    <p:extLst>
      <p:ext uri="{BB962C8B-B14F-4D97-AF65-F5344CB8AC3E}">
        <p14:creationId xmlns:p14="http://schemas.microsoft.com/office/powerpoint/2010/main" val="28063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PORTABLE </a:t>
            </a:r>
            <a:r>
              <a:rPr lang="en-US" sz="2400" dirty="0" smtClean="0">
                <a:solidFill>
                  <a:schemeClr val="tx1"/>
                </a:solidFill>
              </a:rPr>
              <a:t>PERFORMANCE WITH OPENCL</a:t>
            </a:r>
            <a:r>
              <a:rPr lang="en-US" sz="2400" dirty="0" smtClean="0">
                <a:solidFill>
                  <a:srgbClr val="BFBFBF"/>
                </a:solidFill>
              </a:rPr>
              <a:t>*</a:t>
            </a:r>
            <a:endParaRPr lang="en-US" sz="2800" dirty="0">
              <a:solidFill>
                <a:srgbClr val="BFBFBF"/>
              </a:solidFill>
            </a:endParaRPr>
          </a:p>
        </p:txBody>
      </p:sp>
      <p:sp>
        <p:nvSpPr>
          <p:cNvPr id="5" name="Slide Number Placeholder 4"/>
          <p:cNvSpPr>
            <a:spLocks noGrp="1"/>
          </p:cNvSpPr>
          <p:nvPr>
            <p:ph type="sldNum" sz="quarter" idx="12"/>
          </p:nvPr>
        </p:nvSpPr>
        <p:spPr/>
        <p:txBody>
          <a:bodyPr/>
          <a:lstStyle/>
          <a:p>
            <a:fld id="{EE2556C5-CE8C-6547-B838-EA80C61A4AF7}" type="slidenum">
              <a:rPr lang="en-US" smtClean="0"/>
              <a:pPr/>
              <a:t>55</a:t>
            </a:fld>
            <a:endParaRPr lang="en-US"/>
          </a:p>
        </p:txBody>
      </p:sp>
      <p:sp>
        <p:nvSpPr>
          <p:cNvPr id="3" name="Content Placeholder 2"/>
          <p:cNvSpPr>
            <a:spLocks noGrp="1"/>
          </p:cNvSpPr>
          <p:nvPr>
            <p:ph sz="half" idx="2"/>
          </p:nvPr>
        </p:nvSpPr>
        <p:spPr>
          <a:xfrm>
            <a:off x="2570936" y="711644"/>
            <a:ext cx="3624301" cy="442745"/>
          </a:xfrm>
        </p:spPr>
        <p:txBody>
          <a:bodyPr/>
          <a:lstStyle/>
          <a:p>
            <a:r>
              <a:rPr lang="en-US" dirty="0" smtClean="0">
                <a:solidFill>
                  <a:schemeClr val="tx1"/>
                </a:solidFill>
              </a:rPr>
              <a:t>Results – Portable Performance</a:t>
            </a:r>
            <a:endParaRPr lang="en-US" dirty="0">
              <a:solidFill>
                <a:schemeClr val="tx1"/>
              </a:solidFill>
            </a:endParaRPr>
          </a:p>
        </p:txBody>
      </p:sp>
      <p:grpSp>
        <p:nvGrpSpPr>
          <p:cNvPr id="14" name="Group 13"/>
          <p:cNvGrpSpPr/>
          <p:nvPr/>
        </p:nvGrpSpPr>
        <p:grpSpPr>
          <a:xfrm>
            <a:off x="82917" y="1167394"/>
            <a:ext cx="5342461" cy="3427162"/>
            <a:chOff x="82917" y="1167394"/>
            <a:chExt cx="5342461" cy="3427162"/>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82917" y="1167394"/>
              <a:ext cx="5342461" cy="2780831"/>
            </a:xfrm>
            <a:prstGeom prst="rect">
              <a:avLst/>
            </a:prstGeom>
          </p:spPr>
        </p:pic>
        <p:sp>
          <p:nvSpPr>
            <p:cNvPr id="6" name="Rectangle 5"/>
            <p:cNvSpPr/>
            <p:nvPr/>
          </p:nvSpPr>
          <p:spPr>
            <a:xfrm>
              <a:off x="82917" y="3948225"/>
              <a:ext cx="5342461" cy="646331"/>
            </a:xfrm>
            <a:prstGeom prst="rect">
              <a:avLst/>
            </a:prstGeom>
          </p:spPr>
          <p:txBody>
            <a:bodyPr wrap="square">
              <a:spAutoFit/>
            </a:bodyPr>
            <a:lstStyle/>
            <a:p>
              <a:pPr algn="ctr"/>
              <a:r>
                <a:rPr lang="en-US" sz="1200" dirty="0" smtClean="0"/>
                <a:t>BUDE's </a:t>
              </a:r>
              <a:r>
                <a:rPr lang="en-US" sz="1200" dirty="0"/>
                <a:t>sustained performance running identical </a:t>
              </a:r>
              <a:r>
                <a:rPr lang="en-US" sz="1200" dirty="0" err="1"/>
                <a:t>OpenCL</a:t>
              </a:r>
              <a:r>
                <a:rPr lang="en-US" sz="1200" dirty="0"/>
                <a:t> source code across a wide range of many-core </a:t>
              </a:r>
              <a:r>
                <a:rPr lang="en-US" sz="1200" dirty="0" smtClean="0"/>
                <a:t>and multicore </a:t>
              </a:r>
              <a:r>
                <a:rPr lang="en-US" sz="1200" dirty="0"/>
                <a:t>devices. Performance is measured across a complete application run</a:t>
              </a:r>
              <a:r>
                <a:rPr lang="en-US" sz="1200" dirty="0" smtClean="0"/>
                <a:t>.</a:t>
              </a:r>
              <a:endParaRPr lang="en-US" sz="1200" dirty="0"/>
            </a:p>
          </p:txBody>
        </p:sp>
      </p:grpSp>
      <p:grpSp>
        <p:nvGrpSpPr>
          <p:cNvPr id="13" name="Group 12"/>
          <p:cNvGrpSpPr/>
          <p:nvPr/>
        </p:nvGrpSpPr>
        <p:grpSpPr>
          <a:xfrm>
            <a:off x="5618038" y="1963478"/>
            <a:ext cx="3387914" cy="2183219"/>
            <a:chOff x="5618038" y="1963479"/>
            <a:chExt cx="3277564" cy="2119516"/>
          </a:xfrm>
        </p:grpSpPr>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5618038" y="1963479"/>
              <a:ext cx="3277564" cy="1629497"/>
            </a:xfrm>
            <a:prstGeom prst="rect">
              <a:avLst/>
            </a:prstGeom>
          </p:spPr>
        </p:pic>
        <p:sp>
          <p:nvSpPr>
            <p:cNvPr id="11" name="Rectangle 10"/>
            <p:cNvSpPr/>
            <p:nvPr/>
          </p:nvSpPr>
          <p:spPr>
            <a:xfrm>
              <a:off x="5618038" y="3621330"/>
              <a:ext cx="3277564" cy="461665"/>
            </a:xfrm>
            <a:prstGeom prst="rect">
              <a:avLst/>
            </a:prstGeom>
          </p:spPr>
          <p:txBody>
            <a:bodyPr wrap="square">
              <a:spAutoFit/>
            </a:bodyPr>
            <a:lstStyle/>
            <a:p>
              <a:pPr algn="ctr"/>
              <a:r>
                <a:rPr lang="en-US" sz="1200" dirty="0"/>
                <a:t>BUDE sustained performance on the coprocessor and processor test </a:t>
              </a:r>
              <a:r>
                <a:rPr lang="en-US" sz="1200" dirty="0" smtClean="0"/>
                <a:t>systems.</a:t>
              </a:r>
              <a:endParaRPr lang="en-US" sz="1200" dirty="0"/>
            </a:p>
          </p:txBody>
        </p:sp>
      </p:grpSp>
    </p:spTree>
    <p:extLst>
      <p:ext uri="{BB962C8B-B14F-4D97-AF65-F5344CB8AC3E}">
        <p14:creationId xmlns:p14="http://schemas.microsoft.com/office/powerpoint/2010/main" val="42200703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117305"/>
            <a:ext cx="8311654" cy="741560"/>
          </a:xfrm>
        </p:spPr>
        <p:txBody>
          <a:bodyPr>
            <a:noAutofit/>
          </a:bodyPr>
          <a:lstStyle/>
          <a:p>
            <a:pPr algn="ctr"/>
            <a:r>
              <a:rPr lang="en-US" sz="2400" dirty="0" smtClean="0">
                <a:solidFill>
                  <a:schemeClr val="tx1"/>
                </a:solidFill>
              </a:rPr>
              <a:t>CHARACTERIZATION AND OPTIMIZATION METHODOLOGY </a:t>
            </a:r>
            <a:r>
              <a:rPr lang="en-US" sz="2400" dirty="0">
                <a:solidFill>
                  <a:schemeClr val="tx1"/>
                </a:solidFill>
              </a:rPr>
              <a:t>APPLIED </a:t>
            </a:r>
            <a:r>
              <a:rPr lang="en-US" sz="2400" dirty="0" smtClean="0">
                <a:solidFill>
                  <a:schemeClr val="tx1"/>
                </a:solidFill>
              </a:rPr>
              <a:t>TO STENCIL COMPUTATIONS</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7" y="968852"/>
            <a:ext cx="2656976" cy="1487907"/>
          </a:xfrm>
        </p:spPr>
      </p:pic>
      <p:sp>
        <p:nvSpPr>
          <p:cNvPr id="5" name="Slide Number Placeholder 4"/>
          <p:cNvSpPr>
            <a:spLocks noGrp="1"/>
          </p:cNvSpPr>
          <p:nvPr>
            <p:ph type="sldNum" sz="quarter" idx="12"/>
          </p:nvPr>
        </p:nvSpPr>
        <p:spPr/>
        <p:txBody>
          <a:bodyPr/>
          <a:lstStyle/>
          <a:p>
            <a:fld id="{EE2556C5-CE8C-6547-B838-EA80C61A4AF7}" type="slidenum">
              <a:rPr lang="en-US" smtClean="0"/>
              <a:pPr/>
              <a:t>56</a:t>
            </a:fld>
            <a:endParaRPr lang="en-US"/>
          </a:p>
        </p:txBody>
      </p:sp>
      <p:sp>
        <p:nvSpPr>
          <p:cNvPr id="8" name="Rectangle 7"/>
          <p:cNvSpPr/>
          <p:nvPr/>
        </p:nvSpPr>
        <p:spPr>
          <a:xfrm>
            <a:off x="2773963" y="957467"/>
            <a:ext cx="2346678" cy="1200329"/>
          </a:xfrm>
          <a:prstGeom prst="rect">
            <a:avLst/>
          </a:prstGeom>
        </p:spPr>
        <p:txBody>
          <a:bodyPr wrap="square">
            <a:spAutoFit/>
          </a:bodyPr>
          <a:lstStyle/>
          <a:p>
            <a:pPr marL="285750" indent="-285750">
              <a:lnSpc>
                <a:spcPct val="80000"/>
              </a:lnSpc>
              <a:buFont typeface="Arial" panose="020B0604020202020204" pitchFamily="34" charset="0"/>
              <a:buChar char="•"/>
            </a:pPr>
            <a:r>
              <a:rPr lang="en-US" dirty="0">
                <a:solidFill>
                  <a:srgbClr val="000000"/>
                </a:solidFill>
                <a:latin typeface="Apple Chancery"/>
                <a:cs typeface="Apple Chancery"/>
              </a:rPr>
              <a:t>Cedric </a:t>
            </a:r>
            <a:r>
              <a:rPr lang="en-US" dirty="0" smtClean="0">
                <a:solidFill>
                  <a:srgbClr val="000000"/>
                </a:solidFill>
                <a:latin typeface="Apple Chancery"/>
                <a:cs typeface="Apple Chancery"/>
              </a:rPr>
              <a:t>Andreolli</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Philippe Thierry</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Leonardo Borges</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Gregg Skinner</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Chuck </a:t>
            </a:r>
            <a:r>
              <a:rPr lang="en-US" dirty="0" err="1" smtClean="0">
                <a:solidFill>
                  <a:srgbClr val="000000"/>
                </a:solidFill>
                <a:latin typeface="Apple Chancery"/>
                <a:cs typeface="Apple Chancery"/>
              </a:rPr>
              <a:t>Yount</a:t>
            </a:r>
            <a:endParaRPr lang="en-US" dirty="0" smtClean="0">
              <a:solidFill>
                <a:srgbClr val="000000"/>
              </a:solidFill>
              <a:latin typeface="Apple Chancery"/>
              <a:cs typeface="Apple Chancery"/>
            </a:endParaRPr>
          </a:p>
        </p:txBody>
      </p:sp>
      <p:sp>
        <p:nvSpPr>
          <p:cNvPr id="4" name="Rectangle 3"/>
          <p:cNvSpPr/>
          <p:nvPr/>
        </p:nvSpPr>
        <p:spPr>
          <a:xfrm>
            <a:off x="4986929" y="956810"/>
            <a:ext cx="4157071" cy="1815882"/>
          </a:xfrm>
          <a:prstGeom prst="rect">
            <a:avLst/>
          </a:prstGeom>
        </p:spPr>
        <p:txBody>
          <a:bodyPr wrap="square">
            <a:spAutoFit/>
          </a:bodyPr>
          <a:lstStyle/>
          <a:p>
            <a:r>
              <a:rPr lang="en-US" sz="1400" dirty="0" smtClean="0"/>
              <a:t>This chapter discusses performance improvement techniques including:</a:t>
            </a:r>
          </a:p>
          <a:p>
            <a:pPr marL="285750" indent="-285750">
              <a:buFont typeface="Arial" panose="020B0604020202020204" pitchFamily="34" charset="0"/>
              <a:buChar char="•"/>
            </a:pPr>
            <a:r>
              <a:rPr lang="en-US" sz="1400" dirty="0" smtClean="0"/>
              <a:t>Scalable </a:t>
            </a:r>
            <a:r>
              <a:rPr lang="en-US" sz="1400" dirty="0"/>
              <a:t>parallelization (collaborative thread blocking)</a:t>
            </a:r>
          </a:p>
          <a:p>
            <a:pPr marL="285750" indent="-285750">
              <a:buFont typeface="Arial" panose="020B0604020202020204" pitchFamily="34" charset="0"/>
              <a:buChar char="•"/>
            </a:pPr>
            <a:r>
              <a:rPr lang="en-US" sz="1400" dirty="0"/>
              <a:t>Maximizing memory bandwidth (cache blocking, register reuse)</a:t>
            </a:r>
          </a:p>
          <a:p>
            <a:pPr marL="285750" indent="-285750">
              <a:buFont typeface="Arial" panose="020B0604020202020204" pitchFamily="34" charset="0"/>
              <a:buChar char="•"/>
            </a:pPr>
            <a:r>
              <a:rPr lang="en-US" sz="1400" dirty="0"/>
              <a:t>Maximizing in-core performance (vectorization, loop-redistribution</a:t>
            </a:r>
            <a:r>
              <a:rPr lang="en-US" sz="1400" dirty="0" smtClean="0"/>
              <a:t>)</a:t>
            </a:r>
          </a:p>
        </p:txBody>
      </p:sp>
      <p:sp>
        <p:nvSpPr>
          <p:cNvPr id="6" name="Rectangle 5"/>
          <p:cNvSpPr/>
          <p:nvPr/>
        </p:nvSpPr>
        <p:spPr>
          <a:xfrm>
            <a:off x="168250" y="2566746"/>
            <a:ext cx="4572000" cy="2308324"/>
          </a:xfrm>
          <a:prstGeom prst="rect">
            <a:avLst/>
          </a:prstGeom>
        </p:spPr>
        <p:txBody>
          <a:bodyPr>
            <a:spAutoFit/>
          </a:bodyPr>
          <a:lstStyle/>
          <a:p>
            <a:r>
              <a:rPr lang="en-US" sz="1600" dirty="0"/>
              <a:t>And the following three step methodology for ensuring high efficiency:</a:t>
            </a:r>
          </a:p>
          <a:p>
            <a:pPr marL="342900" indent="-342900">
              <a:buFont typeface="+mj-lt"/>
              <a:buAutoNum type="arabicPeriod"/>
            </a:pPr>
            <a:r>
              <a:rPr lang="en-US" sz="1600" dirty="0"/>
              <a:t>Estimate the best achievable performance, even before starting tuning</a:t>
            </a:r>
          </a:p>
          <a:p>
            <a:pPr marL="342900" indent="-342900">
              <a:buFont typeface="+mj-lt"/>
              <a:buAutoNum type="arabicPeriod"/>
            </a:pPr>
            <a:r>
              <a:rPr lang="en-US" sz="1600" dirty="0"/>
              <a:t>Tune the code for parallelism, data locality and vectorization</a:t>
            </a:r>
          </a:p>
          <a:p>
            <a:pPr marL="342900" indent="-342900">
              <a:buFont typeface="+mj-lt"/>
              <a:buAutoNum type="arabicPeriod"/>
            </a:pPr>
            <a:r>
              <a:rPr lang="en-US" sz="1600" dirty="0"/>
              <a:t>Auto-tune the best set of parameters for both the building and the running-time phases</a:t>
            </a:r>
          </a:p>
        </p:txBody>
      </p:sp>
      <p:pic>
        <p:nvPicPr>
          <p:cNvPr id="10"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20641" y="2870638"/>
            <a:ext cx="3560149" cy="1972962"/>
          </a:xfrm>
          <a:prstGeom prst="rect">
            <a:avLst/>
          </a:prstGeom>
        </p:spPr>
      </p:pic>
    </p:spTree>
    <p:extLst>
      <p:ext uri="{BB962C8B-B14F-4D97-AF65-F5344CB8AC3E}">
        <p14:creationId xmlns:p14="http://schemas.microsoft.com/office/powerpoint/2010/main" val="40759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117305"/>
            <a:ext cx="8311654" cy="741560"/>
          </a:xfrm>
        </p:spPr>
        <p:txBody>
          <a:bodyPr>
            <a:noAutofit/>
          </a:bodyPr>
          <a:lstStyle/>
          <a:p>
            <a:pPr algn="ctr"/>
            <a:r>
              <a:rPr lang="en-US" sz="2400" dirty="0" smtClean="0">
                <a:solidFill>
                  <a:schemeClr val="tx1"/>
                </a:solidFill>
              </a:rPr>
              <a:t>CHARACTERIZATION AND OPTIMIZATION METHODOLOGY </a:t>
            </a:r>
            <a:r>
              <a:rPr lang="en-US" sz="2400" dirty="0">
                <a:solidFill>
                  <a:schemeClr val="tx1"/>
                </a:solidFill>
              </a:rPr>
              <a:t>APPLIED </a:t>
            </a:r>
            <a:r>
              <a:rPr lang="en-US" sz="2400" dirty="0" smtClean="0">
                <a:solidFill>
                  <a:schemeClr val="tx1"/>
                </a:solidFill>
              </a:rPr>
              <a:t>TO STENCIL COMPUTATIONS</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57</a:t>
            </a:fld>
            <a:endParaRPr lang="en-US"/>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437322" y="1524622"/>
            <a:ext cx="3877572" cy="2298040"/>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04508" y="1524622"/>
            <a:ext cx="3859529" cy="2298040"/>
          </a:xfrm>
          <a:prstGeom prst="rect">
            <a:avLst/>
          </a:prstGeom>
        </p:spPr>
      </p:pic>
      <p:sp>
        <p:nvSpPr>
          <p:cNvPr id="10" name="Rectangle 9"/>
          <p:cNvSpPr/>
          <p:nvPr/>
        </p:nvSpPr>
        <p:spPr>
          <a:xfrm>
            <a:off x="312516" y="3889493"/>
            <a:ext cx="7980655" cy="954107"/>
          </a:xfrm>
          <a:prstGeom prst="rect">
            <a:avLst/>
          </a:prstGeom>
        </p:spPr>
        <p:txBody>
          <a:bodyPr wrap="square">
            <a:spAutoFit/>
          </a:bodyPr>
          <a:lstStyle/>
          <a:p>
            <a:pPr marL="285750" indent="-285750">
              <a:buFont typeface="Arial" panose="020B0604020202020204" pitchFamily="34" charset="0"/>
              <a:buChar char="•"/>
            </a:pPr>
            <a:r>
              <a:rPr lang="en-US" sz="1400" dirty="0" smtClean="0"/>
              <a:t>Horizontal </a:t>
            </a:r>
            <a:r>
              <a:rPr lang="en-US" sz="1400" dirty="0"/>
              <a:t>lines represent the maximum achievable peaks when considering the (#ADD, #</a:t>
            </a:r>
            <a:r>
              <a:rPr lang="en-US" sz="1400" dirty="0" smtClean="0"/>
              <a:t>MUL</a:t>
            </a:r>
            <a:r>
              <a:rPr lang="en-US" sz="1400" dirty="0"/>
              <a:t>) imbalance and when weighted by the Stream triad </a:t>
            </a:r>
            <a:r>
              <a:rPr lang="en-US" sz="1400" dirty="0" smtClean="0"/>
              <a:t>bandwidth </a:t>
            </a:r>
          </a:p>
          <a:p>
            <a:pPr marL="285750" indent="-285750">
              <a:buFont typeface="Arial" panose="020B0604020202020204" pitchFamily="34" charset="0"/>
              <a:buChar char="•"/>
            </a:pPr>
            <a:r>
              <a:rPr lang="en-US" sz="1400" dirty="0" smtClean="0"/>
              <a:t>The </a:t>
            </a:r>
            <a:r>
              <a:rPr lang="en-US" sz="1400" dirty="0"/>
              <a:t>vertical line represents the arithmetic intensity of our iso3DFD </a:t>
            </a:r>
            <a:r>
              <a:rPr lang="en-US" sz="1400" dirty="0" smtClean="0"/>
              <a:t>kernel</a:t>
            </a:r>
          </a:p>
          <a:p>
            <a:pPr marL="285750" indent="-285750">
              <a:buFont typeface="Arial" panose="020B0604020202020204" pitchFamily="34" charset="0"/>
              <a:buChar char="•"/>
            </a:pPr>
            <a:r>
              <a:rPr lang="en-US" sz="1400" dirty="0" smtClean="0"/>
              <a:t>Intersection </a:t>
            </a:r>
            <a:r>
              <a:rPr lang="en-US" sz="1400" dirty="0"/>
              <a:t>with the others lines gives the corresponding achievable </a:t>
            </a:r>
            <a:r>
              <a:rPr lang="en-US" sz="1400" dirty="0" smtClean="0"/>
              <a:t>limits</a:t>
            </a:r>
            <a:endParaRPr lang="en-US" sz="1400" dirty="0"/>
          </a:p>
        </p:txBody>
      </p:sp>
      <p:sp>
        <p:nvSpPr>
          <p:cNvPr id="11" name="Rectangle 10"/>
          <p:cNvSpPr/>
          <p:nvPr/>
        </p:nvSpPr>
        <p:spPr>
          <a:xfrm>
            <a:off x="596348" y="925696"/>
            <a:ext cx="7561691" cy="523220"/>
          </a:xfrm>
          <a:prstGeom prst="rect">
            <a:avLst/>
          </a:prstGeom>
        </p:spPr>
        <p:txBody>
          <a:bodyPr wrap="square">
            <a:spAutoFit/>
          </a:bodyPr>
          <a:lstStyle/>
          <a:p>
            <a:r>
              <a:rPr lang="en-US" sz="1400" dirty="0"/>
              <a:t>The rooflines are represented in these images for the upper theoretical and the achievable limits of the platform, respectively. </a:t>
            </a:r>
          </a:p>
        </p:txBody>
      </p:sp>
    </p:spTree>
    <p:extLst>
      <p:ext uri="{BB962C8B-B14F-4D97-AF65-F5344CB8AC3E}">
        <p14:creationId xmlns:p14="http://schemas.microsoft.com/office/powerpoint/2010/main" val="40475091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PROFILING-GUIDED OPTIMIZATION</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7" y="968852"/>
            <a:ext cx="2656976" cy="1487907"/>
          </a:xfrm>
        </p:spPr>
      </p:pic>
      <p:sp>
        <p:nvSpPr>
          <p:cNvPr id="5" name="Slide Number Placeholder 4"/>
          <p:cNvSpPr>
            <a:spLocks noGrp="1"/>
          </p:cNvSpPr>
          <p:nvPr>
            <p:ph type="sldNum" sz="quarter" idx="12"/>
          </p:nvPr>
        </p:nvSpPr>
        <p:spPr/>
        <p:txBody>
          <a:bodyPr/>
          <a:lstStyle/>
          <a:p>
            <a:fld id="{EE2556C5-CE8C-6547-B838-EA80C61A4AF7}" type="slidenum">
              <a:rPr lang="en-US" smtClean="0"/>
              <a:pPr/>
              <a:t>58</a:t>
            </a:fld>
            <a:endParaRPr lang="en-US"/>
          </a:p>
        </p:txBody>
      </p:sp>
      <p:sp>
        <p:nvSpPr>
          <p:cNvPr id="8" name="Rectangle 7"/>
          <p:cNvSpPr/>
          <p:nvPr/>
        </p:nvSpPr>
        <p:spPr>
          <a:xfrm>
            <a:off x="2157618" y="968852"/>
            <a:ext cx="2436289" cy="313932"/>
          </a:xfrm>
          <a:prstGeom prst="rect">
            <a:avLst/>
          </a:prstGeom>
        </p:spPr>
        <p:txBody>
          <a:bodyPr wrap="square">
            <a:spAutoFit/>
          </a:bodyPr>
          <a:lstStyle/>
          <a:p>
            <a:pPr>
              <a:lnSpc>
                <a:spcPct val="80000"/>
              </a:lnSpc>
            </a:pPr>
            <a:r>
              <a:rPr lang="en-US" dirty="0">
                <a:solidFill>
                  <a:srgbClr val="000000"/>
                </a:solidFill>
                <a:latin typeface="Apple Chancery"/>
                <a:cs typeface="Apple Chancery"/>
              </a:rPr>
              <a:t>Andrey </a:t>
            </a:r>
            <a:r>
              <a:rPr lang="en-US" dirty="0" err="1">
                <a:solidFill>
                  <a:srgbClr val="000000"/>
                </a:solidFill>
                <a:latin typeface="Apple Chancery"/>
                <a:cs typeface="Apple Chancery"/>
              </a:rPr>
              <a:t>Vladimirov</a:t>
            </a:r>
            <a:endParaRPr lang="en-US" dirty="0" smtClean="0">
              <a:solidFill>
                <a:srgbClr val="000000"/>
              </a:solidFill>
              <a:latin typeface="Apple Chancery"/>
              <a:cs typeface="Apple Chancery"/>
            </a:endParaRPr>
          </a:p>
        </p:txBody>
      </p:sp>
      <p:pic>
        <p:nvPicPr>
          <p:cNvPr id="3" name="Picture 2"/>
          <p:cNvPicPr>
            <a:picLocks noChangeAspect="1"/>
          </p:cNvPicPr>
          <p:nvPr/>
        </p:nvPicPr>
        <p:blipFill>
          <a:blip r:embed="rId4"/>
          <a:stretch>
            <a:fillRect/>
          </a:stretch>
        </p:blipFill>
        <p:spPr>
          <a:xfrm>
            <a:off x="4690693" y="2101535"/>
            <a:ext cx="3727285" cy="2642806"/>
          </a:xfrm>
          <a:prstGeom prst="rect">
            <a:avLst/>
          </a:prstGeom>
        </p:spPr>
      </p:pic>
      <p:sp>
        <p:nvSpPr>
          <p:cNvPr id="4" name="Rectangle 3"/>
          <p:cNvSpPr/>
          <p:nvPr/>
        </p:nvSpPr>
        <p:spPr>
          <a:xfrm>
            <a:off x="4882061" y="818481"/>
            <a:ext cx="3742109" cy="1107996"/>
          </a:xfrm>
          <a:prstGeom prst="rect">
            <a:avLst/>
          </a:prstGeom>
        </p:spPr>
        <p:txBody>
          <a:bodyPr wrap="square">
            <a:spAutoFit/>
          </a:bodyPr>
          <a:lstStyle/>
          <a:p>
            <a:r>
              <a:rPr lang="en-US" sz="1600" i="1" dirty="0" smtClean="0"/>
              <a:t>“This </a:t>
            </a:r>
            <a:r>
              <a:rPr lang="en-US" sz="1600" i="1" dirty="0"/>
              <a:t>chapter </a:t>
            </a:r>
            <a:r>
              <a:rPr lang="en-US" sz="1600" i="1" dirty="0" smtClean="0"/>
              <a:t>focuses </a:t>
            </a:r>
            <a:r>
              <a:rPr lang="en-US" sz="1600" i="1" dirty="0"/>
              <a:t>on the use of </a:t>
            </a:r>
            <a:r>
              <a:rPr lang="en-US" sz="1600" i="1" dirty="0" smtClean="0"/>
              <a:t>Intel® VTune™ </a:t>
            </a:r>
            <a:r>
              <a:rPr lang="en-US" sz="1600" i="1" dirty="0"/>
              <a:t>Amplifier XE reports to understand where to apply</a:t>
            </a:r>
            <a:r>
              <a:rPr lang="en-US" i="1" dirty="0"/>
              <a:t> </a:t>
            </a:r>
            <a:r>
              <a:rPr lang="en-US" sz="1600" i="1" dirty="0"/>
              <a:t>optimization </a:t>
            </a:r>
            <a:r>
              <a:rPr lang="en-US" sz="1600" i="1" dirty="0" smtClean="0"/>
              <a:t>on matrix transposition.”</a:t>
            </a:r>
            <a:endParaRPr lang="en-US" sz="1600" i="1" dirty="0"/>
          </a:p>
        </p:txBody>
      </p:sp>
      <p:sp>
        <p:nvSpPr>
          <p:cNvPr id="6" name="Rectangle 5"/>
          <p:cNvSpPr/>
          <p:nvPr/>
        </p:nvSpPr>
        <p:spPr>
          <a:xfrm>
            <a:off x="118693" y="2566746"/>
            <a:ext cx="4572000" cy="2062103"/>
          </a:xfrm>
          <a:prstGeom prst="rect">
            <a:avLst/>
          </a:prstGeom>
        </p:spPr>
        <p:txBody>
          <a:bodyPr>
            <a:spAutoFit/>
          </a:bodyPr>
          <a:lstStyle/>
          <a:p>
            <a:pPr marL="285750" indent="-285750">
              <a:buFont typeface="Arial" panose="020B0604020202020204" pitchFamily="34" charset="0"/>
              <a:buChar char="•"/>
            </a:pPr>
            <a:r>
              <a:rPr lang="en-US" sz="1600" dirty="0" smtClean="0"/>
              <a:t>The </a:t>
            </a:r>
            <a:r>
              <a:rPr lang="en-US" sz="1600" dirty="0"/>
              <a:t>optimization process </a:t>
            </a:r>
            <a:r>
              <a:rPr lang="en-US" sz="1600" dirty="0" smtClean="0"/>
              <a:t>applied to the code relies </a:t>
            </a:r>
            <a:r>
              <a:rPr lang="en-US" sz="1600" dirty="0"/>
              <a:t>exclusively on programming in a high-level language plus utilization of the </a:t>
            </a:r>
            <a:r>
              <a:rPr lang="en-US" sz="1600" dirty="0" smtClean="0"/>
              <a:t>OpenMP</a:t>
            </a:r>
            <a:r>
              <a:rPr lang="en-US" sz="1600" dirty="0" smtClean="0">
                <a:solidFill>
                  <a:srgbClr val="BFBFBF"/>
                </a:solidFill>
              </a:rPr>
              <a:t>*</a:t>
            </a:r>
            <a:r>
              <a:rPr lang="en-US" sz="1600" dirty="0" smtClean="0"/>
              <a:t> framework.</a:t>
            </a:r>
          </a:p>
          <a:p>
            <a:pPr marL="285750" indent="-285750">
              <a:buFont typeface="Arial" panose="020B0604020202020204" pitchFamily="34" charset="0"/>
              <a:buChar char="•"/>
            </a:pPr>
            <a:r>
              <a:rPr lang="en-US" sz="1600" dirty="0" smtClean="0"/>
              <a:t>The </a:t>
            </a:r>
            <a:r>
              <a:rPr lang="en-US" sz="1600" dirty="0"/>
              <a:t>result is portable code that can run on both CPU (processor) and MIC (coprocessor) architectures, and can be recompiled for future generations of Intel architectures.</a:t>
            </a:r>
          </a:p>
        </p:txBody>
      </p:sp>
    </p:spTree>
    <p:extLst>
      <p:ext uri="{BB962C8B-B14F-4D97-AF65-F5344CB8AC3E}">
        <p14:creationId xmlns:p14="http://schemas.microsoft.com/office/powerpoint/2010/main" val="426231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smtClean="0">
                <a:solidFill>
                  <a:schemeClr val="tx1"/>
                </a:solidFill>
              </a:rPr>
              <a:t>PROFILING-GUIDED OPTIMIZATION</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59</a:t>
            </a:fld>
            <a:endParaRPr lang="en-US"/>
          </a:p>
        </p:txBody>
      </p:sp>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4604367" y="1564012"/>
            <a:ext cx="4252462" cy="2293881"/>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blip>
          <a:stretch>
            <a:fillRect/>
          </a:stretch>
        </p:blipFill>
        <p:spPr>
          <a:xfrm>
            <a:off x="207448" y="3008237"/>
            <a:ext cx="4157104" cy="1252009"/>
          </a:xfrm>
          <a:prstGeom prst="rect">
            <a:avLst/>
          </a:prstGeom>
        </p:spPr>
      </p:pic>
      <p:sp>
        <p:nvSpPr>
          <p:cNvPr id="12" name="Rectangle 11"/>
          <p:cNvSpPr/>
          <p:nvPr/>
        </p:nvSpPr>
        <p:spPr>
          <a:xfrm>
            <a:off x="2286000" y="-1767899"/>
            <a:ext cx="4572000" cy="369332"/>
          </a:xfrm>
          <a:prstGeom prst="rect">
            <a:avLst/>
          </a:prstGeom>
        </p:spPr>
        <p:txBody>
          <a:bodyPr>
            <a:spAutoFit/>
          </a:bodyPr>
          <a:lstStyle/>
          <a:p>
            <a:endParaRPr lang="en-US" dirty="0"/>
          </a:p>
        </p:txBody>
      </p:sp>
      <p:sp>
        <p:nvSpPr>
          <p:cNvPr id="13" name="Rectangle 12"/>
          <p:cNvSpPr/>
          <p:nvPr/>
        </p:nvSpPr>
        <p:spPr>
          <a:xfrm>
            <a:off x="115180" y="1058302"/>
            <a:ext cx="4315161" cy="1815882"/>
          </a:xfrm>
          <a:prstGeom prst="rect">
            <a:avLst/>
          </a:prstGeom>
        </p:spPr>
        <p:txBody>
          <a:bodyPr wrap="square">
            <a:spAutoFit/>
          </a:bodyPr>
          <a:lstStyle/>
          <a:p>
            <a:r>
              <a:rPr lang="en-US" sz="1600" dirty="0"/>
              <a:t>Expanding parallelism in the transposition code</a:t>
            </a:r>
            <a:r>
              <a:rPr lang="en-US" sz="1600" dirty="0" smtClean="0"/>
              <a:t>.</a:t>
            </a:r>
          </a:p>
          <a:p>
            <a:r>
              <a:rPr lang="en-US" sz="1600" dirty="0" smtClean="0"/>
              <a:t> </a:t>
            </a:r>
          </a:p>
          <a:p>
            <a:pPr marL="285750" indent="-285750">
              <a:buFont typeface="Arial" panose="020B0604020202020204" pitchFamily="34" charset="0"/>
              <a:buChar char="•"/>
            </a:pPr>
            <a:r>
              <a:rPr lang="en-US" sz="1600" dirty="0" smtClean="0"/>
              <a:t>Instead </a:t>
            </a:r>
            <a:r>
              <a:rPr lang="en-US" sz="1600" dirty="0"/>
              <a:t>of work distribution with a granularity of one row of </a:t>
            </a:r>
            <a:r>
              <a:rPr lang="en-US" sz="1600" dirty="0" smtClean="0"/>
              <a:t>tiles …</a:t>
            </a:r>
          </a:p>
          <a:p>
            <a:pPr marL="285750" indent="-285750">
              <a:buFont typeface="Arial" panose="020B0604020202020204" pitchFamily="34" charset="0"/>
              <a:buChar char="•"/>
            </a:pPr>
            <a:r>
              <a:rPr lang="en-US" sz="1600" dirty="0" smtClean="0"/>
              <a:t>Distributing </a:t>
            </a:r>
            <a:r>
              <a:rPr lang="en-US" sz="1600" dirty="0"/>
              <a:t>work with a granularity of a single </a:t>
            </a:r>
            <a:r>
              <a:rPr lang="en-US" sz="1600" dirty="0" smtClean="0"/>
              <a:t>tile</a:t>
            </a:r>
            <a:endParaRPr lang="en-US" sz="1600" dirty="0"/>
          </a:p>
        </p:txBody>
      </p:sp>
      <p:sp>
        <p:nvSpPr>
          <p:cNvPr id="14" name="Rectangle 13"/>
          <p:cNvSpPr/>
          <p:nvPr/>
        </p:nvSpPr>
        <p:spPr>
          <a:xfrm>
            <a:off x="4604367" y="919051"/>
            <a:ext cx="4379864" cy="584775"/>
          </a:xfrm>
          <a:prstGeom prst="rect">
            <a:avLst/>
          </a:prstGeom>
        </p:spPr>
        <p:txBody>
          <a:bodyPr wrap="square">
            <a:spAutoFit/>
          </a:bodyPr>
          <a:lstStyle/>
          <a:p>
            <a:r>
              <a:rPr lang="en-US" sz="1600" dirty="0"/>
              <a:t>Performance values of the matrix transposition function </a:t>
            </a:r>
            <a:r>
              <a:rPr lang="en-US" sz="1600" dirty="0" smtClean="0"/>
              <a:t>at </a:t>
            </a:r>
            <a:r>
              <a:rPr lang="en-US" sz="1600" dirty="0"/>
              <a:t>different optimization </a:t>
            </a:r>
            <a:r>
              <a:rPr lang="en-US" sz="1600" dirty="0" smtClean="0"/>
              <a:t>stages.</a:t>
            </a:r>
            <a:endParaRPr lang="en-US" sz="1600" dirty="0"/>
          </a:p>
        </p:txBody>
      </p:sp>
      <p:sp>
        <p:nvSpPr>
          <p:cNvPr id="15" name="Rectangle 14"/>
          <p:cNvSpPr/>
          <p:nvPr/>
        </p:nvSpPr>
        <p:spPr>
          <a:xfrm>
            <a:off x="4665058" y="3970697"/>
            <a:ext cx="4572000" cy="584775"/>
          </a:xfrm>
          <a:prstGeom prst="rect">
            <a:avLst/>
          </a:prstGeom>
        </p:spPr>
        <p:txBody>
          <a:bodyPr>
            <a:spAutoFit/>
          </a:bodyPr>
          <a:lstStyle/>
          <a:p>
            <a:r>
              <a:rPr lang="en-US" sz="1600" dirty="0"/>
              <a:t>The dashed lines indicate the theoretical best performance of the STREAM Copy bandwidth</a:t>
            </a:r>
          </a:p>
        </p:txBody>
      </p:sp>
    </p:spTree>
    <p:extLst>
      <p:ext uri="{BB962C8B-B14F-4D97-AF65-F5344CB8AC3E}">
        <p14:creationId xmlns:p14="http://schemas.microsoft.com/office/powerpoint/2010/main" val="153789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From ‘Correct’ to ‘Correct &amp; Efficient’: a Hydro2D case study with Godunov’s scheme</a:t>
            </a:r>
            <a:r>
              <a:rPr lang="en-US" sz="2800" dirty="0"/>
              <a:t/>
            </a:r>
            <a:br>
              <a:rPr lang="en-US" sz="2800" dirty="0"/>
            </a:b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6</a:t>
            </a:fld>
            <a:endParaRPr lang="en-US" dirty="0"/>
          </a:p>
        </p:txBody>
      </p:sp>
      <p:sp>
        <p:nvSpPr>
          <p:cNvPr id="4" name="Rectangle 3"/>
          <p:cNvSpPr/>
          <p:nvPr/>
        </p:nvSpPr>
        <p:spPr>
          <a:xfrm>
            <a:off x="231569" y="1034417"/>
            <a:ext cx="4738254" cy="1323439"/>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222222"/>
                </a:solidFill>
                <a:latin typeface="Arial"/>
                <a:cs typeface="Arial"/>
              </a:rPr>
              <a:t>One Optimization: Exploit tiling</a:t>
            </a:r>
          </a:p>
          <a:p>
            <a:pPr marL="285750" indent="-285750">
              <a:buFont typeface="Arial" panose="020B0604020202020204" pitchFamily="34" charset="0"/>
              <a:buChar char="•"/>
            </a:pPr>
            <a:endParaRPr lang="en-US" sz="1600" dirty="0">
              <a:solidFill>
                <a:srgbClr val="222222"/>
              </a:solidFill>
              <a:latin typeface="Arial"/>
              <a:cs typeface="Arial"/>
            </a:endParaRPr>
          </a:p>
          <a:p>
            <a:pPr marL="285750" indent="-285750">
              <a:buFont typeface="Arial" panose="020B0604020202020204" pitchFamily="34" charset="0"/>
              <a:buChar char="•"/>
            </a:pPr>
            <a:endParaRPr lang="en-US" sz="1600" dirty="0" smtClean="0">
              <a:solidFill>
                <a:srgbClr val="222222"/>
              </a:solidFill>
              <a:latin typeface="Arial"/>
              <a:cs typeface="Arial"/>
            </a:endParaRPr>
          </a:p>
          <a:p>
            <a:pPr marL="285750" indent="-285750">
              <a:buFont typeface="Arial" panose="020B0604020202020204" pitchFamily="34" charset="0"/>
              <a:buChar char="•"/>
            </a:pPr>
            <a:endParaRPr lang="en-US" sz="1600" dirty="0">
              <a:solidFill>
                <a:srgbClr val="222222"/>
              </a:solidFill>
              <a:latin typeface="Arial"/>
              <a:cs typeface="Arial"/>
            </a:endParaRPr>
          </a:p>
          <a:p>
            <a:pPr marL="285750" indent="-285750">
              <a:buFont typeface="Arial" panose="020B0604020202020204" pitchFamily="34" charset="0"/>
              <a:buChar char="•"/>
            </a:pPr>
            <a:endParaRPr lang="en-US" sz="1600" dirty="0" smtClean="0">
              <a:solidFill>
                <a:srgbClr val="222222"/>
              </a:solidFill>
              <a:latin typeface="Arial"/>
              <a:cs typeface="Arial"/>
            </a:endParaRPr>
          </a:p>
        </p:txBody>
      </p:sp>
      <p:pic>
        <p:nvPicPr>
          <p:cNvPr id="3" name="Picture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5151" y="1384217"/>
            <a:ext cx="3161908" cy="1593273"/>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933794" y="2779430"/>
            <a:ext cx="2555680" cy="1616732"/>
          </a:xfrm>
          <a:prstGeom prst="rect">
            <a:avLst/>
          </a:prstGeom>
        </p:spPr>
      </p:pic>
      <p:sp>
        <p:nvSpPr>
          <p:cNvPr id="7" name="Rectangle 6"/>
          <p:cNvSpPr/>
          <p:nvPr/>
        </p:nvSpPr>
        <p:spPr>
          <a:xfrm>
            <a:off x="4085884" y="911306"/>
            <a:ext cx="4920068" cy="1692771"/>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222222"/>
                </a:solidFill>
                <a:latin typeface="Arial"/>
                <a:cs typeface="Arial"/>
              </a:rPr>
              <a:t>Another: Improve </a:t>
            </a:r>
            <a:r>
              <a:rPr lang="en-US" sz="1600" dirty="0">
                <a:solidFill>
                  <a:srgbClr val="222222"/>
                </a:solidFill>
                <a:latin typeface="Arial"/>
                <a:cs typeface="Arial"/>
              </a:rPr>
              <a:t>use of SIMD registers in vectorzation</a:t>
            </a:r>
          </a:p>
          <a:p>
            <a:pPr marL="742950" lvl="1" indent="-285750">
              <a:buFont typeface="Arial" panose="020B0604020202020204" pitchFamily="34" charset="0"/>
              <a:buChar char="•"/>
            </a:pPr>
            <a:r>
              <a:rPr lang="en-US" sz="1200" dirty="0">
                <a:solidFill>
                  <a:srgbClr val="222222"/>
                </a:solidFill>
                <a:latin typeface="Arial"/>
                <a:cs typeface="Arial"/>
              </a:rPr>
              <a:t>The y-pass (a) is simple because data is laid out the same as in the registers. </a:t>
            </a:r>
          </a:p>
          <a:p>
            <a:pPr marL="742950" lvl="1" indent="-285750">
              <a:buFont typeface="Arial" panose="020B0604020202020204" pitchFamily="34" charset="0"/>
              <a:buChar char="•"/>
            </a:pPr>
            <a:r>
              <a:rPr lang="en-US" sz="1200" dirty="0">
                <a:solidFill>
                  <a:srgbClr val="222222"/>
                </a:solidFill>
                <a:latin typeface="Arial"/>
                <a:cs typeface="Arial"/>
              </a:rPr>
              <a:t>A similar scheme for x-passes (b) requires extensive transposes</a:t>
            </a:r>
          </a:p>
          <a:p>
            <a:pPr marL="742950" lvl="1" indent="-285750">
              <a:buFont typeface="Arial" panose="020B0604020202020204" pitchFamily="34" charset="0"/>
              <a:buChar char="•"/>
            </a:pPr>
            <a:r>
              <a:rPr lang="en-US" sz="1200" dirty="0">
                <a:solidFill>
                  <a:srgbClr val="222222"/>
                </a:solidFill>
                <a:latin typeface="Arial"/>
                <a:cs typeface="Arial"/>
              </a:rPr>
              <a:t>A shifted scheme (c) can avoid the transpose and incur minimal overhead.</a:t>
            </a:r>
          </a:p>
        </p:txBody>
      </p:sp>
      <p:sp>
        <p:nvSpPr>
          <p:cNvPr id="8" name="Rectangle 7"/>
          <p:cNvSpPr/>
          <p:nvPr/>
        </p:nvSpPr>
        <p:spPr>
          <a:xfrm>
            <a:off x="329256" y="3166222"/>
            <a:ext cx="4521814" cy="1477328"/>
          </a:xfrm>
          <a:prstGeom prst="rect">
            <a:avLst/>
          </a:prstGeom>
        </p:spPr>
        <p:txBody>
          <a:bodyPr wrap="square">
            <a:spAutoFit/>
          </a:bodyPr>
          <a:lstStyle/>
          <a:p>
            <a:r>
              <a:rPr lang="en-US" dirty="0" smtClean="0">
                <a:latin typeface="Arial"/>
                <a:cs typeface="Arial"/>
              </a:rPr>
              <a:t>“</a:t>
            </a:r>
            <a:r>
              <a:rPr lang="en-US" i="1" dirty="0" smtClean="0">
                <a:latin typeface="Arial"/>
                <a:cs typeface="Arial"/>
              </a:rPr>
              <a:t>Every </a:t>
            </a:r>
            <a:r>
              <a:rPr lang="en-US" i="1" dirty="0">
                <a:latin typeface="Arial"/>
                <a:cs typeface="Arial"/>
              </a:rPr>
              <a:t>optimization we have undertaken have yielded considerable benefit for both the processor </a:t>
            </a:r>
            <a:r>
              <a:rPr lang="en-US" i="1" dirty="0" smtClean="0">
                <a:latin typeface="Arial"/>
                <a:cs typeface="Arial"/>
              </a:rPr>
              <a:t>and the coprocessor</a:t>
            </a:r>
            <a:r>
              <a:rPr lang="en-US" dirty="0" smtClean="0">
                <a:latin typeface="Arial"/>
                <a:cs typeface="Arial"/>
              </a:rPr>
              <a:t>”</a:t>
            </a:r>
          </a:p>
          <a:p>
            <a:pPr marL="285750" indent="-285750">
              <a:buFont typeface="Arial" panose="020B0604020202020204" pitchFamily="34" charset="0"/>
              <a:buChar char="•"/>
            </a:pPr>
            <a:r>
              <a:rPr lang="en-US" b="1" dirty="0" smtClean="0">
                <a:latin typeface="Arial"/>
                <a:cs typeface="Arial"/>
              </a:rPr>
              <a:t>12× </a:t>
            </a:r>
            <a:r>
              <a:rPr lang="en-US" b="1" dirty="0">
                <a:latin typeface="Arial"/>
                <a:cs typeface="Arial"/>
              </a:rPr>
              <a:t>for the </a:t>
            </a:r>
            <a:r>
              <a:rPr lang="en-US" b="1" dirty="0" smtClean="0">
                <a:latin typeface="Arial"/>
                <a:cs typeface="Arial"/>
              </a:rPr>
              <a:t>coprocessor</a:t>
            </a:r>
          </a:p>
          <a:p>
            <a:pPr marL="285750" indent="-285750">
              <a:buFont typeface="Arial" panose="020B0604020202020204" pitchFamily="34" charset="0"/>
              <a:buChar char="•"/>
            </a:pPr>
            <a:r>
              <a:rPr lang="en-US" b="1" dirty="0">
                <a:latin typeface="Arial"/>
                <a:cs typeface="Arial"/>
              </a:rPr>
              <a:t>O</a:t>
            </a:r>
            <a:r>
              <a:rPr lang="en-US" b="1" dirty="0" smtClean="0">
                <a:latin typeface="Arial"/>
                <a:cs typeface="Arial"/>
              </a:rPr>
              <a:t>ver </a:t>
            </a:r>
            <a:r>
              <a:rPr lang="en-US" b="1" dirty="0">
                <a:latin typeface="Arial"/>
                <a:cs typeface="Arial"/>
              </a:rPr>
              <a:t>5× for the processor.</a:t>
            </a:r>
          </a:p>
        </p:txBody>
      </p:sp>
    </p:spTree>
    <p:extLst>
      <p:ext uri="{BB962C8B-B14F-4D97-AF65-F5344CB8AC3E}">
        <p14:creationId xmlns:p14="http://schemas.microsoft.com/office/powerpoint/2010/main" val="268749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Heterogeneous MPI optimization with ITAC</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7" y="968852"/>
            <a:ext cx="2656976" cy="1487907"/>
          </a:xfrm>
        </p:spPr>
      </p:pic>
      <p:sp>
        <p:nvSpPr>
          <p:cNvPr id="5" name="Slide Number Placeholder 4"/>
          <p:cNvSpPr>
            <a:spLocks noGrp="1"/>
          </p:cNvSpPr>
          <p:nvPr>
            <p:ph type="sldNum" sz="quarter" idx="12"/>
          </p:nvPr>
        </p:nvSpPr>
        <p:spPr/>
        <p:txBody>
          <a:bodyPr/>
          <a:lstStyle/>
          <a:p>
            <a:fld id="{EE2556C5-CE8C-6547-B838-EA80C61A4AF7}" type="slidenum">
              <a:rPr lang="en-US" smtClean="0"/>
              <a:pPr/>
              <a:t>60</a:t>
            </a:fld>
            <a:endParaRPr lang="en-US"/>
          </a:p>
        </p:txBody>
      </p:sp>
      <p:sp>
        <p:nvSpPr>
          <p:cNvPr id="8" name="Rectangle 7"/>
          <p:cNvSpPr/>
          <p:nvPr/>
        </p:nvSpPr>
        <p:spPr>
          <a:xfrm>
            <a:off x="2095655" y="991621"/>
            <a:ext cx="5661765" cy="313932"/>
          </a:xfrm>
          <a:prstGeom prst="rect">
            <a:avLst/>
          </a:prstGeom>
        </p:spPr>
        <p:txBody>
          <a:bodyPr wrap="square">
            <a:spAutoFit/>
          </a:bodyPr>
          <a:lstStyle/>
          <a:p>
            <a:pPr>
              <a:lnSpc>
                <a:spcPct val="80000"/>
              </a:lnSpc>
            </a:pPr>
            <a:r>
              <a:rPr lang="en-US" dirty="0">
                <a:solidFill>
                  <a:srgbClr val="000000"/>
                </a:solidFill>
                <a:latin typeface="Apple Chancery"/>
                <a:cs typeface="Apple Chancery"/>
              </a:rPr>
              <a:t>Vadim </a:t>
            </a:r>
            <a:r>
              <a:rPr lang="en-US" dirty="0" err="1">
                <a:solidFill>
                  <a:srgbClr val="000000"/>
                </a:solidFill>
                <a:latin typeface="Apple Chancery"/>
                <a:cs typeface="Apple Chancery"/>
              </a:rPr>
              <a:t>Karpusenko</a:t>
            </a:r>
            <a:endParaRPr lang="en-US" dirty="0" smtClean="0">
              <a:solidFill>
                <a:srgbClr val="000000"/>
              </a:solidFill>
              <a:latin typeface="Apple Chancery"/>
              <a:cs typeface="Apple Chancery"/>
            </a:endParaRPr>
          </a:p>
        </p:txBody>
      </p:sp>
      <p:sp>
        <p:nvSpPr>
          <p:cNvPr id="3" name="Rectangle 2"/>
          <p:cNvSpPr/>
          <p:nvPr/>
        </p:nvSpPr>
        <p:spPr>
          <a:xfrm>
            <a:off x="4423144" y="797912"/>
            <a:ext cx="4655429" cy="1323439"/>
          </a:xfrm>
          <a:prstGeom prst="rect">
            <a:avLst/>
          </a:prstGeom>
        </p:spPr>
        <p:txBody>
          <a:bodyPr wrap="square">
            <a:spAutoFit/>
          </a:bodyPr>
          <a:lstStyle/>
          <a:p>
            <a:r>
              <a:rPr lang="en-US" sz="1600" dirty="0"/>
              <a:t>This chapter focuses on the workload balance of </a:t>
            </a:r>
            <a:r>
              <a:rPr lang="en-US" sz="1600" dirty="0" smtClean="0"/>
              <a:t>an MPI-based Asian option payoffs application </a:t>
            </a:r>
            <a:r>
              <a:rPr lang="en-US" sz="1600" dirty="0"/>
              <a:t>running in heterogeneous cluster </a:t>
            </a:r>
            <a:r>
              <a:rPr lang="en-US" sz="1600" dirty="0" smtClean="0"/>
              <a:t>environments </a:t>
            </a:r>
            <a:r>
              <a:rPr lang="en-US" sz="1600" dirty="0"/>
              <a:t>consisting of </a:t>
            </a:r>
            <a:r>
              <a:rPr lang="en-US" sz="1600" dirty="0" smtClean="0"/>
              <a:t>Intel® Xeon® </a:t>
            </a:r>
            <a:r>
              <a:rPr lang="en-US" sz="1600" dirty="0"/>
              <a:t>processors and </a:t>
            </a:r>
            <a:r>
              <a:rPr lang="en-US" sz="1600" dirty="0" smtClean="0"/>
              <a:t>Intel® </a:t>
            </a:r>
            <a:r>
              <a:rPr lang="en-US" sz="1600" dirty="0"/>
              <a:t>Xeon </a:t>
            </a:r>
            <a:r>
              <a:rPr lang="en-US" sz="1600" dirty="0" smtClean="0"/>
              <a:t>Phi™ coprocessors.</a:t>
            </a:r>
          </a:p>
        </p:txBody>
      </p:sp>
      <p:sp>
        <p:nvSpPr>
          <p:cNvPr id="4" name="Rectangle 3"/>
          <p:cNvSpPr/>
          <p:nvPr/>
        </p:nvSpPr>
        <p:spPr>
          <a:xfrm>
            <a:off x="626943" y="2611535"/>
            <a:ext cx="4572000" cy="1815882"/>
          </a:xfrm>
          <a:prstGeom prst="rect">
            <a:avLst/>
          </a:prstGeom>
        </p:spPr>
        <p:txBody>
          <a:bodyPr>
            <a:spAutoFit/>
          </a:bodyPr>
          <a:lstStyle/>
          <a:p>
            <a:r>
              <a:rPr lang="en-US" sz="1600" dirty="0"/>
              <a:t>Three cases are considered:</a:t>
            </a:r>
          </a:p>
          <a:p>
            <a:pPr marL="342900" indent="-342900">
              <a:buFont typeface="+mj-lt"/>
              <a:buAutoNum type="arabicPeriod"/>
            </a:pPr>
            <a:r>
              <a:rPr lang="en-US" sz="1600" dirty="0"/>
              <a:t>Unbalanced symmetric MPI code</a:t>
            </a:r>
          </a:p>
          <a:p>
            <a:pPr marL="342900" indent="-342900">
              <a:buFont typeface="+mj-lt"/>
              <a:buAutoNum type="arabicPeriod"/>
            </a:pPr>
            <a:r>
              <a:rPr lang="en-US" sz="1600" dirty="0"/>
              <a:t>Manual balancing with pre-calculated performances of the cluster components</a:t>
            </a:r>
          </a:p>
          <a:p>
            <a:pPr marL="342900" indent="-342900">
              <a:buFont typeface="+mj-lt"/>
              <a:buAutoNum type="arabicPeriod"/>
            </a:pPr>
            <a:r>
              <a:rPr lang="en-US" sz="1600" dirty="0"/>
              <a:t>Dynamic workload balancing, implemented with Boss‐Workers model, also known as master/slave communication model.</a:t>
            </a:r>
          </a:p>
        </p:txBody>
      </p:sp>
      <p:pic>
        <p:nvPicPr>
          <p:cNvPr id="6" name="Picture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35041" y="2144120"/>
            <a:ext cx="2552791" cy="2649002"/>
          </a:xfrm>
          <a:prstGeom prst="rect">
            <a:avLst/>
          </a:prstGeom>
        </p:spPr>
      </p:pic>
    </p:spTree>
    <p:extLst>
      <p:ext uri="{BB962C8B-B14F-4D97-AF65-F5344CB8AC3E}">
        <p14:creationId xmlns:p14="http://schemas.microsoft.com/office/powerpoint/2010/main" val="301570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Heterogeneous MPI optimization with ITAC</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61</a:t>
            </a:fld>
            <a:endParaRPr lang="en-US"/>
          </a:p>
        </p:txBody>
      </p:sp>
      <p:grpSp>
        <p:nvGrpSpPr>
          <p:cNvPr id="21" name="Group 20"/>
          <p:cNvGrpSpPr/>
          <p:nvPr/>
        </p:nvGrpSpPr>
        <p:grpSpPr>
          <a:xfrm>
            <a:off x="4580645" y="566477"/>
            <a:ext cx="4442670" cy="1437946"/>
            <a:chOff x="4580645" y="566477"/>
            <a:chExt cx="4442670" cy="1437946"/>
          </a:xfrm>
        </p:grpSpPr>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80645" y="1067885"/>
              <a:ext cx="4442670" cy="936538"/>
            </a:xfrm>
            <a:prstGeom prst="rect">
              <a:avLst/>
            </a:prstGeom>
          </p:spPr>
        </p:pic>
        <p:sp>
          <p:nvSpPr>
            <p:cNvPr id="15" name="Rectangle 14"/>
            <p:cNvSpPr/>
            <p:nvPr/>
          </p:nvSpPr>
          <p:spPr>
            <a:xfrm>
              <a:off x="5478715" y="566477"/>
              <a:ext cx="2939263" cy="584775"/>
            </a:xfrm>
            <a:prstGeom prst="rect">
              <a:avLst/>
            </a:prstGeom>
          </p:spPr>
          <p:txBody>
            <a:bodyPr wrap="square">
              <a:spAutoFit/>
            </a:bodyPr>
            <a:lstStyle/>
            <a:p>
              <a:pPr algn="ctr"/>
              <a:r>
                <a:rPr lang="en-US" sz="1600" dirty="0" smtClean="0"/>
                <a:t>Dynamically balanced </a:t>
              </a:r>
              <a:r>
                <a:rPr lang="en-US" sz="1600" dirty="0" err="1" smtClean="0"/>
                <a:t>Boss­Workers</a:t>
              </a:r>
              <a:r>
                <a:rPr lang="en-US" sz="1600" dirty="0" smtClean="0"/>
                <a:t> model</a:t>
              </a:r>
              <a:endParaRPr lang="en-US" sz="1600" dirty="0"/>
            </a:p>
          </p:txBody>
        </p:sp>
      </p:grpSp>
      <p:grpSp>
        <p:nvGrpSpPr>
          <p:cNvPr id="22" name="Group 21"/>
          <p:cNvGrpSpPr/>
          <p:nvPr/>
        </p:nvGrpSpPr>
        <p:grpSpPr>
          <a:xfrm>
            <a:off x="5619980" y="2365439"/>
            <a:ext cx="3004190" cy="2207342"/>
            <a:chOff x="5619980" y="2365439"/>
            <a:chExt cx="3004190" cy="2207342"/>
          </a:xfrm>
        </p:grpSpPr>
        <p:pic>
          <p:nvPicPr>
            <p:cNvPr id="14" name="Picture 1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19980" y="2909106"/>
              <a:ext cx="3004190" cy="1663675"/>
            </a:xfrm>
            <a:prstGeom prst="rect">
              <a:avLst/>
            </a:prstGeom>
          </p:spPr>
        </p:pic>
        <p:sp>
          <p:nvSpPr>
            <p:cNvPr id="16" name="Rectangle 15"/>
            <p:cNvSpPr/>
            <p:nvPr/>
          </p:nvSpPr>
          <p:spPr>
            <a:xfrm>
              <a:off x="5657918" y="2365439"/>
              <a:ext cx="2939263" cy="584775"/>
            </a:xfrm>
            <a:prstGeom prst="rect">
              <a:avLst/>
            </a:prstGeom>
          </p:spPr>
          <p:txBody>
            <a:bodyPr wrap="square">
              <a:spAutoFit/>
            </a:bodyPr>
            <a:lstStyle/>
            <a:p>
              <a:pPr algn="ctr"/>
              <a:r>
                <a:rPr lang="en-US" sz="1600" dirty="0" smtClean="0"/>
                <a:t>Performance of three balance strategies</a:t>
              </a:r>
              <a:endParaRPr lang="en-US" sz="1600" dirty="0"/>
            </a:p>
          </p:txBody>
        </p:sp>
      </p:grpSp>
      <p:grpSp>
        <p:nvGrpSpPr>
          <p:cNvPr id="20" name="Group 19"/>
          <p:cNvGrpSpPr/>
          <p:nvPr/>
        </p:nvGrpSpPr>
        <p:grpSpPr>
          <a:xfrm>
            <a:off x="-48154" y="2581460"/>
            <a:ext cx="4223303" cy="2106508"/>
            <a:chOff x="-131634" y="551319"/>
            <a:chExt cx="4223303" cy="2106508"/>
          </a:xfrm>
        </p:grpSpPr>
        <p:pic>
          <p:nvPicPr>
            <p:cNvPr id="12" name="Picture 1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18052" y="551319"/>
              <a:ext cx="2873617" cy="2106508"/>
            </a:xfrm>
            <a:prstGeom prst="rect">
              <a:avLst/>
            </a:prstGeom>
          </p:spPr>
        </p:pic>
        <p:sp>
          <p:nvSpPr>
            <p:cNvPr id="17" name="Rectangle 16"/>
            <p:cNvSpPr/>
            <p:nvPr/>
          </p:nvSpPr>
          <p:spPr>
            <a:xfrm>
              <a:off x="-131634" y="1000491"/>
              <a:ext cx="1488698" cy="584775"/>
            </a:xfrm>
            <a:prstGeom prst="rect">
              <a:avLst/>
            </a:prstGeom>
          </p:spPr>
          <p:txBody>
            <a:bodyPr wrap="square">
              <a:spAutoFit/>
            </a:bodyPr>
            <a:lstStyle/>
            <a:p>
              <a:pPr algn="ctr"/>
              <a:r>
                <a:rPr lang="en-US" sz="1600" dirty="0" smtClean="0"/>
                <a:t>Manually balanced</a:t>
              </a:r>
              <a:endParaRPr lang="en-US" sz="1600" dirty="0"/>
            </a:p>
          </p:txBody>
        </p:sp>
      </p:grpSp>
      <p:grpSp>
        <p:nvGrpSpPr>
          <p:cNvPr id="19" name="Group 18"/>
          <p:cNvGrpSpPr/>
          <p:nvPr/>
        </p:nvGrpSpPr>
        <p:grpSpPr>
          <a:xfrm>
            <a:off x="-121566" y="540069"/>
            <a:ext cx="4153755" cy="1992170"/>
            <a:chOff x="-131634" y="2744858"/>
            <a:chExt cx="4153755" cy="1992170"/>
          </a:xfrm>
        </p:grpSpPr>
        <p:pic>
          <p:nvPicPr>
            <p:cNvPr id="11" name="Picture 1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87599" y="2744858"/>
              <a:ext cx="2734522" cy="1992170"/>
            </a:xfrm>
            <a:prstGeom prst="rect">
              <a:avLst/>
            </a:prstGeom>
          </p:spPr>
        </p:pic>
        <p:sp>
          <p:nvSpPr>
            <p:cNvPr id="18" name="Rectangle 17"/>
            <p:cNvSpPr/>
            <p:nvPr/>
          </p:nvSpPr>
          <p:spPr>
            <a:xfrm>
              <a:off x="-131634" y="3448555"/>
              <a:ext cx="1488698" cy="338554"/>
            </a:xfrm>
            <a:prstGeom prst="rect">
              <a:avLst/>
            </a:prstGeom>
          </p:spPr>
          <p:txBody>
            <a:bodyPr wrap="square">
              <a:spAutoFit/>
            </a:bodyPr>
            <a:lstStyle/>
            <a:p>
              <a:pPr algn="ctr"/>
              <a:r>
                <a:rPr lang="en-US" sz="1600" dirty="0" smtClean="0"/>
                <a:t>Unbalanced</a:t>
              </a:r>
              <a:endParaRPr lang="en-US" sz="1600" dirty="0"/>
            </a:p>
          </p:txBody>
        </p:sp>
      </p:grpSp>
    </p:spTree>
    <p:extLst>
      <p:ext uri="{BB962C8B-B14F-4D97-AF65-F5344CB8AC3E}">
        <p14:creationId xmlns:p14="http://schemas.microsoft.com/office/powerpoint/2010/main" val="196071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117305"/>
            <a:ext cx="8311654" cy="741560"/>
          </a:xfrm>
        </p:spPr>
        <p:txBody>
          <a:bodyPr>
            <a:noAutofit/>
          </a:bodyPr>
          <a:lstStyle/>
          <a:p>
            <a:pPr algn="ctr"/>
            <a:r>
              <a:rPr lang="en-US" sz="2400" dirty="0">
                <a:solidFill>
                  <a:schemeClr val="tx1"/>
                </a:solidFill>
              </a:rPr>
              <a:t>SCALABLE OUT-OF-CORE SOLVERS ON A CLUSTER</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7" y="968852"/>
            <a:ext cx="2656976" cy="1487906"/>
          </a:xfrm>
        </p:spPr>
      </p:pic>
      <p:sp>
        <p:nvSpPr>
          <p:cNvPr id="5" name="Slide Number Placeholder 4"/>
          <p:cNvSpPr>
            <a:spLocks noGrp="1"/>
          </p:cNvSpPr>
          <p:nvPr>
            <p:ph type="sldNum" sz="quarter" idx="12"/>
          </p:nvPr>
        </p:nvSpPr>
        <p:spPr/>
        <p:txBody>
          <a:bodyPr/>
          <a:lstStyle/>
          <a:p>
            <a:fld id="{EE2556C5-CE8C-6547-B838-EA80C61A4AF7}" type="slidenum">
              <a:rPr lang="en-US" smtClean="0"/>
              <a:pPr/>
              <a:t>62</a:t>
            </a:fld>
            <a:endParaRPr lang="en-US"/>
          </a:p>
        </p:txBody>
      </p:sp>
      <p:sp>
        <p:nvSpPr>
          <p:cNvPr id="8" name="Rectangle 7"/>
          <p:cNvSpPr/>
          <p:nvPr/>
        </p:nvSpPr>
        <p:spPr>
          <a:xfrm>
            <a:off x="2912951" y="968852"/>
            <a:ext cx="5661765" cy="978729"/>
          </a:xfrm>
          <a:prstGeom prst="rect">
            <a:avLst/>
          </a:prstGeom>
        </p:spPr>
        <p:txBody>
          <a:bodyPr wrap="square">
            <a:spAutoFit/>
          </a:bodyPr>
          <a:lstStyle/>
          <a:p>
            <a:pPr marL="285750" indent="-285750">
              <a:lnSpc>
                <a:spcPct val="80000"/>
              </a:lnSpc>
              <a:buFont typeface="Arial" panose="020B0604020202020204" pitchFamily="34" charset="0"/>
              <a:buChar char="•"/>
            </a:pPr>
            <a:r>
              <a:rPr lang="en-US" dirty="0">
                <a:solidFill>
                  <a:srgbClr val="000000"/>
                </a:solidFill>
                <a:latin typeface="Apple Chancery"/>
                <a:cs typeface="Apple Chancery"/>
              </a:rPr>
              <a:t>Eduardo D’Azevedo</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Ki </a:t>
            </a:r>
            <a:r>
              <a:rPr lang="en-US" dirty="0">
                <a:solidFill>
                  <a:srgbClr val="000000"/>
                </a:solidFill>
                <a:latin typeface="Apple Chancery"/>
                <a:cs typeface="Apple Chancery"/>
              </a:rPr>
              <a:t>Sing Chan</a:t>
            </a:r>
          </a:p>
          <a:p>
            <a:pPr marL="285750" indent="-285750">
              <a:lnSpc>
                <a:spcPct val="80000"/>
              </a:lnSpc>
              <a:buFont typeface="Arial" panose="020B0604020202020204" pitchFamily="34" charset="0"/>
              <a:buChar char="•"/>
            </a:pPr>
            <a:r>
              <a:rPr lang="en-US" dirty="0">
                <a:solidFill>
                  <a:srgbClr val="000000"/>
                </a:solidFill>
                <a:latin typeface="Apple Chancery"/>
                <a:cs typeface="Apple Chancery"/>
              </a:rPr>
              <a:t>Shi-</a:t>
            </a:r>
            <a:r>
              <a:rPr lang="en-US" dirty="0" err="1">
                <a:solidFill>
                  <a:srgbClr val="000000"/>
                </a:solidFill>
                <a:latin typeface="Apple Chancery"/>
                <a:cs typeface="Apple Chancery"/>
              </a:rPr>
              <a:t>Quan</a:t>
            </a:r>
            <a:r>
              <a:rPr lang="en-US" dirty="0">
                <a:solidFill>
                  <a:srgbClr val="000000"/>
                </a:solidFill>
                <a:latin typeface="Apple Chancery"/>
                <a:cs typeface="Apple Chancery"/>
              </a:rPr>
              <a:t> Su</a:t>
            </a:r>
          </a:p>
          <a:p>
            <a:pPr marL="285750" indent="-285750">
              <a:lnSpc>
                <a:spcPct val="80000"/>
              </a:lnSpc>
              <a:buFont typeface="Arial" panose="020B0604020202020204" pitchFamily="34" charset="0"/>
              <a:buChar char="•"/>
            </a:pPr>
            <a:r>
              <a:rPr lang="en-US" dirty="0" err="1">
                <a:solidFill>
                  <a:srgbClr val="000000"/>
                </a:solidFill>
                <a:latin typeface="Apple Chancery"/>
                <a:cs typeface="Apple Chancery"/>
              </a:rPr>
              <a:t>Kwai</a:t>
            </a:r>
            <a:r>
              <a:rPr lang="en-US" dirty="0">
                <a:solidFill>
                  <a:srgbClr val="000000"/>
                </a:solidFill>
                <a:latin typeface="Apple Chancery"/>
                <a:cs typeface="Apple Chancery"/>
              </a:rPr>
              <a:t> Wong</a:t>
            </a:r>
          </a:p>
        </p:txBody>
      </p:sp>
      <p:sp>
        <p:nvSpPr>
          <p:cNvPr id="3" name="Rectangle 2"/>
          <p:cNvSpPr/>
          <p:nvPr/>
        </p:nvSpPr>
        <p:spPr>
          <a:xfrm>
            <a:off x="4938745" y="1318098"/>
            <a:ext cx="4067207" cy="1169551"/>
          </a:xfrm>
          <a:prstGeom prst="rect">
            <a:avLst/>
          </a:prstGeom>
        </p:spPr>
        <p:txBody>
          <a:bodyPr wrap="square">
            <a:spAutoFit/>
          </a:bodyPr>
          <a:lstStyle/>
          <a:p>
            <a:r>
              <a:rPr lang="en-US" sz="1400" dirty="0" smtClean="0"/>
              <a:t>Covers the implementation of a </a:t>
            </a:r>
            <a:r>
              <a:rPr lang="en-US" sz="1400" dirty="0"/>
              <a:t>parallel distributed memory out-of-core (OOC) solver for performing LU and </a:t>
            </a:r>
            <a:r>
              <a:rPr lang="en-US" sz="1400" dirty="0" err="1"/>
              <a:t>Cholesky</a:t>
            </a:r>
            <a:r>
              <a:rPr lang="en-US" sz="1400" dirty="0"/>
              <a:t> factorizations of a large dense matrix on clusters </a:t>
            </a:r>
            <a:r>
              <a:rPr lang="en-US" sz="1400" dirty="0" smtClean="0"/>
              <a:t>equipped </a:t>
            </a:r>
            <a:r>
              <a:rPr lang="en-US" sz="1400" dirty="0"/>
              <a:t>with </a:t>
            </a:r>
            <a:r>
              <a:rPr lang="en-US" sz="1400" dirty="0" smtClean="0"/>
              <a:t>Intel® </a:t>
            </a:r>
            <a:r>
              <a:rPr lang="en-US" sz="1400" dirty="0"/>
              <a:t>Xeon </a:t>
            </a:r>
            <a:r>
              <a:rPr lang="en-US" sz="1400" dirty="0" smtClean="0"/>
              <a:t>Phi™ </a:t>
            </a:r>
            <a:r>
              <a:rPr lang="en-US" sz="1400" dirty="0"/>
              <a:t>coprocessors.</a:t>
            </a:r>
          </a:p>
        </p:txBody>
      </p:sp>
      <p:sp>
        <p:nvSpPr>
          <p:cNvPr id="4" name="Rectangle 3"/>
          <p:cNvSpPr/>
          <p:nvPr/>
        </p:nvSpPr>
        <p:spPr>
          <a:xfrm>
            <a:off x="59540" y="2566745"/>
            <a:ext cx="5081420" cy="2062103"/>
          </a:xfrm>
          <a:prstGeom prst="rect">
            <a:avLst/>
          </a:prstGeom>
        </p:spPr>
        <p:txBody>
          <a:bodyPr wrap="square">
            <a:spAutoFit/>
          </a:bodyPr>
          <a:lstStyle/>
          <a:p>
            <a:r>
              <a:rPr lang="en-US" sz="1600" dirty="0"/>
              <a:t>The </a:t>
            </a:r>
            <a:r>
              <a:rPr lang="en-US" sz="1600" dirty="0" smtClean="0"/>
              <a:t>code was ported from CUDA with high-level </a:t>
            </a:r>
            <a:r>
              <a:rPr lang="en-US" sz="1600" dirty="0"/>
              <a:t>library routines in </a:t>
            </a:r>
            <a:r>
              <a:rPr lang="en-US" sz="1600" dirty="0" smtClean="0"/>
              <a:t>CUBLAS</a:t>
            </a:r>
          </a:p>
          <a:p>
            <a:pPr marL="285750" indent="-285750">
              <a:buFont typeface="Arial" panose="020B0604020202020204" pitchFamily="34" charset="0"/>
              <a:buChar char="•"/>
            </a:pPr>
            <a:r>
              <a:rPr lang="en-US" sz="1600" dirty="0"/>
              <a:t>This matches well with the offload model for the coprocessor using the </a:t>
            </a:r>
            <a:r>
              <a:rPr lang="en-US" sz="1600" dirty="0" smtClean="0"/>
              <a:t>Intel Language </a:t>
            </a:r>
            <a:r>
              <a:rPr lang="en-US" sz="1600" dirty="0"/>
              <a:t>Extensions for Offload (Intel LEO) #pragma compiler </a:t>
            </a:r>
            <a:r>
              <a:rPr lang="en-US" sz="1600" dirty="0" smtClean="0"/>
              <a:t>directives</a:t>
            </a:r>
          </a:p>
          <a:p>
            <a:pPr marL="285750" indent="-285750">
              <a:buFont typeface="Arial" panose="020B0604020202020204" pitchFamily="34" charset="0"/>
              <a:buChar char="•"/>
            </a:pPr>
            <a:r>
              <a:rPr lang="en-US" sz="1600" i="1" dirty="0"/>
              <a:t>“</a:t>
            </a:r>
            <a:r>
              <a:rPr lang="en-US" sz="1600" b="1" i="1" dirty="0"/>
              <a:t>The translation of CUBLAS calls to using equivalent operations in </a:t>
            </a:r>
            <a:r>
              <a:rPr lang="en-US" sz="1600" b="1" i="1" dirty="0" smtClean="0"/>
              <a:t>MKL is </a:t>
            </a:r>
            <a:r>
              <a:rPr lang="en-US" sz="1600" b="1" i="1" dirty="0"/>
              <a:t>quite straight-forward</a:t>
            </a:r>
            <a:r>
              <a:rPr lang="en-US" sz="1600" b="1" i="1" dirty="0" smtClean="0"/>
              <a:t>.” </a:t>
            </a:r>
            <a:r>
              <a:rPr lang="en-US" sz="1400" i="1" dirty="0" smtClean="0"/>
              <a:t>[Emphasis added]</a:t>
            </a:r>
            <a:endParaRPr lang="en-US" sz="1400" b="1" i="1" dirty="0"/>
          </a:p>
        </p:txBody>
      </p: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5639719" y="2566745"/>
            <a:ext cx="2870891" cy="2207377"/>
          </a:xfrm>
          <a:prstGeom prst="rect">
            <a:avLst/>
          </a:prstGeom>
        </p:spPr>
      </p:pic>
    </p:spTree>
    <p:extLst>
      <p:ext uri="{BB962C8B-B14F-4D97-AF65-F5344CB8AC3E}">
        <p14:creationId xmlns:p14="http://schemas.microsoft.com/office/powerpoint/2010/main" val="194393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117305"/>
            <a:ext cx="8311654" cy="741560"/>
          </a:xfrm>
        </p:spPr>
        <p:txBody>
          <a:bodyPr>
            <a:noAutofit/>
          </a:bodyPr>
          <a:lstStyle/>
          <a:p>
            <a:pPr algn="ctr"/>
            <a:r>
              <a:rPr lang="en-US" sz="2400" dirty="0">
                <a:solidFill>
                  <a:schemeClr val="tx1"/>
                </a:solidFill>
              </a:rPr>
              <a:t>SCALABLE OUT-OF-CORE SOLVERS ON A CLUSTER</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63</a:t>
            </a:fld>
            <a:endParaRPr lang="en-US"/>
          </a:p>
        </p:txBody>
      </p:sp>
      <p:grpSp>
        <p:nvGrpSpPr>
          <p:cNvPr id="16" name="Group 15"/>
          <p:cNvGrpSpPr/>
          <p:nvPr/>
        </p:nvGrpSpPr>
        <p:grpSpPr>
          <a:xfrm>
            <a:off x="224721" y="858865"/>
            <a:ext cx="3782359" cy="3604312"/>
            <a:chOff x="224721" y="858865"/>
            <a:chExt cx="3782359" cy="3604312"/>
          </a:xfrm>
        </p:grpSpPr>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249633" y="1505666"/>
              <a:ext cx="3757447" cy="2957511"/>
            </a:xfrm>
            <a:prstGeom prst="rect">
              <a:avLst/>
            </a:prstGeom>
          </p:spPr>
        </p:pic>
        <p:sp>
          <p:nvSpPr>
            <p:cNvPr id="10" name="TextBox 9"/>
            <p:cNvSpPr txBox="1"/>
            <p:nvPr/>
          </p:nvSpPr>
          <p:spPr>
            <a:xfrm>
              <a:off x="224721" y="858865"/>
              <a:ext cx="3757447" cy="584775"/>
            </a:xfrm>
            <a:prstGeom prst="rect">
              <a:avLst/>
            </a:prstGeom>
            <a:noFill/>
          </p:spPr>
          <p:txBody>
            <a:bodyPr wrap="square" rtlCol="0">
              <a:spAutoFit/>
            </a:bodyPr>
            <a:lstStyle/>
            <a:p>
              <a:pPr algn="ctr"/>
              <a:r>
                <a:rPr lang="en-US" sz="1600" dirty="0" smtClean="0">
                  <a:cs typeface="Neo Sans Intel"/>
                </a:rPr>
                <a:t>OOC results </a:t>
              </a:r>
              <a:r>
                <a:rPr lang="en-US" sz="1600" dirty="0">
                  <a:cs typeface="Neo Sans Intel"/>
                </a:rPr>
                <a:t>are </a:t>
              </a:r>
              <a:r>
                <a:rPr lang="en-US" sz="1600" dirty="0" smtClean="0">
                  <a:cs typeface="Neo Sans Intel"/>
                </a:rPr>
                <a:t>expressed via the memory ratio, ρ, </a:t>
              </a:r>
              <a:r>
                <a:rPr lang="en-US" sz="1600" dirty="0">
                  <a:cs typeface="Neo Sans Intel"/>
                </a:rPr>
                <a:t>between </a:t>
              </a:r>
              <a:r>
                <a:rPr lang="en-US" sz="1600" dirty="0" smtClean="0">
                  <a:cs typeface="Neo Sans Intel"/>
                </a:rPr>
                <a:t>host/device</a:t>
              </a:r>
              <a:endParaRPr lang="en-US" sz="1600" dirty="0" smtClean="0">
                <a:latin typeface="Neo Sans Intel"/>
                <a:cs typeface="Neo Sans Intel"/>
              </a:endParaRPr>
            </a:p>
          </p:txBody>
        </p:sp>
      </p:grpSp>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4394690" y="1309104"/>
            <a:ext cx="4611262" cy="3453246"/>
          </a:xfrm>
          <a:prstGeom prst="rect">
            <a:avLst/>
          </a:prstGeom>
        </p:spPr>
      </p:pic>
      <p:sp>
        <p:nvSpPr>
          <p:cNvPr id="13" name="Rectangle 12"/>
          <p:cNvSpPr/>
          <p:nvPr/>
        </p:nvSpPr>
        <p:spPr>
          <a:xfrm>
            <a:off x="4139965" y="488085"/>
            <a:ext cx="4572000" cy="830997"/>
          </a:xfrm>
          <a:prstGeom prst="rect">
            <a:avLst/>
          </a:prstGeom>
        </p:spPr>
        <p:txBody>
          <a:bodyPr>
            <a:spAutoFit/>
          </a:bodyPr>
          <a:lstStyle/>
          <a:p>
            <a:r>
              <a:rPr lang="en-US" sz="1600" dirty="0"/>
              <a:t>Strong scaling </a:t>
            </a:r>
            <a:r>
              <a:rPr lang="en-US" sz="1600" dirty="0" smtClean="0"/>
              <a:t>study </a:t>
            </a:r>
            <a:r>
              <a:rPr lang="en-US" sz="1600" dirty="0"/>
              <a:t>on Beacon. The processor grid is </a:t>
            </a:r>
            <a:r>
              <a:rPr lang="en-US" sz="1600" dirty="0" smtClean="0"/>
              <a:t>2</a:t>
            </a:r>
            <a:r>
              <a:rPr lang="en-US" sz="1600" dirty="0">
                <a:cs typeface="Neo Sans Intel"/>
              </a:rPr>
              <a:t> ρ</a:t>
            </a:r>
            <a:r>
              <a:rPr lang="en-US" sz="1600" dirty="0" smtClean="0"/>
              <a:t> </a:t>
            </a:r>
            <a:r>
              <a:rPr lang="en-US" sz="1600" dirty="0"/>
              <a:t>∗ </a:t>
            </a:r>
            <a:r>
              <a:rPr lang="en-US" sz="1600" dirty="0" smtClean="0">
                <a:cs typeface="Neo Sans Intel"/>
              </a:rPr>
              <a:t>ρ</a:t>
            </a:r>
            <a:r>
              <a:rPr lang="en-US" sz="1600" dirty="0" smtClean="0"/>
              <a:t> </a:t>
            </a:r>
            <a:r>
              <a:rPr lang="en-US" sz="1600" dirty="0"/>
              <a:t>where </a:t>
            </a:r>
            <a:r>
              <a:rPr lang="en-US" sz="1600" dirty="0" smtClean="0">
                <a:cs typeface="Neo Sans Intel"/>
              </a:rPr>
              <a:t>ρ </a:t>
            </a:r>
            <a:r>
              <a:rPr lang="en-US" sz="1600" baseline="30000" dirty="0" smtClean="0"/>
              <a:t>2 </a:t>
            </a:r>
            <a:r>
              <a:rPr lang="en-US" sz="1600" dirty="0" smtClean="0"/>
              <a:t>nodes are used and </a:t>
            </a:r>
            <a:r>
              <a:rPr lang="en-US" sz="1600" dirty="0" smtClean="0">
                <a:cs typeface="Neo Sans Intel"/>
              </a:rPr>
              <a:t>ρ</a:t>
            </a:r>
            <a:r>
              <a:rPr lang="en-US" sz="1600" dirty="0" smtClean="0"/>
              <a:t> </a:t>
            </a:r>
            <a:r>
              <a:rPr lang="en-US" sz="1600" dirty="0"/>
              <a:t>is up to 6.</a:t>
            </a:r>
          </a:p>
        </p:txBody>
      </p:sp>
    </p:spTree>
    <p:extLst>
      <p:ext uri="{BB962C8B-B14F-4D97-AF65-F5344CB8AC3E}">
        <p14:creationId xmlns:p14="http://schemas.microsoft.com/office/powerpoint/2010/main" val="242247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117305"/>
            <a:ext cx="8311654" cy="741560"/>
          </a:xfrm>
        </p:spPr>
        <p:txBody>
          <a:bodyPr>
            <a:noAutofit/>
          </a:bodyPr>
          <a:lstStyle/>
          <a:p>
            <a:pPr algn="ctr"/>
            <a:r>
              <a:rPr lang="en-US" sz="2400" dirty="0">
                <a:solidFill>
                  <a:schemeClr val="tx1"/>
                </a:solidFill>
              </a:rPr>
              <a:t>SPARSE MATRIX-VECTOR MULTIPLICATION: PARALLELIZATION AND VECTORIZATION</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8" y="968852"/>
            <a:ext cx="2656974" cy="1487906"/>
          </a:xfrm>
        </p:spPr>
      </p:pic>
      <p:sp>
        <p:nvSpPr>
          <p:cNvPr id="5" name="Slide Number Placeholder 4"/>
          <p:cNvSpPr>
            <a:spLocks noGrp="1"/>
          </p:cNvSpPr>
          <p:nvPr>
            <p:ph type="sldNum" sz="quarter" idx="12"/>
          </p:nvPr>
        </p:nvSpPr>
        <p:spPr/>
        <p:txBody>
          <a:bodyPr/>
          <a:lstStyle/>
          <a:p>
            <a:fld id="{EE2556C5-CE8C-6547-B838-EA80C61A4AF7}" type="slidenum">
              <a:rPr lang="en-US" smtClean="0"/>
              <a:pPr/>
              <a:t>64</a:t>
            </a:fld>
            <a:endParaRPr lang="en-US"/>
          </a:p>
        </p:txBody>
      </p:sp>
      <p:sp>
        <p:nvSpPr>
          <p:cNvPr id="8" name="Rectangle 7"/>
          <p:cNvSpPr/>
          <p:nvPr/>
        </p:nvSpPr>
        <p:spPr>
          <a:xfrm>
            <a:off x="2912951" y="968852"/>
            <a:ext cx="5661765" cy="757130"/>
          </a:xfrm>
          <a:prstGeom prst="rect">
            <a:avLst/>
          </a:prstGeom>
        </p:spPr>
        <p:txBody>
          <a:bodyPr wrap="square">
            <a:spAutoFit/>
          </a:bodyPr>
          <a:lstStyle/>
          <a:p>
            <a:pPr marL="285750" indent="-285750">
              <a:lnSpc>
                <a:spcPct val="80000"/>
              </a:lnSpc>
              <a:buFont typeface="Arial" panose="020B0604020202020204" pitchFamily="34" charset="0"/>
              <a:buChar char="•"/>
            </a:pPr>
            <a:r>
              <a:rPr lang="nl-NL" dirty="0">
                <a:solidFill>
                  <a:srgbClr val="000000"/>
                </a:solidFill>
                <a:latin typeface="Apple Chancery"/>
                <a:cs typeface="Apple Chancery"/>
              </a:rPr>
              <a:t>Albert-Jan N. Yzelman</a:t>
            </a:r>
          </a:p>
          <a:p>
            <a:pPr marL="285750" indent="-285750">
              <a:lnSpc>
                <a:spcPct val="80000"/>
              </a:lnSpc>
              <a:buFont typeface="Arial" panose="020B0604020202020204" pitchFamily="34" charset="0"/>
              <a:buChar char="•"/>
            </a:pPr>
            <a:r>
              <a:rPr lang="nl-NL" dirty="0">
                <a:solidFill>
                  <a:srgbClr val="000000"/>
                </a:solidFill>
                <a:latin typeface="Apple Chancery"/>
                <a:cs typeface="Apple Chancery"/>
              </a:rPr>
              <a:t>Dirk Roose</a:t>
            </a:r>
          </a:p>
          <a:p>
            <a:pPr marL="285750" indent="-285750">
              <a:lnSpc>
                <a:spcPct val="80000"/>
              </a:lnSpc>
              <a:buFont typeface="Arial" panose="020B0604020202020204" pitchFamily="34" charset="0"/>
              <a:buChar char="•"/>
            </a:pPr>
            <a:r>
              <a:rPr lang="nl-NL" dirty="0">
                <a:solidFill>
                  <a:srgbClr val="000000"/>
                </a:solidFill>
                <a:latin typeface="Apple Chancery"/>
                <a:cs typeface="Apple Chancery"/>
              </a:rPr>
              <a:t>Karl Meerbergen</a:t>
            </a:r>
            <a:endParaRPr lang="en-US" dirty="0">
              <a:solidFill>
                <a:srgbClr val="000000"/>
              </a:solidFill>
              <a:latin typeface="Apple Chancery"/>
              <a:cs typeface="Apple Chancery"/>
            </a:endParaRPr>
          </a:p>
        </p:txBody>
      </p:sp>
      <p:sp>
        <p:nvSpPr>
          <p:cNvPr id="4" name="Rectangle 3"/>
          <p:cNvSpPr/>
          <p:nvPr/>
        </p:nvSpPr>
        <p:spPr>
          <a:xfrm>
            <a:off x="5362055" y="1262349"/>
            <a:ext cx="3781945" cy="1323439"/>
          </a:xfrm>
          <a:prstGeom prst="rect">
            <a:avLst/>
          </a:prstGeom>
        </p:spPr>
        <p:txBody>
          <a:bodyPr wrap="square">
            <a:spAutoFit/>
          </a:bodyPr>
          <a:lstStyle/>
          <a:p>
            <a:r>
              <a:rPr lang="en-US" sz="1600" i="1" dirty="0" smtClean="0"/>
              <a:t>“Current hardware trends lead to an increasing width of vector units as well as to decreasing effective bandwidth-per-core. </a:t>
            </a:r>
            <a:r>
              <a:rPr lang="en-US" sz="1600" b="1" i="1" dirty="0" smtClean="0"/>
              <a:t>For </a:t>
            </a:r>
            <a:r>
              <a:rPr lang="en-US" sz="1600" b="1" i="1" dirty="0"/>
              <a:t>sparse computations these two trends conflict</a:t>
            </a:r>
            <a:r>
              <a:rPr lang="en-US" sz="1600" i="1" dirty="0" smtClean="0"/>
              <a:t>.” </a:t>
            </a:r>
            <a:r>
              <a:rPr lang="en-US" sz="1000" dirty="0" smtClean="0"/>
              <a:t>[Emphasis added]</a:t>
            </a:r>
            <a:endParaRPr lang="en-US" sz="1600" dirty="0"/>
          </a:p>
        </p:txBody>
      </p:sp>
      <p:sp>
        <p:nvSpPr>
          <p:cNvPr id="6" name="Rectangle 5"/>
          <p:cNvSpPr/>
          <p:nvPr/>
        </p:nvSpPr>
        <p:spPr>
          <a:xfrm>
            <a:off x="168504" y="2927237"/>
            <a:ext cx="4141104" cy="1323439"/>
          </a:xfrm>
          <a:prstGeom prst="rect">
            <a:avLst/>
          </a:prstGeom>
        </p:spPr>
        <p:txBody>
          <a:bodyPr wrap="square">
            <a:spAutoFit/>
          </a:bodyPr>
          <a:lstStyle/>
          <a:p>
            <a:r>
              <a:rPr lang="en-US" sz="1600" dirty="0"/>
              <a:t>For this reason they designed a usable and efficient data structure for vectorized sparse computations  on multi-core architectures with vector processing capabilities - like </a:t>
            </a:r>
            <a:r>
              <a:rPr lang="en-US" sz="1600" dirty="0" smtClean="0"/>
              <a:t>Intel® </a:t>
            </a:r>
            <a:r>
              <a:rPr lang="en-US" sz="1600" dirty="0"/>
              <a:t>Xeon </a:t>
            </a:r>
            <a:r>
              <a:rPr lang="en-US" sz="1600" dirty="0" smtClean="0"/>
              <a:t>Phi™ coprocessors.</a:t>
            </a:r>
            <a:endParaRPr lang="en-US" sz="1600" dirty="0"/>
          </a:p>
        </p:txBody>
      </p:sp>
      <p:sp>
        <p:nvSpPr>
          <p:cNvPr id="14" name="Rectangle 13"/>
          <p:cNvSpPr/>
          <p:nvPr/>
        </p:nvSpPr>
        <p:spPr>
          <a:xfrm>
            <a:off x="4530901" y="2841143"/>
            <a:ext cx="4430016" cy="1323439"/>
          </a:xfrm>
          <a:prstGeom prst="rect">
            <a:avLst/>
          </a:prstGeom>
        </p:spPr>
        <p:txBody>
          <a:bodyPr wrap="square">
            <a:spAutoFit/>
          </a:bodyPr>
          <a:lstStyle/>
          <a:p>
            <a:r>
              <a:rPr lang="en-US" sz="1600" i="1" dirty="0"/>
              <a:t>This data structures helps with the difficulties in achieving a high performance for sparse matrix–vector (</a:t>
            </a:r>
            <a:r>
              <a:rPr lang="en-US" sz="1600" i="1" dirty="0" err="1"/>
              <a:t>SpMV</a:t>
            </a:r>
            <a:r>
              <a:rPr lang="en-US" sz="1600" i="1" dirty="0"/>
              <a:t>) multiplications caused by a low flop-to-byte ratio and inefficient cache use.</a:t>
            </a:r>
            <a:endParaRPr lang="en-US" sz="1600" i="1" dirty="0" smtClean="0"/>
          </a:p>
        </p:txBody>
      </p:sp>
    </p:spTree>
    <p:extLst>
      <p:ext uri="{BB962C8B-B14F-4D97-AF65-F5344CB8AC3E}">
        <p14:creationId xmlns:p14="http://schemas.microsoft.com/office/powerpoint/2010/main" val="335610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117305"/>
            <a:ext cx="8311654" cy="741560"/>
          </a:xfrm>
        </p:spPr>
        <p:txBody>
          <a:bodyPr>
            <a:noAutofit/>
          </a:bodyPr>
          <a:lstStyle/>
          <a:p>
            <a:pPr algn="ctr"/>
            <a:r>
              <a:rPr lang="en-US" sz="2400" dirty="0">
                <a:solidFill>
                  <a:schemeClr val="tx1"/>
                </a:solidFill>
              </a:rPr>
              <a:t>SPARSE MATRIX-VECTOR MULTIPLICATION: PARALLELIZATION AND VECTORIZATION</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65</a:t>
            </a:fld>
            <a:endParaRPr lang="en-US"/>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70884" y="1086203"/>
            <a:ext cx="4117200" cy="3139081"/>
          </a:xfrm>
          <a:prstGeom prst="rect">
            <a:avLst/>
          </a:prstGeom>
        </p:spPr>
      </p:pic>
      <p:sp>
        <p:nvSpPr>
          <p:cNvPr id="10" name="Rectangle 9"/>
          <p:cNvSpPr/>
          <p:nvPr/>
        </p:nvSpPr>
        <p:spPr>
          <a:xfrm>
            <a:off x="4226633" y="1178296"/>
            <a:ext cx="4572000" cy="3046988"/>
          </a:xfrm>
          <a:prstGeom prst="rect">
            <a:avLst/>
          </a:prstGeom>
        </p:spPr>
        <p:txBody>
          <a:bodyPr>
            <a:spAutoFit/>
          </a:bodyPr>
          <a:lstStyle/>
          <a:p>
            <a:r>
              <a:rPr lang="en-US" sz="1600" dirty="0"/>
              <a:t>Illustration of the final </a:t>
            </a:r>
            <a:r>
              <a:rPr lang="en-US" sz="1600" dirty="0" err="1"/>
              <a:t>vectorized</a:t>
            </a:r>
            <a:r>
              <a:rPr lang="en-US" sz="1600" dirty="0"/>
              <a:t> BICRS data </a:t>
            </a:r>
            <a:r>
              <a:rPr lang="en-US" sz="1600" dirty="0" smtClean="0"/>
              <a:t>structure that separates </a:t>
            </a:r>
            <a:r>
              <a:rPr lang="en-US" sz="1600" dirty="0"/>
              <a:t>the relative encoding of </a:t>
            </a:r>
            <a:r>
              <a:rPr lang="en-US" sz="1600" dirty="0" err="1"/>
              <a:t>pq</a:t>
            </a:r>
            <a:r>
              <a:rPr lang="en-US" sz="1600" dirty="0"/>
              <a:t> −1 </a:t>
            </a:r>
            <a:r>
              <a:rPr lang="en-US" sz="1600" dirty="0" err="1"/>
              <a:t>nonzeroes</a:t>
            </a:r>
            <a:r>
              <a:rPr lang="en-US" sz="1600" dirty="0"/>
              <a:t> </a:t>
            </a:r>
            <a:r>
              <a:rPr lang="en-US" sz="1600" dirty="0" smtClean="0"/>
              <a:t>in </a:t>
            </a:r>
            <a:r>
              <a:rPr lang="en-US" sz="1600" dirty="0"/>
              <a:t>each block from the BICRS encoding of each of the leading </a:t>
            </a:r>
            <a:r>
              <a:rPr lang="en-US" sz="1600" dirty="0" err="1"/>
              <a:t>nonzeroes</a:t>
            </a:r>
            <a:r>
              <a:rPr lang="en-US" sz="1600" dirty="0"/>
              <a:t> of all </a:t>
            </a:r>
            <a:r>
              <a:rPr lang="en-US" sz="1600" dirty="0" smtClean="0"/>
              <a:t>blocks</a:t>
            </a:r>
          </a:p>
          <a:p>
            <a:pPr marL="285750" indent="-285750">
              <a:buFont typeface="Arial" panose="020B0604020202020204" pitchFamily="34" charset="0"/>
              <a:buChar char="•"/>
            </a:pPr>
            <a:r>
              <a:rPr lang="en-US" sz="1600" dirty="0" smtClean="0"/>
              <a:t>These </a:t>
            </a:r>
            <a:r>
              <a:rPr lang="en-US" sz="1600" dirty="0"/>
              <a:t>two encodings </a:t>
            </a:r>
            <a:r>
              <a:rPr lang="en-US" sz="1600" dirty="0" smtClean="0"/>
              <a:t>are </a:t>
            </a:r>
            <a:r>
              <a:rPr lang="en-US" sz="1600" dirty="0"/>
              <a:t>then combined in the final </a:t>
            </a:r>
            <a:r>
              <a:rPr lang="en-US" sz="1600" dirty="0" err="1"/>
              <a:t>vectorized</a:t>
            </a:r>
            <a:r>
              <a:rPr lang="en-US" sz="1600" dirty="0"/>
              <a:t> data structure. </a:t>
            </a:r>
            <a:endParaRPr lang="en-US" sz="1600" dirty="0" smtClean="0"/>
          </a:p>
          <a:p>
            <a:pPr marL="285750" indent="-285750">
              <a:buFont typeface="Arial" panose="020B0604020202020204" pitchFamily="34" charset="0"/>
              <a:buChar char="•"/>
            </a:pPr>
            <a:r>
              <a:rPr lang="en-US" sz="1600" dirty="0" smtClean="0"/>
              <a:t>The </a:t>
            </a:r>
            <a:r>
              <a:rPr lang="en-US" sz="1600" dirty="0"/>
              <a:t>figure illustrates 2×2 blocking on an 4×4 matrix </a:t>
            </a:r>
            <a:r>
              <a:rPr lang="en-US" sz="1600" dirty="0" smtClean="0"/>
              <a:t>with </a:t>
            </a:r>
            <a:r>
              <a:rPr lang="en-US" sz="1600" dirty="0"/>
              <a:t>10 </a:t>
            </a:r>
            <a:r>
              <a:rPr lang="en-US" sz="1600" dirty="0" err="1"/>
              <a:t>nonzeroes</a:t>
            </a:r>
            <a:r>
              <a:rPr lang="en-US" sz="1600" dirty="0"/>
              <a:t> ordered according to a Hilbert curve. </a:t>
            </a:r>
            <a:endParaRPr lang="en-US" sz="1600" dirty="0" smtClean="0"/>
          </a:p>
          <a:p>
            <a:pPr marL="285750" indent="-285750">
              <a:buFont typeface="Arial" panose="020B0604020202020204" pitchFamily="34" charset="0"/>
              <a:buChar char="•"/>
            </a:pPr>
            <a:r>
              <a:rPr lang="en-US" sz="1600" dirty="0" smtClean="0"/>
              <a:t>This </a:t>
            </a:r>
            <a:r>
              <a:rPr lang="en-US" sz="1600" dirty="0"/>
              <a:t>results in 4 blocks, containing 6 explicit </a:t>
            </a:r>
            <a:r>
              <a:rPr lang="en-US" sz="1600" dirty="0" smtClean="0"/>
              <a:t>zeroes.</a:t>
            </a:r>
            <a:endParaRPr lang="en-US" sz="1600" dirty="0"/>
          </a:p>
        </p:txBody>
      </p:sp>
    </p:spTree>
    <p:extLst>
      <p:ext uri="{BB962C8B-B14F-4D97-AF65-F5344CB8AC3E}">
        <p14:creationId xmlns:p14="http://schemas.microsoft.com/office/powerpoint/2010/main" val="323033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117305"/>
            <a:ext cx="8311654" cy="741560"/>
          </a:xfrm>
        </p:spPr>
        <p:txBody>
          <a:bodyPr>
            <a:noAutofit/>
          </a:bodyPr>
          <a:lstStyle/>
          <a:p>
            <a:pPr algn="ctr"/>
            <a:r>
              <a:rPr lang="en-US" sz="2400" dirty="0">
                <a:solidFill>
                  <a:schemeClr val="tx1"/>
                </a:solidFill>
              </a:rPr>
              <a:t>SPARSE MATRIX-VECTOR MULTIPLICATION: PARALLELIZATION AND VECTORIZATION</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66</a:t>
            </a:fld>
            <a:endParaRPr lang="en-US"/>
          </a:p>
        </p:txBody>
      </p:sp>
      <p:grpSp>
        <p:nvGrpSpPr>
          <p:cNvPr id="9" name="Group 8"/>
          <p:cNvGrpSpPr/>
          <p:nvPr/>
        </p:nvGrpSpPr>
        <p:grpSpPr>
          <a:xfrm>
            <a:off x="-1" y="950449"/>
            <a:ext cx="6584031" cy="1799330"/>
            <a:chOff x="-1" y="950449"/>
            <a:chExt cx="6584031" cy="1799330"/>
          </a:xfrm>
        </p:grpSpPr>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2499800" y="950449"/>
              <a:ext cx="4084230" cy="1799330"/>
            </a:xfrm>
            <a:prstGeom prst="rect">
              <a:avLst/>
            </a:prstGeom>
          </p:spPr>
        </p:pic>
        <p:sp>
          <p:nvSpPr>
            <p:cNvPr id="7" name="Rectangle 6"/>
            <p:cNvSpPr/>
            <p:nvPr/>
          </p:nvSpPr>
          <p:spPr>
            <a:xfrm>
              <a:off x="-1" y="1171326"/>
              <a:ext cx="2409245" cy="954107"/>
            </a:xfrm>
            <a:prstGeom prst="rect">
              <a:avLst/>
            </a:prstGeom>
          </p:spPr>
          <p:txBody>
            <a:bodyPr wrap="square">
              <a:spAutoFit/>
            </a:bodyPr>
            <a:lstStyle/>
            <a:p>
              <a:pPr algn="ctr"/>
              <a:r>
                <a:rPr lang="en-US" sz="1400" dirty="0" smtClean="0"/>
                <a:t>Intel® Xeon Phi™ Coprocessor Performance </a:t>
              </a:r>
              <a:r>
                <a:rPr lang="en-US" sz="1400" dirty="0"/>
                <a:t>improvement due to </a:t>
              </a:r>
              <a:r>
                <a:rPr lang="en-US" sz="1400" dirty="0" smtClean="0"/>
                <a:t>the optimizations </a:t>
              </a:r>
              <a:r>
                <a:rPr lang="en-US" sz="1400" dirty="0"/>
                <a:t>discussed in </a:t>
              </a:r>
              <a:r>
                <a:rPr lang="en-US" sz="1400" dirty="0" smtClean="0"/>
                <a:t>this chapter</a:t>
              </a:r>
              <a:endParaRPr lang="en-US" sz="1400" dirty="0"/>
            </a:p>
          </p:txBody>
        </p:sp>
      </p:grpSp>
      <p:grpSp>
        <p:nvGrpSpPr>
          <p:cNvPr id="10" name="Group 9"/>
          <p:cNvGrpSpPr/>
          <p:nvPr/>
        </p:nvGrpSpPr>
        <p:grpSpPr>
          <a:xfrm>
            <a:off x="0" y="2814178"/>
            <a:ext cx="6584029" cy="1930487"/>
            <a:chOff x="0" y="2814178"/>
            <a:chExt cx="6584029" cy="1930487"/>
          </a:xfrm>
        </p:grpSpPr>
        <p:pic>
          <p:nvPicPr>
            <p:cNvPr id="3" name="Picture 2"/>
            <p:cNvPicPr>
              <a:picLocks noChangeAspect="1"/>
            </p:cNvPicPr>
            <p:nvPr/>
          </p:nvPicPr>
          <p:blipFill>
            <a:blip r:embed="rId4">
              <a:clrChange>
                <a:clrFrom>
                  <a:srgbClr val="FFFFFF"/>
                </a:clrFrom>
                <a:clrTo>
                  <a:srgbClr val="FFFFFF">
                    <a:alpha val="0"/>
                  </a:srgbClr>
                </a:clrTo>
              </a:clrChange>
            </a:blip>
            <a:stretch>
              <a:fillRect/>
            </a:stretch>
          </p:blipFill>
          <p:spPr>
            <a:xfrm>
              <a:off x="2499800" y="2814178"/>
              <a:ext cx="4084229" cy="1930487"/>
            </a:xfrm>
            <a:prstGeom prst="rect">
              <a:avLst/>
            </a:prstGeom>
          </p:spPr>
        </p:pic>
        <p:sp>
          <p:nvSpPr>
            <p:cNvPr id="8" name="Rectangle 7"/>
            <p:cNvSpPr/>
            <p:nvPr/>
          </p:nvSpPr>
          <p:spPr>
            <a:xfrm>
              <a:off x="0" y="3316986"/>
              <a:ext cx="2409245" cy="523220"/>
            </a:xfrm>
            <a:prstGeom prst="rect">
              <a:avLst/>
            </a:prstGeom>
          </p:spPr>
          <p:txBody>
            <a:bodyPr wrap="square">
              <a:spAutoFit/>
            </a:bodyPr>
            <a:lstStyle/>
            <a:p>
              <a:pPr algn="ctr"/>
              <a:r>
                <a:rPr lang="en-US" sz="1400" dirty="0" smtClean="0"/>
                <a:t>Intel® Xeon® Processor Performance improvements</a:t>
              </a:r>
              <a:endParaRPr lang="en-US" sz="1400" dirty="0"/>
            </a:p>
          </p:txBody>
        </p:sp>
      </p:grpSp>
      <p:sp>
        <p:nvSpPr>
          <p:cNvPr id="4" name="Rectangle 3"/>
          <p:cNvSpPr/>
          <p:nvPr/>
        </p:nvSpPr>
        <p:spPr>
          <a:xfrm>
            <a:off x="6674585" y="1536905"/>
            <a:ext cx="2469416" cy="2308324"/>
          </a:xfrm>
          <a:prstGeom prst="rect">
            <a:avLst/>
          </a:prstGeom>
        </p:spPr>
        <p:txBody>
          <a:bodyPr wrap="square">
            <a:spAutoFit/>
          </a:bodyPr>
          <a:lstStyle/>
          <a:p>
            <a:r>
              <a:rPr lang="en-US" sz="1600" dirty="0"/>
              <a:t>The </a:t>
            </a:r>
            <a:r>
              <a:rPr lang="en-US" sz="1600" dirty="0" smtClean="0"/>
              <a:t>baseline is OpenMP</a:t>
            </a:r>
            <a:r>
              <a:rPr lang="en-US" sz="1600" dirty="0" smtClean="0">
                <a:solidFill>
                  <a:srgbClr val="BFBFBF"/>
                </a:solidFill>
              </a:rPr>
              <a:t>*</a:t>
            </a:r>
            <a:r>
              <a:rPr lang="en-US" sz="1600" dirty="0" smtClean="0"/>
              <a:t> </a:t>
            </a:r>
            <a:r>
              <a:rPr lang="en-US" sz="1600" dirty="0"/>
              <a:t>CRS, </a:t>
            </a:r>
            <a:r>
              <a:rPr lang="en-US" sz="1600" dirty="0" smtClean="0"/>
              <a:t>successively augmented with:</a:t>
            </a:r>
          </a:p>
          <a:p>
            <a:pPr marL="342900" indent="-342900">
              <a:buFont typeface="+mj-lt"/>
              <a:buAutoNum type="arabicPeriod"/>
            </a:pPr>
            <a:r>
              <a:rPr lang="en-US" sz="1600" dirty="0" smtClean="0"/>
              <a:t>Partial data </a:t>
            </a:r>
            <a:r>
              <a:rPr lang="en-US" sz="1600" dirty="0"/>
              <a:t>distribution, </a:t>
            </a:r>
            <a:endParaRPr lang="en-US" sz="1600" dirty="0" smtClean="0"/>
          </a:p>
          <a:p>
            <a:pPr marL="342900" indent="-342900">
              <a:buFont typeface="+mj-lt"/>
              <a:buAutoNum type="arabicPeriod"/>
            </a:pPr>
            <a:r>
              <a:rPr lang="en-US" sz="1600" dirty="0" smtClean="0"/>
              <a:t>sparse </a:t>
            </a:r>
            <a:r>
              <a:rPr lang="en-US" sz="1600" dirty="0"/>
              <a:t>blocking </a:t>
            </a:r>
            <a:r>
              <a:rPr lang="en-US" sz="1600" dirty="0" smtClean="0"/>
              <a:t>with Hilbert ordering</a:t>
            </a:r>
          </a:p>
          <a:p>
            <a:pPr marL="342900" indent="-342900">
              <a:buFont typeface="+mj-lt"/>
              <a:buAutoNum type="arabicPeriod"/>
            </a:pPr>
            <a:r>
              <a:rPr lang="en-US" sz="1600" dirty="0" err="1" smtClean="0"/>
              <a:t>Vectorized</a:t>
            </a:r>
            <a:r>
              <a:rPr lang="en-US" sz="1600" dirty="0" smtClean="0"/>
              <a:t> BICRS data structure.</a:t>
            </a:r>
            <a:endParaRPr lang="en-US" sz="1600" dirty="0"/>
          </a:p>
        </p:txBody>
      </p:sp>
    </p:spTree>
    <p:extLst>
      <p:ext uri="{BB962C8B-B14F-4D97-AF65-F5344CB8AC3E}">
        <p14:creationId xmlns:p14="http://schemas.microsoft.com/office/powerpoint/2010/main" val="146841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117305"/>
            <a:ext cx="8311654" cy="741560"/>
          </a:xfrm>
        </p:spPr>
        <p:txBody>
          <a:bodyPr>
            <a:noAutofit/>
          </a:bodyPr>
          <a:lstStyle/>
          <a:p>
            <a:pPr algn="ctr"/>
            <a:r>
              <a:rPr lang="en-US" sz="2400" dirty="0">
                <a:solidFill>
                  <a:schemeClr val="tx1"/>
                </a:solidFill>
              </a:rPr>
              <a:t>SPARSE MATRIX-VECTOR MULTIPLICATION: PARALLELIZATION AND VECTORIZATION</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67</a:t>
            </a:fld>
            <a:endParaRPr lang="en-US"/>
          </a:p>
        </p:txBody>
      </p:sp>
      <p:grpSp>
        <p:nvGrpSpPr>
          <p:cNvPr id="9" name="Group 8"/>
          <p:cNvGrpSpPr/>
          <p:nvPr/>
        </p:nvGrpSpPr>
        <p:grpSpPr>
          <a:xfrm>
            <a:off x="0" y="900534"/>
            <a:ext cx="7473159" cy="2086674"/>
            <a:chOff x="0" y="900534"/>
            <a:chExt cx="7473159" cy="2086674"/>
          </a:xfrm>
        </p:grpSpPr>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1278551" y="900534"/>
              <a:ext cx="6194608" cy="1855823"/>
            </a:xfrm>
            <a:prstGeom prst="rect">
              <a:avLst/>
            </a:prstGeom>
          </p:spPr>
        </p:pic>
        <p:sp>
          <p:nvSpPr>
            <p:cNvPr id="6" name="Rectangle 5"/>
            <p:cNvSpPr/>
            <p:nvPr/>
          </p:nvSpPr>
          <p:spPr>
            <a:xfrm>
              <a:off x="0" y="1171326"/>
              <a:ext cx="1307253" cy="1815882"/>
            </a:xfrm>
            <a:prstGeom prst="rect">
              <a:avLst/>
            </a:prstGeom>
          </p:spPr>
          <p:txBody>
            <a:bodyPr wrap="square">
              <a:spAutoFit/>
            </a:bodyPr>
            <a:lstStyle/>
            <a:p>
              <a:pPr algn="ctr"/>
              <a:r>
                <a:rPr lang="en-US" sz="1400" dirty="0" smtClean="0"/>
                <a:t>Intel® Xeon Phi™ coprocessor partially distributed vectorized BICRS</a:t>
              </a:r>
            </a:p>
            <a:p>
              <a:pPr algn="ctr"/>
              <a:r>
                <a:rPr lang="en-US" sz="1400" dirty="0" smtClean="0"/>
                <a:t>performance</a:t>
              </a:r>
              <a:endParaRPr lang="en-US" sz="1400" dirty="0"/>
            </a:p>
          </p:txBody>
        </p:sp>
      </p:grpSp>
      <p:grpSp>
        <p:nvGrpSpPr>
          <p:cNvPr id="10" name="Group 9"/>
          <p:cNvGrpSpPr/>
          <p:nvPr/>
        </p:nvGrpSpPr>
        <p:grpSpPr>
          <a:xfrm>
            <a:off x="74508" y="2842353"/>
            <a:ext cx="7398651" cy="1837604"/>
            <a:chOff x="74508" y="2842353"/>
            <a:chExt cx="7398651" cy="1837604"/>
          </a:xfrm>
        </p:grpSpPr>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78551" y="2842353"/>
              <a:ext cx="6194608" cy="1837604"/>
            </a:xfrm>
            <a:prstGeom prst="rect">
              <a:avLst/>
            </a:prstGeom>
          </p:spPr>
        </p:pic>
        <p:sp>
          <p:nvSpPr>
            <p:cNvPr id="7" name="Rectangle 6"/>
            <p:cNvSpPr/>
            <p:nvPr/>
          </p:nvSpPr>
          <p:spPr>
            <a:xfrm>
              <a:off x="74508" y="3237935"/>
              <a:ext cx="1178560" cy="738664"/>
            </a:xfrm>
            <a:prstGeom prst="rect">
              <a:avLst/>
            </a:prstGeom>
          </p:spPr>
          <p:txBody>
            <a:bodyPr wrap="square">
              <a:spAutoFit/>
            </a:bodyPr>
            <a:lstStyle/>
            <a:p>
              <a:pPr algn="ctr"/>
              <a:r>
                <a:rPr lang="en-US" sz="1400" dirty="0" smtClean="0"/>
                <a:t>Intel® Xeon® processor performance</a:t>
              </a:r>
              <a:endParaRPr lang="en-US" sz="1400" dirty="0"/>
            </a:p>
          </p:txBody>
        </p:sp>
      </p:grpSp>
      <p:sp>
        <p:nvSpPr>
          <p:cNvPr id="8" name="Rectangle 7"/>
          <p:cNvSpPr/>
          <p:nvPr/>
        </p:nvSpPr>
        <p:spPr>
          <a:xfrm>
            <a:off x="7633546" y="1786861"/>
            <a:ext cx="1456267" cy="1569660"/>
          </a:xfrm>
          <a:prstGeom prst="rect">
            <a:avLst/>
          </a:prstGeom>
        </p:spPr>
        <p:txBody>
          <a:bodyPr wrap="square">
            <a:spAutoFit/>
          </a:bodyPr>
          <a:lstStyle/>
          <a:p>
            <a:r>
              <a:rPr lang="en-US" sz="1200" dirty="0" smtClean="0"/>
              <a:t>The </a:t>
            </a:r>
            <a:r>
              <a:rPr lang="en-US" sz="1200" dirty="0"/>
              <a:t>performance of each possible blocking size (1×4, 2×2, and 4×1) is </a:t>
            </a:r>
            <a:r>
              <a:rPr lang="en-US" sz="1200" dirty="0" smtClean="0"/>
              <a:t>compared </a:t>
            </a:r>
            <a:r>
              <a:rPr lang="en-US" sz="1200" dirty="0"/>
              <a:t>against </a:t>
            </a:r>
            <a:r>
              <a:rPr lang="en-US" sz="1200" dirty="0" smtClean="0"/>
              <a:t>results </a:t>
            </a:r>
            <a:r>
              <a:rPr lang="en-US" sz="1200" dirty="0"/>
              <a:t>obtained using </a:t>
            </a:r>
            <a:r>
              <a:rPr lang="en-US" sz="1200" dirty="0" err="1" smtClean="0"/>
              <a:t>onvectorized</a:t>
            </a:r>
            <a:r>
              <a:rPr lang="en-US" sz="1200" dirty="0" smtClean="0"/>
              <a:t> </a:t>
            </a:r>
            <a:r>
              <a:rPr lang="en-US" sz="1200" dirty="0"/>
              <a:t>BICRS (1×1).</a:t>
            </a:r>
          </a:p>
        </p:txBody>
      </p:sp>
    </p:spTree>
    <p:extLst>
      <p:ext uri="{BB962C8B-B14F-4D97-AF65-F5344CB8AC3E}">
        <p14:creationId xmlns:p14="http://schemas.microsoft.com/office/powerpoint/2010/main" val="19625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117305"/>
            <a:ext cx="8311654" cy="741560"/>
          </a:xfrm>
        </p:spPr>
        <p:txBody>
          <a:bodyPr>
            <a:noAutofit/>
          </a:bodyPr>
          <a:lstStyle/>
          <a:p>
            <a:pPr algn="ctr"/>
            <a:r>
              <a:rPr lang="en-US" sz="2400" dirty="0">
                <a:solidFill>
                  <a:schemeClr val="tx1"/>
                </a:solidFill>
              </a:rPr>
              <a:t>MORTON ORDER IMPROVES PERFORMANCE</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255968" y="968852"/>
            <a:ext cx="2656974" cy="1487905"/>
          </a:xfrm>
        </p:spPr>
      </p:pic>
      <p:sp>
        <p:nvSpPr>
          <p:cNvPr id="5" name="Slide Number Placeholder 4"/>
          <p:cNvSpPr>
            <a:spLocks noGrp="1"/>
          </p:cNvSpPr>
          <p:nvPr>
            <p:ph type="sldNum" sz="quarter" idx="12"/>
          </p:nvPr>
        </p:nvSpPr>
        <p:spPr/>
        <p:txBody>
          <a:bodyPr/>
          <a:lstStyle/>
          <a:p>
            <a:fld id="{EE2556C5-CE8C-6547-B838-EA80C61A4AF7}" type="slidenum">
              <a:rPr lang="en-US" smtClean="0"/>
              <a:pPr/>
              <a:t>68</a:t>
            </a:fld>
            <a:endParaRPr lang="en-US"/>
          </a:p>
        </p:txBody>
      </p:sp>
      <p:sp>
        <p:nvSpPr>
          <p:cNvPr id="8" name="Rectangle 7"/>
          <p:cNvSpPr/>
          <p:nvPr/>
        </p:nvSpPr>
        <p:spPr>
          <a:xfrm>
            <a:off x="2222218" y="968852"/>
            <a:ext cx="1474854" cy="313932"/>
          </a:xfrm>
          <a:prstGeom prst="rect">
            <a:avLst/>
          </a:prstGeom>
        </p:spPr>
        <p:txBody>
          <a:bodyPr wrap="square">
            <a:spAutoFit/>
          </a:bodyPr>
          <a:lstStyle/>
          <a:p>
            <a:pPr>
              <a:lnSpc>
                <a:spcPct val="80000"/>
              </a:lnSpc>
            </a:pPr>
            <a:r>
              <a:rPr lang="nl-NL" dirty="0">
                <a:solidFill>
                  <a:srgbClr val="000000"/>
                </a:solidFill>
                <a:latin typeface="Apple Chancery"/>
                <a:cs typeface="Apple Chancery"/>
              </a:rPr>
              <a:t>Kerry Evans</a:t>
            </a:r>
            <a:endParaRPr lang="en-US" dirty="0">
              <a:solidFill>
                <a:srgbClr val="000000"/>
              </a:solidFill>
              <a:latin typeface="Apple Chancery"/>
              <a:cs typeface="Apple Chancery"/>
            </a:endParaRPr>
          </a:p>
        </p:txBody>
      </p:sp>
      <p:sp>
        <p:nvSpPr>
          <p:cNvPr id="3" name="Rectangle 2"/>
          <p:cNvSpPr/>
          <p:nvPr/>
        </p:nvSpPr>
        <p:spPr>
          <a:xfrm>
            <a:off x="3833757" y="632308"/>
            <a:ext cx="5068957" cy="1323439"/>
          </a:xfrm>
          <a:prstGeom prst="rect">
            <a:avLst/>
          </a:prstGeom>
        </p:spPr>
        <p:txBody>
          <a:bodyPr wrap="square">
            <a:spAutoFit/>
          </a:bodyPr>
          <a:lstStyle/>
          <a:p>
            <a:r>
              <a:rPr lang="en-US" sz="1600" i="1" dirty="0" smtClean="0"/>
              <a:t>“There </a:t>
            </a:r>
            <a:r>
              <a:rPr lang="en-US" sz="1600" i="1" dirty="0"/>
              <a:t>are many facets to performance optimization but three issues to deal with right from the </a:t>
            </a:r>
            <a:r>
              <a:rPr lang="en-US" sz="1600" i="1" dirty="0" smtClean="0"/>
              <a:t>beginning </a:t>
            </a:r>
            <a:r>
              <a:rPr lang="en-US" sz="1600" i="1" dirty="0"/>
              <a:t>are memory access, vectorization, and parallelization</a:t>
            </a:r>
            <a:r>
              <a:rPr lang="en-US" sz="1600" i="1" dirty="0" smtClean="0"/>
              <a:t>.</a:t>
            </a:r>
          </a:p>
          <a:p>
            <a:r>
              <a:rPr lang="en-US" sz="1600" i="1" dirty="0" smtClean="0"/>
              <a:t>Unless </a:t>
            </a:r>
            <a:r>
              <a:rPr lang="en-US" sz="1600" i="1" dirty="0"/>
              <a:t>we can optimize these, we </a:t>
            </a:r>
            <a:r>
              <a:rPr lang="en-US" sz="1600" i="1" dirty="0" smtClean="0"/>
              <a:t>cannot achieve </a:t>
            </a:r>
            <a:r>
              <a:rPr lang="en-US" sz="1600" i="1" dirty="0"/>
              <a:t>peak performance</a:t>
            </a:r>
            <a:r>
              <a:rPr lang="en-US" sz="1600" i="1" dirty="0" smtClean="0"/>
              <a:t>.”</a:t>
            </a:r>
            <a:endParaRPr lang="en-US" sz="1600" i="1" dirty="0"/>
          </a:p>
        </p:txBody>
      </p:sp>
      <p:sp>
        <p:nvSpPr>
          <p:cNvPr id="4" name="Rectangle 3"/>
          <p:cNvSpPr/>
          <p:nvPr/>
        </p:nvSpPr>
        <p:spPr>
          <a:xfrm>
            <a:off x="253434" y="2456757"/>
            <a:ext cx="5225016" cy="2308324"/>
          </a:xfrm>
          <a:prstGeom prst="rect">
            <a:avLst/>
          </a:prstGeom>
        </p:spPr>
        <p:txBody>
          <a:bodyPr wrap="square">
            <a:spAutoFit/>
          </a:bodyPr>
          <a:lstStyle/>
          <a:p>
            <a:r>
              <a:rPr lang="en-US" sz="1600" dirty="0" smtClean="0"/>
              <a:t>Examines </a:t>
            </a:r>
            <a:r>
              <a:rPr lang="en-US" sz="1600" dirty="0"/>
              <a:t>a method of mapping </a:t>
            </a:r>
            <a:r>
              <a:rPr lang="en-US" sz="1600" dirty="0" smtClean="0"/>
              <a:t>multidimensional </a:t>
            </a:r>
            <a:r>
              <a:rPr lang="en-US" sz="1600" dirty="0"/>
              <a:t>data into a single </a:t>
            </a:r>
            <a:r>
              <a:rPr lang="en-US" sz="1600" dirty="0" smtClean="0"/>
              <a:t>dimension </a:t>
            </a:r>
            <a:r>
              <a:rPr lang="en-US" sz="1600" b="1" dirty="0"/>
              <a:t>while maintaining locality</a:t>
            </a:r>
            <a:r>
              <a:rPr lang="en-US" sz="1600" dirty="0"/>
              <a:t> using Morton, or Z-curve </a:t>
            </a:r>
            <a:r>
              <a:rPr lang="en-US" sz="1600" dirty="0" smtClean="0"/>
              <a:t>ordering. </a:t>
            </a:r>
            <a:r>
              <a:rPr lang="en-US" sz="1400" i="1" dirty="0" smtClean="0"/>
              <a:t>[Emphasis added]</a:t>
            </a:r>
          </a:p>
          <a:p>
            <a:pPr marL="285750" indent="-285750">
              <a:buFont typeface="Arial" panose="020B0604020202020204" pitchFamily="34" charset="0"/>
              <a:buChar char="•"/>
            </a:pPr>
            <a:r>
              <a:rPr lang="en-US" sz="1600" dirty="0" smtClean="0"/>
              <a:t>And </a:t>
            </a:r>
            <a:r>
              <a:rPr lang="en-US" sz="1600" dirty="0"/>
              <a:t>look at the effects it has </a:t>
            </a:r>
            <a:r>
              <a:rPr lang="en-US" sz="1600" dirty="0" smtClean="0"/>
              <a:t>on performance </a:t>
            </a:r>
            <a:r>
              <a:rPr lang="en-US" sz="1600" dirty="0"/>
              <a:t>of two common linear algebra problems: matrix transpose and matrix </a:t>
            </a:r>
            <a:r>
              <a:rPr lang="en-US" sz="1600" dirty="0" smtClean="0"/>
              <a:t>multiply</a:t>
            </a:r>
          </a:p>
          <a:p>
            <a:pPr marL="285750" indent="-285750">
              <a:buFont typeface="Arial" panose="020B0604020202020204" pitchFamily="34" charset="0"/>
              <a:buChar char="•"/>
            </a:pPr>
            <a:r>
              <a:rPr lang="en-US" sz="1600" dirty="0" smtClean="0"/>
              <a:t>Next</a:t>
            </a:r>
            <a:r>
              <a:rPr lang="en-US" sz="1600" dirty="0"/>
              <a:t>, </a:t>
            </a:r>
            <a:r>
              <a:rPr lang="en-US" sz="1600" dirty="0" smtClean="0"/>
              <a:t>the transpose </a:t>
            </a:r>
            <a:r>
              <a:rPr lang="en-US" sz="1600" dirty="0"/>
              <a:t>and multiply </a:t>
            </a:r>
            <a:r>
              <a:rPr lang="en-US" sz="1600" dirty="0" smtClean="0"/>
              <a:t>codes are tuned </a:t>
            </a:r>
            <a:r>
              <a:rPr lang="en-US" sz="1600" dirty="0"/>
              <a:t>to take advantage of the </a:t>
            </a:r>
            <a:r>
              <a:rPr lang="en-US" sz="1600" dirty="0" smtClean="0"/>
              <a:t>processor and coprocessor cache, vector </a:t>
            </a:r>
            <a:r>
              <a:rPr lang="en-US" sz="1600" dirty="0"/>
              <a:t>hardware, </a:t>
            </a:r>
            <a:r>
              <a:rPr lang="en-US" sz="1600" dirty="0" smtClean="0"/>
              <a:t>and threading</a:t>
            </a:r>
            <a:endParaRPr lang="en-US" sz="1600" dirty="0"/>
          </a:p>
        </p:txBody>
      </p:sp>
      <p:grpSp>
        <p:nvGrpSpPr>
          <p:cNvPr id="10" name="Group 9"/>
          <p:cNvGrpSpPr/>
          <p:nvPr/>
        </p:nvGrpSpPr>
        <p:grpSpPr>
          <a:xfrm>
            <a:off x="5840956" y="1712804"/>
            <a:ext cx="2577022" cy="3012974"/>
            <a:chOff x="5840956" y="1712804"/>
            <a:chExt cx="2577022" cy="3012974"/>
          </a:xfrm>
        </p:grpSpPr>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40956" y="1712804"/>
              <a:ext cx="2577022" cy="2551309"/>
            </a:xfrm>
            <a:prstGeom prst="rect">
              <a:avLst/>
            </a:prstGeom>
          </p:spPr>
        </p:pic>
        <p:sp>
          <p:nvSpPr>
            <p:cNvPr id="9" name="Rectangle 8"/>
            <p:cNvSpPr/>
            <p:nvPr/>
          </p:nvSpPr>
          <p:spPr>
            <a:xfrm>
              <a:off x="6000410" y="4264113"/>
              <a:ext cx="2417568" cy="461665"/>
            </a:xfrm>
            <a:prstGeom prst="rect">
              <a:avLst/>
            </a:prstGeom>
          </p:spPr>
          <p:txBody>
            <a:bodyPr wrap="square">
              <a:spAutoFit/>
            </a:bodyPr>
            <a:lstStyle/>
            <a:p>
              <a:r>
                <a:rPr lang="en-US" sz="1200" dirty="0"/>
                <a:t>Morton order for 8 × 8 2D grid, </a:t>
              </a:r>
              <a:r>
                <a:rPr lang="en-US" sz="1200" dirty="0" err="1"/>
                <a:t>subpartitioned</a:t>
              </a:r>
              <a:r>
                <a:rPr lang="en-US" sz="1200" dirty="0"/>
                <a:t> into 4 × 4 blocks.</a:t>
              </a:r>
            </a:p>
          </p:txBody>
        </p:sp>
      </p:grpSp>
      <p:grpSp>
        <p:nvGrpSpPr>
          <p:cNvPr id="12" name="Group 11"/>
          <p:cNvGrpSpPr/>
          <p:nvPr/>
        </p:nvGrpSpPr>
        <p:grpSpPr>
          <a:xfrm>
            <a:off x="5858988" y="1760938"/>
            <a:ext cx="244743" cy="162020"/>
            <a:chOff x="4981706" y="2308730"/>
            <a:chExt cx="244743" cy="162020"/>
          </a:xfrm>
        </p:grpSpPr>
        <p:sp>
          <p:nvSpPr>
            <p:cNvPr id="11" name="Oval 10"/>
            <p:cNvSpPr/>
            <p:nvPr/>
          </p:nvSpPr>
          <p:spPr>
            <a:xfrm>
              <a:off x="5018353" y="2309992"/>
              <a:ext cx="171450" cy="16075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http://upload.wikimedia.org/wikipedia/commons/thumb/c/c9/Intel-logo.svg/2000px-Intel-logo.sv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81706" y="2308730"/>
              <a:ext cx="244743" cy="162020"/>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60614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0"/>
                            </p:stCondLst>
                            <p:childTnLst>
                              <p:par>
                                <p:cTn id="20" presetID="0" presetClass="path" presetSubtype="0" accel="50000" decel="50000" fill="hold" nodeType="afterEffect">
                                  <p:stCondLst>
                                    <p:cond delay="0"/>
                                  </p:stCondLst>
                                  <p:childTnLst>
                                    <p:animMotion origin="layout" path="M 3.33333E-6 -4.69136E-6 L 0.03402 -0.00123 L -0.00209 0.06297 L 0.03402 0.06297 L 0.07222 -4.69136E-6 L 0.10625 -0.00246 L 0.07152 0.0642 L 0.10625 0.06173 L -0.00139 0.1247 L 0.03611 0.12717 L -0.0007 0.19136 L 0.03541 0.18889 L 0.07083 0.1284 L 0.10625 0.12717 L 0.07152 0.19383 L 0.10555 0.18889 L 0.14097 -0.00123 L 0.17916 -4.69136E-6 L 0.14236 0.06173 L 0.18055 0.06173 L 0.21458 0.00124 L 0.2493 -0.00123 L 0.21527 0.0642 L 0.2493 0.0605 L 0.14236 0.12346 L 0.17847 0.12223 L 0.14166 0.18766 L 0.17777 0.18766 L 0.21527 0.1284 L 0.25 0.1247 L 0.21458 0.19013 L 0.25208 0.18766 L 3.33333E-6 0.25309 L 0.03541 0.25309 L -0.00139 0.31976 L 0.03541 0.31605 L 0.07014 0.25433 L 0.10902 0.25433 L 0.06944 0.31605 L 0.10555 0.31976 L 3.33333E-6 0.38272 L 0.03611 0.38025 L -0.00139 0.44815 L 0.03541 0.44692 L 0.07222 0.38396 L 0.10625 0.38396 L 0.07083 0.44321 L 0.10625 0.44568 L 0.14305 0.25309 L 0.17916 0.25679 L 0.14236 0.32099 L 0.17847 0.32099 L 0.21458 0.25556 L 0.25139 0.25556 L 0.21458 0.31976 L 0.2493 0.31605 L 0.14444 0.38149 L 0.17777 0.38272 L 0.14236 0.44815 L 0.17916 0.44445 L 0.21597 0.38025 L 0.25139 0.38396 L 0.21389 0.44445 L 0.25069 0.44568 " pathEditMode="fixed" ptsTypes="AAAAAAAAAAAAAAAAAAAAAAAAAAAAAAAAAAAAAAAAAAAAAAAAAAAAAAAAAAAAAAAA">
                                      <p:cBhvr>
                                        <p:cTn id="21" dur="7000" fill="hold"/>
                                        <p:tgtEl>
                                          <p:spTgt spid="12"/>
                                        </p:tgtEl>
                                        <p:attrNameLst>
                                          <p:attrName>ppt_x</p:attrName>
                                          <p:attrName>ppt_y</p:attrName>
                                        </p:attrNameLst>
                                      </p:cBhvr>
                                    </p:animMotion>
                                  </p:childTnLst>
                                </p:cTn>
                              </p:par>
                            </p:childTnLst>
                          </p:cTn>
                        </p:par>
                        <p:par>
                          <p:cTn id="22" fill="hold">
                            <p:stCondLst>
                              <p:cond delay="7000"/>
                            </p:stCondLst>
                            <p:childTnLst>
                              <p:par>
                                <p:cTn id="23" presetID="10" presetClass="exit" presetSubtype="0" fill="hold" nodeType="after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117305"/>
            <a:ext cx="8311654" cy="741560"/>
          </a:xfrm>
        </p:spPr>
        <p:txBody>
          <a:bodyPr>
            <a:noAutofit/>
          </a:bodyPr>
          <a:lstStyle/>
          <a:p>
            <a:pPr algn="ctr"/>
            <a:r>
              <a:rPr lang="en-US" sz="2400" dirty="0">
                <a:solidFill>
                  <a:schemeClr val="tx1"/>
                </a:solidFill>
              </a:rPr>
              <a:t>MORTON ORDER IMPROVES PERFORMANCE</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69</a:t>
            </a:fld>
            <a:endParaRPr lang="en-US"/>
          </a:p>
        </p:txBody>
      </p:sp>
      <p:pic>
        <p:nvPicPr>
          <p:cNvPr id="12" name="Picture 1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1137" y="1135579"/>
            <a:ext cx="3737206" cy="3695371"/>
          </a:xfrm>
          <a:prstGeom prst="rect">
            <a:avLst/>
          </a:prstGeom>
        </p:spPr>
      </p:pic>
      <p:pic>
        <p:nvPicPr>
          <p:cNvPr id="13" name="Picture 1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59677" y="1148229"/>
            <a:ext cx="3718546" cy="3670073"/>
          </a:xfrm>
          <a:prstGeom prst="rect">
            <a:avLst/>
          </a:prstGeom>
        </p:spPr>
      </p:pic>
      <p:sp>
        <p:nvSpPr>
          <p:cNvPr id="8" name="TextBox 7"/>
          <p:cNvSpPr txBox="1"/>
          <p:nvPr/>
        </p:nvSpPr>
        <p:spPr>
          <a:xfrm>
            <a:off x="8345993" y="2274071"/>
            <a:ext cx="734290" cy="746358"/>
          </a:xfrm>
          <a:prstGeom prst="rect">
            <a:avLst/>
          </a:prstGeom>
          <a:noFill/>
        </p:spPr>
        <p:txBody>
          <a:bodyPr wrap="square" rtlCol="0">
            <a:spAutoFit/>
          </a:bodyPr>
          <a:lstStyle/>
          <a:p>
            <a:r>
              <a:rPr lang="en-US" sz="1600" dirty="0" smtClean="0">
                <a:latin typeface="Neo Sans Intel"/>
                <a:cs typeface="Neo Sans Intel"/>
              </a:rPr>
              <a:t>Intel® Xeon® </a:t>
            </a:r>
            <a:r>
              <a:rPr lang="en-US" sz="1050" dirty="0" smtClean="0">
                <a:latin typeface="Neo Sans Intel"/>
                <a:cs typeface="Neo Sans Intel"/>
              </a:rPr>
              <a:t>Processor</a:t>
            </a:r>
            <a:endParaRPr lang="en-US" sz="1600" dirty="0" smtClean="0">
              <a:latin typeface="Neo Sans Intel"/>
              <a:cs typeface="Neo Sans Intel"/>
            </a:endParaRPr>
          </a:p>
        </p:txBody>
      </p:sp>
      <p:sp>
        <p:nvSpPr>
          <p:cNvPr id="9" name="TextBox 8"/>
          <p:cNvSpPr txBox="1"/>
          <p:nvPr/>
        </p:nvSpPr>
        <p:spPr>
          <a:xfrm>
            <a:off x="100331" y="2152267"/>
            <a:ext cx="678800" cy="938719"/>
          </a:xfrm>
          <a:prstGeom prst="rect">
            <a:avLst/>
          </a:prstGeom>
          <a:noFill/>
        </p:spPr>
        <p:txBody>
          <a:bodyPr wrap="square" rtlCol="0">
            <a:spAutoFit/>
          </a:bodyPr>
          <a:lstStyle/>
          <a:p>
            <a:r>
              <a:rPr lang="en-US" sz="1600" dirty="0" smtClean="0">
                <a:latin typeface="Neo Sans Intel"/>
                <a:cs typeface="Neo Sans Intel"/>
              </a:rPr>
              <a:t>Intel® Xeon Phi™</a:t>
            </a:r>
          </a:p>
          <a:p>
            <a:r>
              <a:rPr lang="en-US" sz="700" dirty="0" smtClean="0">
                <a:latin typeface="Neo Sans Intel"/>
                <a:cs typeface="Neo Sans Intel"/>
              </a:rPr>
              <a:t>coprocessor</a:t>
            </a:r>
            <a:endParaRPr lang="en-US" sz="1600" dirty="0" smtClean="0">
              <a:latin typeface="Neo Sans Intel"/>
              <a:cs typeface="Neo Sans Intel"/>
            </a:endParaRPr>
          </a:p>
        </p:txBody>
      </p:sp>
      <p:sp>
        <p:nvSpPr>
          <p:cNvPr id="10" name="TextBox 9"/>
          <p:cNvSpPr txBox="1"/>
          <p:nvPr/>
        </p:nvSpPr>
        <p:spPr>
          <a:xfrm>
            <a:off x="1811431" y="674199"/>
            <a:ext cx="5575331" cy="369332"/>
          </a:xfrm>
          <a:prstGeom prst="rect">
            <a:avLst/>
          </a:prstGeom>
          <a:noFill/>
        </p:spPr>
        <p:txBody>
          <a:bodyPr wrap="square" rtlCol="0">
            <a:spAutoFit/>
          </a:bodyPr>
          <a:lstStyle/>
          <a:p>
            <a:pPr algn="ctr"/>
            <a:r>
              <a:rPr lang="en-US" u="sng" dirty="0" smtClean="0">
                <a:latin typeface="Neo Sans Intel"/>
                <a:cs typeface="Neo Sans Intel"/>
              </a:rPr>
              <a:t>Matrix Transpose Results</a:t>
            </a:r>
          </a:p>
        </p:txBody>
      </p:sp>
    </p:spTree>
    <p:extLst>
      <p:ext uri="{BB962C8B-B14F-4D97-AF65-F5344CB8AC3E}">
        <p14:creationId xmlns:p14="http://schemas.microsoft.com/office/powerpoint/2010/main" val="41687336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Better Concurrency and SIMD On The HIROMB‐BOOS­‐Model (HBM) 3D Ocean </a:t>
            </a:r>
            <a:r>
              <a:rPr lang="en-US" sz="2400" dirty="0" smtClean="0">
                <a:solidFill>
                  <a:schemeClr val="tx1"/>
                </a:solidFill>
              </a:rPr>
              <a:t>Code</a:t>
            </a:r>
            <a:endParaRPr lang="en-US" sz="2800"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55959" y="968852"/>
            <a:ext cx="2656994" cy="1487916"/>
          </a:xfrm>
        </p:spPr>
      </p:pic>
      <p:sp>
        <p:nvSpPr>
          <p:cNvPr id="5" name="Slide Number Placeholder 4"/>
          <p:cNvSpPr>
            <a:spLocks noGrp="1"/>
          </p:cNvSpPr>
          <p:nvPr>
            <p:ph type="sldNum" sz="quarter" idx="12"/>
          </p:nvPr>
        </p:nvSpPr>
        <p:spPr/>
        <p:txBody>
          <a:bodyPr/>
          <a:lstStyle/>
          <a:p>
            <a:fld id="{EE2556C5-CE8C-6547-B838-EA80C61A4AF7}" type="slidenum">
              <a:rPr lang="en-US" smtClean="0"/>
              <a:pPr/>
              <a:t>7</a:t>
            </a:fld>
            <a:endParaRPr lang="en-US" dirty="0"/>
          </a:p>
        </p:txBody>
      </p:sp>
      <p:sp>
        <p:nvSpPr>
          <p:cNvPr id="8" name="Rectangle 7"/>
          <p:cNvSpPr/>
          <p:nvPr/>
        </p:nvSpPr>
        <p:spPr>
          <a:xfrm>
            <a:off x="2912954" y="1115582"/>
            <a:ext cx="5661765" cy="766364"/>
          </a:xfrm>
          <a:prstGeom prst="rect">
            <a:avLst/>
          </a:prstGeom>
        </p:spPr>
        <p:txBody>
          <a:bodyPr wrap="square">
            <a:spAutoFit/>
          </a:bodyPr>
          <a:lstStyle/>
          <a:p>
            <a:pPr marL="285750" indent="-285750">
              <a:lnSpc>
                <a:spcPct val="80000"/>
              </a:lnSpc>
              <a:buFont typeface="Arial" panose="020B0604020202020204" pitchFamily="34" charset="0"/>
              <a:buChar char="•"/>
            </a:pPr>
            <a:r>
              <a:rPr lang="en-US" dirty="0">
                <a:solidFill>
                  <a:srgbClr val="000000"/>
                </a:solidFill>
                <a:latin typeface="Apple Chancery"/>
                <a:cs typeface="Apple Chancery"/>
              </a:rPr>
              <a:t>Jacob Weismann </a:t>
            </a:r>
            <a:r>
              <a:rPr lang="en-US" dirty="0" smtClean="0">
                <a:solidFill>
                  <a:srgbClr val="000000"/>
                </a:solidFill>
                <a:latin typeface="Apple Chancery"/>
                <a:cs typeface="Apple Chancery"/>
              </a:rPr>
              <a:t>Poulsen</a:t>
            </a:r>
          </a:p>
          <a:p>
            <a:pPr marL="285750" indent="-285750">
              <a:lnSpc>
                <a:spcPct val="80000"/>
              </a:lnSpc>
              <a:buFont typeface="Arial" panose="020B0604020202020204" pitchFamily="34" charset="0"/>
              <a:buChar char="•"/>
            </a:pPr>
            <a:r>
              <a:rPr lang="en-US" dirty="0" smtClean="0">
                <a:solidFill>
                  <a:srgbClr val="000000"/>
                </a:solidFill>
                <a:latin typeface="Apple Chancery"/>
                <a:cs typeface="Apple Chancery"/>
              </a:rPr>
              <a:t>Karthik </a:t>
            </a:r>
            <a:r>
              <a:rPr lang="en-US" dirty="0">
                <a:solidFill>
                  <a:srgbClr val="000000"/>
                </a:solidFill>
                <a:latin typeface="Apple Chancery"/>
                <a:cs typeface="Apple Chancery"/>
              </a:rPr>
              <a:t>Raman </a:t>
            </a:r>
          </a:p>
          <a:p>
            <a:pPr marL="285750" indent="-285750">
              <a:lnSpc>
                <a:spcPct val="80000"/>
              </a:lnSpc>
              <a:buFont typeface="Arial" panose="020B0604020202020204" pitchFamily="34" charset="0"/>
              <a:buChar char="•"/>
            </a:pPr>
            <a:r>
              <a:rPr lang="en-US" dirty="0">
                <a:solidFill>
                  <a:srgbClr val="000000"/>
                </a:solidFill>
                <a:latin typeface="Apple Chancery"/>
                <a:cs typeface="Apple Chancery"/>
              </a:rPr>
              <a:t>Per Berg</a:t>
            </a:r>
            <a:endParaRPr lang="en-US" dirty="0">
              <a:latin typeface="Arial"/>
            </a:endParaRPr>
          </a:p>
        </p:txBody>
      </p:sp>
      <p:sp>
        <p:nvSpPr>
          <p:cNvPr id="3" name="Rectangle 2"/>
          <p:cNvSpPr/>
          <p:nvPr/>
        </p:nvSpPr>
        <p:spPr>
          <a:xfrm>
            <a:off x="57749" y="2566756"/>
            <a:ext cx="4811134" cy="2062103"/>
          </a:xfrm>
          <a:prstGeom prst="rect">
            <a:avLst/>
          </a:prstGeom>
        </p:spPr>
        <p:txBody>
          <a:bodyPr wrap="square">
            <a:spAutoFit/>
          </a:bodyPr>
          <a:lstStyle/>
          <a:p>
            <a:r>
              <a:rPr lang="en-US" sz="1600" dirty="0">
                <a:solidFill>
                  <a:srgbClr val="000000"/>
                </a:solidFill>
                <a:latin typeface="Arial"/>
                <a:cs typeface="Arial"/>
              </a:rPr>
              <a:t>The thinking process and techniques used in this chapter have wide applicability</a:t>
            </a:r>
            <a:r>
              <a:rPr lang="en-US" sz="1600" dirty="0" smtClean="0">
                <a:solidFill>
                  <a:srgbClr val="000000"/>
                </a:solidFill>
                <a:latin typeface="Arial"/>
                <a:cs typeface="Arial"/>
              </a:rPr>
              <a:t>:</a:t>
            </a:r>
          </a:p>
          <a:p>
            <a:pPr marL="285750" indent="-285750">
              <a:buFont typeface="Arial" panose="020B0604020202020204" pitchFamily="34" charset="0"/>
              <a:buChar char="•"/>
            </a:pPr>
            <a:r>
              <a:rPr lang="en-US" sz="1600" dirty="0" smtClean="0">
                <a:solidFill>
                  <a:srgbClr val="000000"/>
                </a:solidFill>
                <a:latin typeface="Arial"/>
                <a:cs typeface="Arial"/>
              </a:rPr>
              <a:t>Focus </a:t>
            </a:r>
            <a:r>
              <a:rPr lang="en-US" sz="1600" dirty="0">
                <a:solidFill>
                  <a:srgbClr val="000000"/>
                </a:solidFill>
                <a:latin typeface="Arial"/>
                <a:cs typeface="Arial"/>
              </a:rPr>
              <a:t>on data </a:t>
            </a:r>
            <a:r>
              <a:rPr lang="en-US" sz="1600" dirty="0" smtClean="0">
                <a:solidFill>
                  <a:srgbClr val="000000"/>
                </a:solidFill>
                <a:latin typeface="Arial"/>
                <a:cs typeface="Arial"/>
              </a:rPr>
              <a:t>locality</a:t>
            </a:r>
          </a:p>
          <a:p>
            <a:pPr marL="285750" indent="-285750">
              <a:buFont typeface="Arial" panose="020B0604020202020204" pitchFamily="34" charset="0"/>
              <a:buChar char="•"/>
            </a:pPr>
            <a:r>
              <a:rPr lang="en-US" sz="1600" dirty="0">
                <a:solidFill>
                  <a:srgbClr val="000000"/>
                </a:solidFill>
                <a:latin typeface="Arial"/>
                <a:cs typeface="Arial"/>
              </a:rPr>
              <a:t>T</a:t>
            </a:r>
            <a:r>
              <a:rPr lang="en-US" sz="1600" dirty="0" smtClean="0">
                <a:solidFill>
                  <a:srgbClr val="000000"/>
                </a:solidFill>
                <a:latin typeface="Arial"/>
                <a:cs typeface="Arial"/>
              </a:rPr>
              <a:t>hen </a:t>
            </a:r>
            <a:r>
              <a:rPr lang="en-US" sz="1600" dirty="0">
                <a:solidFill>
                  <a:srgbClr val="000000"/>
                </a:solidFill>
                <a:latin typeface="Arial"/>
                <a:cs typeface="Arial"/>
              </a:rPr>
              <a:t>apply threading and vectorization techniques</a:t>
            </a:r>
          </a:p>
          <a:p>
            <a:r>
              <a:rPr lang="en-US" sz="1600" dirty="0" smtClean="0">
                <a:solidFill>
                  <a:srgbClr val="000000"/>
                </a:solidFill>
                <a:latin typeface="Arial"/>
                <a:cs typeface="Arial"/>
              </a:rPr>
              <a:t>Observed 3x </a:t>
            </a:r>
            <a:r>
              <a:rPr lang="en-US" sz="1600" dirty="0">
                <a:solidFill>
                  <a:srgbClr val="000000"/>
                </a:solidFill>
                <a:latin typeface="Arial"/>
                <a:cs typeface="Arial"/>
              </a:rPr>
              <a:t>performance improvement </a:t>
            </a:r>
            <a:r>
              <a:rPr lang="en-US" sz="1600" dirty="0" smtClean="0">
                <a:solidFill>
                  <a:srgbClr val="000000"/>
                </a:solidFill>
                <a:latin typeface="Arial"/>
                <a:cs typeface="Arial"/>
              </a:rPr>
              <a:t>after:</a:t>
            </a:r>
          </a:p>
          <a:p>
            <a:pPr marL="285750" indent="-285750">
              <a:buFont typeface="Arial" panose="020B0604020202020204" pitchFamily="34" charset="0"/>
              <a:buChar char="•"/>
            </a:pPr>
            <a:r>
              <a:rPr lang="en-US" sz="1600" dirty="0" smtClean="0">
                <a:solidFill>
                  <a:srgbClr val="000000"/>
                </a:solidFill>
                <a:latin typeface="Arial"/>
                <a:cs typeface="Arial"/>
              </a:rPr>
              <a:t>Re-structuring </a:t>
            </a:r>
            <a:r>
              <a:rPr lang="en-US" sz="1600" dirty="0">
                <a:solidFill>
                  <a:srgbClr val="000000"/>
                </a:solidFill>
                <a:latin typeface="Arial"/>
                <a:cs typeface="Arial"/>
              </a:rPr>
              <a:t>the code for </a:t>
            </a:r>
            <a:r>
              <a:rPr lang="en-US" sz="1600" dirty="0" smtClean="0">
                <a:solidFill>
                  <a:srgbClr val="000000"/>
                </a:solidFill>
                <a:latin typeface="Arial"/>
                <a:cs typeface="Arial"/>
              </a:rPr>
              <a:t>better </a:t>
            </a:r>
            <a:r>
              <a:rPr lang="en-US" sz="1600" dirty="0">
                <a:solidFill>
                  <a:srgbClr val="000000"/>
                </a:solidFill>
                <a:latin typeface="Arial"/>
                <a:cs typeface="Arial"/>
              </a:rPr>
              <a:t>data </a:t>
            </a:r>
            <a:r>
              <a:rPr lang="en-US" sz="1600" dirty="0" smtClean="0">
                <a:solidFill>
                  <a:srgbClr val="000000"/>
                </a:solidFill>
                <a:latin typeface="Arial"/>
                <a:cs typeface="Arial"/>
              </a:rPr>
              <a:t>locality</a:t>
            </a:r>
          </a:p>
          <a:p>
            <a:pPr marL="285750" indent="-285750">
              <a:buFont typeface="Arial" panose="020B0604020202020204" pitchFamily="34" charset="0"/>
              <a:buChar char="•"/>
            </a:pPr>
            <a:r>
              <a:rPr lang="en-US" sz="1600" dirty="0" smtClean="0">
                <a:solidFill>
                  <a:srgbClr val="000000"/>
                </a:solidFill>
                <a:latin typeface="Arial"/>
                <a:cs typeface="Arial"/>
              </a:rPr>
              <a:t>Exploiting the </a:t>
            </a:r>
            <a:r>
              <a:rPr lang="en-US" sz="1600" dirty="0">
                <a:solidFill>
                  <a:srgbClr val="000000"/>
                </a:solidFill>
                <a:latin typeface="Arial"/>
                <a:cs typeface="Arial"/>
              </a:rPr>
              <a:t>available threads and SIMD lanes</a:t>
            </a:r>
          </a:p>
        </p:txBody>
      </p:sp>
      <p:pic>
        <p:nvPicPr>
          <p:cNvPr id="10" name="Picture 9" descr="Figure5.23(results).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68883" y="3037223"/>
            <a:ext cx="2532364" cy="1585059"/>
          </a:xfrm>
          <a:prstGeom prst="rect">
            <a:avLst/>
          </a:prstGeom>
          <a:ln>
            <a:solidFill>
              <a:srgbClr val="000000"/>
            </a:solidFill>
          </a:ln>
        </p:spPr>
      </p:pic>
      <p:pic>
        <p:nvPicPr>
          <p:cNvPr id="12" name="Picture 11" descr="Figure5.24(results).PN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58197" y="1421782"/>
            <a:ext cx="2532364" cy="1702550"/>
          </a:xfrm>
          <a:prstGeom prst="rect">
            <a:avLst/>
          </a:prstGeom>
          <a:ln>
            <a:solidFill>
              <a:schemeClr val="tx1"/>
            </a:solidFill>
          </a:ln>
        </p:spPr>
      </p:pic>
    </p:spTree>
    <p:extLst>
      <p:ext uri="{BB962C8B-B14F-4D97-AF65-F5344CB8AC3E}">
        <p14:creationId xmlns:p14="http://schemas.microsoft.com/office/powerpoint/2010/main" val="331596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117305"/>
            <a:ext cx="8311654" cy="741560"/>
          </a:xfrm>
        </p:spPr>
        <p:txBody>
          <a:bodyPr>
            <a:noAutofit/>
          </a:bodyPr>
          <a:lstStyle/>
          <a:p>
            <a:pPr algn="ctr"/>
            <a:r>
              <a:rPr lang="en-US" sz="2400" dirty="0">
                <a:solidFill>
                  <a:schemeClr val="tx1"/>
                </a:solidFill>
              </a:rPr>
              <a:t>MORTON ORDER IMPROVES PERFORMANCE</a:t>
            </a:r>
            <a:endParaRPr lang="en-US" sz="2800" dirty="0"/>
          </a:p>
        </p:txBody>
      </p:sp>
      <p:sp>
        <p:nvSpPr>
          <p:cNvPr id="5" name="Slide Number Placeholder 4"/>
          <p:cNvSpPr>
            <a:spLocks noGrp="1"/>
          </p:cNvSpPr>
          <p:nvPr>
            <p:ph type="sldNum" sz="quarter" idx="12"/>
          </p:nvPr>
        </p:nvSpPr>
        <p:spPr>
          <a:xfrm>
            <a:off x="1223457" y="3375827"/>
            <a:ext cx="587974" cy="273844"/>
          </a:xfrm>
        </p:spPr>
        <p:txBody>
          <a:bodyPr/>
          <a:lstStyle/>
          <a:p>
            <a:fld id="{EE2556C5-CE8C-6547-B838-EA80C61A4AF7}" type="slidenum">
              <a:rPr lang="en-US" smtClean="0"/>
              <a:pPr/>
              <a:t>70</a:t>
            </a:fld>
            <a:endParaRPr lang="en-US"/>
          </a:p>
        </p:txBody>
      </p:sp>
      <p:pic>
        <p:nvPicPr>
          <p:cNvPr id="14"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22259" y="1113305"/>
            <a:ext cx="2014888" cy="3612453"/>
          </a:xfrm>
          <a:prstGeom prst="rect">
            <a:avLst/>
          </a:prstGeom>
        </p:spPr>
      </p:pic>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09006" y="1113305"/>
            <a:ext cx="2041441" cy="3645430"/>
          </a:xfrm>
          <a:prstGeom prst="rect">
            <a:avLst/>
          </a:prstGeom>
        </p:spPr>
      </p:pic>
      <p:sp>
        <p:nvSpPr>
          <p:cNvPr id="18" name="TextBox 17"/>
          <p:cNvSpPr txBox="1"/>
          <p:nvPr/>
        </p:nvSpPr>
        <p:spPr>
          <a:xfrm>
            <a:off x="1811431" y="674199"/>
            <a:ext cx="5575331" cy="369332"/>
          </a:xfrm>
          <a:prstGeom prst="rect">
            <a:avLst/>
          </a:prstGeom>
          <a:noFill/>
        </p:spPr>
        <p:txBody>
          <a:bodyPr wrap="square" rtlCol="0">
            <a:spAutoFit/>
          </a:bodyPr>
          <a:lstStyle/>
          <a:p>
            <a:pPr algn="ctr"/>
            <a:r>
              <a:rPr lang="en-US" u="sng" dirty="0" smtClean="0">
                <a:latin typeface="Neo Sans Intel"/>
                <a:cs typeface="Neo Sans Intel"/>
              </a:rPr>
              <a:t>Matrix Multiply Results</a:t>
            </a:r>
          </a:p>
        </p:txBody>
      </p:sp>
      <p:sp>
        <p:nvSpPr>
          <p:cNvPr id="11" name="TextBox 10"/>
          <p:cNvSpPr txBox="1"/>
          <p:nvPr/>
        </p:nvSpPr>
        <p:spPr>
          <a:xfrm>
            <a:off x="7136441" y="2222236"/>
            <a:ext cx="734290" cy="746358"/>
          </a:xfrm>
          <a:prstGeom prst="rect">
            <a:avLst/>
          </a:prstGeom>
          <a:noFill/>
        </p:spPr>
        <p:txBody>
          <a:bodyPr wrap="square" rtlCol="0">
            <a:spAutoFit/>
          </a:bodyPr>
          <a:lstStyle/>
          <a:p>
            <a:r>
              <a:rPr lang="en-US" sz="1600" dirty="0" smtClean="0">
                <a:latin typeface="Neo Sans Intel"/>
                <a:cs typeface="Neo Sans Intel"/>
              </a:rPr>
              <a:t>Intel® Xeon® </a:t>
            </a:r>
            <a:r>
              <a:rPr lang="en-US" sz="1050" dirty="0" smtClean="0">
                <a:latin typeface="Neo Sans Intel"/>
                <a:cs typeface="Neo Sans Intel"/>
              </a:rPr>
              <a:t>Processor</a:t>
            </a:r>
            <a:endParaRPr lang="en-US" sz="1600" dirty="0" smtClean="0">
              <a:latin typeface="Neo Sans Intel"/>
              <a:cs typeface="Neo Sans Intel"/>
            </a:endParaRPr>
          </a:p>
        </p:txBody>
      </p:sp>
      <p:sp>
        <p:nvSpPr>
          <p:cNvPr id="12" name="TextBox 11"/>
          <p:cNvSpPr txBox="1"/>
          <p:nvPr/>
        </p:nvSpPr>
        <p:spPr>
          <a:xfrm>
            <a:off x="1577713" y="2126350"/>
            <a:ext cx="678800" cy="938719"/>
          </a:xfrm>
          <a:prstGeom prst="rect">
            <a:avLst/>
          </a:prstGeom>
          <a:noFill/>
        </p:spPr>
        <p:txBody>
          <a:bodyPr wrap="square" rtlCol="0">
            <a:spAutoFit/>
          </a:bodyPr>
          <a:lstStyle/>
          <a:p>
            <a:r>
              <a:rPr lang="en-US" sz="1600" dirty="0" smtClean="0">
                <a:latin typeface="Neo Sans Intel"/>
                <a:cs typeface="Neo Sans Intel"/>
              </a:rPr>
              <a:t>Intel® Xeon Phi™</a:t>
            </a:r>
          </a:p>
          <a:p>
            <a:r>
              <a:rPr lang="en-US" sz="700" dirty="0" smtClean="0">
                <a:latin typeface="Neo Sans Intel"/>
                <a:cs typeface="Neo Sans Intel"/>
              </a:rPr>
              <a:t>coprocessor</a:t>
            </a:r>
            <a:endParaRPr lang="en-US" sz="1600" dirty="0" smtClean="0">
              <a:latin typeface="Neo Sans Intel"/>
              <a:cs typeface="Neo Sans Intel"/>
            </a:endParaRPr>
          </a:p>
        </p:txBody>
      </p:sp>
    </p:spTree>
    <p:extLst>
      <p:ext uri="{BB962C8B-B14F-4D97-AF65-F5344CB8AC3E}">
        <p14:creationId xmlns:p14="http://schemas.microsoft.com/office/powerpoint/2010/main" val="14096036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over XeonPhi Fron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03231" y="917143"/>
            <a:ext cx="2167059" cy="2743200"/>
          </a:xfrm>
          <a:prstGeom prst="rect">
            <a:avLst/>
          </a:prstGeom>
          <a:ln w="34925">
            <a:solidFill>
              <a:schemeClr val="bg1">
                <a:lumMod val="75000"/>
                <a:alpha val="50000"/>
              </a:schemeClr>
            </a:solidFill>
          </a:ln>
        </p:spPr>
      </p:pic>
      <p:pic>
        <p:nvPicPr>
          <p:cNvPr id="8" name="Picture 7" descr="Cover SPP 9780124159938.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27625" y="917143"/>
            <a:ext cx="2227829" cy="2743200"/>
          </a:xfrm>
          <a:prstGeom prst="rect">
            <a:avLst/>
          </a:prstGeom>
          <a:ln w="34925">
            <a:solidFill>
              <a:schemeClr val="bg1">
                <a:lumMod val="75000"/>
                <a:alpha val="50000"/>
              </a:schemeClr>
            </a:solidFill>
          </a:ln>
        </p:spPr>
      </p:pic>
      <p:sp>
        <p:nvSpPr>
          <p:cNvPr id="3" name="Slide Number Placeholder 2"/>
          <p:cNvSpPr>
            <a:spLocks noGrp="1"/>
          </p:cNvSpPr>
          <p:nvPr>
            <p:ph type="sldNum" sz="quarter" idx="12"/>
          </p:nvPr>
        </p:nvSpPr>
        <p:spPr/>
        <p:txBody>
          <a:bodyPr/>
          <a:lstStyle/>
          <a:p>
            <a:fld id="{EE2556C5-CE8C-6547-B838-EA80C61A4AF7}" type="slidenum">
              <a:rPr lang="en-US" smtClean="0"/>
              <a:pPr/>
              <a:t>71</a:t>
            </a:fld>
            <a:endParaRPr lang="en-US"/>
          </a:p>
        </p:txBody>
      </p:sp>
      <p:pic>
        <p:nvPicPr>
          <p:cNvPr id="9" name="Picture 8" descr="Cover VFX Book.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43638" y="917143"/>
            <a:ext cx="1811249" cy="2743200"/>
          </a:xfrm>
          <a:prstGeom prst="rect">
            <a:avLst/>
          </a:prstGeom>
          <a:ln w="34925">
            <a:solidFill>
              <a:schemeClr val="bg1">
                <a:lumMod val="75000"/>
                <a:alpha val="50000"/>
              </a:schemeClr>
            </a:solidFill>
          </a:ln>
        </p:spPr>
      </p:pic>
      <p:sp>
        <p:nvSpPr>
          <p:cNvPr id="2" name="TextBox 1"/>
          <p:cNvSpPr txBox="1"/>
          <p:nvPr/>
        </p:nvSpPr>
        <p:spPr>
          <a:xfrm>
            <a:off x="123478" y="3750426"/>
            <a:ext cx="2437386" cy="400110"/>
          </a:xfrm>
          <a:prstGeom prst="rect">
            <a:avLst/>
          </a:prstGeom>
          <a:noFill/>
        </p:spPr>
        <p:txBody>
          <a:bodyPr wrap="none" rtlCol="0">
            <a:spAutoFit/>
          </a:bodyPr>
          <a:lstStyle/>
          <a:p>
            <a:r>
              <a:rPr lang="en-US" sz="2000" dirty="0" smtClean="0">
                <a:solidFill>
                  <a:schemeClr val="tx2"/>
                </a:solidFill>
                <a:latin typeface="Arial"/>
                <a:cs typeface="Arial"/>
              </a:rPr>
              <a:t>November 17, 2014</a:t>
            </a:r>
          </a:p>
        </p:txBody>
      </p:sp>
      <p:sp>
        <p:nvSpPr>
          <p:cNvPr id="11" name="TextBox 10"/>
          <p:cNvSpPr txBox="1"/>
          <p:nvPr/>
        </p:nvSpPr>
        <p:spPr>
          <a:xfrm>
            <a:off x="2868921" y="3750426"/>
            <a:ext cx="1125553" cy="400110"/>
          </a:xfrm>
          <a:prstGeom prst="rect">
            <a:avLst/>
          </a:prstGeom>
          <a:noFill/>
        </p:spPr>
        <p:txBody>
          <a:bodyPr wrap="none" rtlCol="0">
            <a:spAutoFit/>
          </a:bodyPr>
          <a:lstStyle/>
          <a:p>
            <a:r>
              <a:rPr lang="en-US" sz="2000" dirty="0" smtClean="0">
                <a:solidFill>
                  <a:schemeClr val="tx2"/>
                </a:solidFill>
                <a:latin typeface="Arial"/>
                <a:cs typeface="Arial"/>
              </a:rPr>
              <a:t>(c) 2014</a:t>
            </a:r>
          </a:p>
        </p:txBody>
      </p:sp>
      <p:sp>
        <p:nvSpPr>
          <p:cNvPr id="12" name="TextBox 11"/>
          <p:cNvSpPr txBox="1"/>
          <p:nvPr/>
        </p:nvSpPr>
        <p:spPr>
          <a:xfrm>
            <a:off x="5032251" y="3750426"/>
            <a:ext cx="1125553" cy="400110"/>
          </a:xfrm>
          <a:prstGeom prst="rect">
            <a:avLst/>
          </a:prstGeom>
          <a:noFill/>
        </p:spPr>
        <p:txBody>
          <a:bodyPr wrap="none" rtlCol="0">
            <a:spAutoFit/>
          </a:bodyPr>
          <a:lstStyle/>
          <a:p>
            <a:r>
              <a:rPr lang="en-US" sz="2000" dirty="0" smtClean="0">
                <a:solidFill>
                  <a:schemeClr val="tx2"/>
                </a:solidFill>
                <a:latin typeface="Arial"/>
                <a:cs typeface="Arial"/>
              </a:rPr>
              <a:t>(c) 2013</a:t>
            </a:r>
          </a:p>
        </p:txBody>
      </p:sp>
      <p:sp>
        <p:nvSpPr>
          <p:cNvPr id="13" name="TextBox 12"/>
          <p:cNvSpPr txBox="1"/>
          <p:nvPr/>
        </p:nvSpPr>
        <p:spPr>
          <a:xfrm>
            <a:off x="7354339" y="3750426"/>
            <a:ext cx="1125553" cy="400110"/>
          </a:xfrm>
          <a:prstGeom prst="rect">
            <a:avLst/>
          </a:prstGeom>
          <a:noFill/>
        </p:spPr>
        <p:txBody>
          <a:bodyPr wrap="none" rtlCol="0">
            <a:spAutoFit/>
          </a:bodyPr>
          <a:lstStyle/>
          <a:p>
            <a:r>
              <a:rPr lang="en-US" sz="2000" dirty="0" smtClean="0">
                <a:solidFill>
                  <a:schemeClr val="tx2"/>
                </a:solidFill>
                <a:latin typeface="Arial"/>
                <a:cs typeface="Arial"/>
              </a:rPr>
              <a:t>(c) 2012</a:t>
            </a:r>
          </a:p>
        </p:txBody>
      </p:sp>
      <p:pic>
        <p:nvPicPr>
          <p:cNvPr id="14" name="Picture 13" descr="Cover Pearl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7055" y="912091"/>
            <a:ext cx="2194560" cy="2743200"/>
          </a:xfrm>
          <a:prstGeom prst="rect">
            <a:avLst/>
          </a:prstGeom>
        </p:spPr>
      </p:pic>
      <p:sp>
        <p:nvSpPr>
          <p:cNvPr id="15" name="TextBox 14"/>
          <p:cNvSpPr txBox="1"/>
          <p:nvPr/>
        </p:nvSpPr>
        <p:spPr>
          <a:xfrm>
            <a:off x="3213100" y="4279900"/>
            <a:ext cx="2510122" cy="230832"/>
          </a:xfrm>
          <a:prstGeom prst="rect">
            <a:avLst/>
          </a:prstGeom>
          <a:noFill/>
        </p:spPr>
        <p:txBody>
          <a:bodyPr wrap="none" rtlCol="0">
            <a:spAutoFit/>
          </a:bodyPr>
          <a:lstStyle/>
          <a:p>
            <a:r>
              <a:rPr lang="en-US" sz="900" dirty="0" smtClean="0">
                <a:solidFill>
                  <a:schemeClr val="bg1">
                    <a:lumMod val="65000"/>
                  </a:schemeClr>
                </a:solidFill>
                <a:latin typeface="Arial Narrow"/>
                <a:cs typeface="Arial Narrow"/>
              </a:rPr>
              <a:t>Book cover designs used with permission of publishers.</a:t>
            </a:r>
          </a:p>
        </p:txBody>
      </p:sp>
    </p:spTree>
    <p:extLst>
      <p:ext uri="{BB962C8B-B14F-4D97-AF65-F5344CB8AC3E}">
        <p14:creationId xmlns:p14="http://schemas.microsoft.com/office/powerpoint/2010/main" val="36249961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ver-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00399" y="640080"/>
            <a:ext cx="2669060" cy="3291840"/>
          </a:xfrm>
          <a:prstGeom prst="rect">
            <a:avLst/>
          </a:prstGeom>
          <a:ln>
            <a:solidFill>
              <a:schemeClr val="bg1">
                <a:lumMod val="50000"/>
              </a:schemeClr>
            </a:solidFill>
          </a:ln>
          <a:effectLst>
            <a:outerShdw blurRad="50800" dist="38100" dir="2700000" algn="tl" rotWithShape="0">
              <a:srgbClr val="000000">
                <a:alpha val="43000"/>
              </a:srgbClr>
            </a:outerShdw>
          </a:effectLst>
        </p:spPr>
      </p:pic>
      <p:sp>
        <p:nvSpPr>
          <p:cNvPr id="7" name="TextBox 6"/>
          <p:cNvSpPr txBox="1"/>
          <p:nvPr/>
        </p:nvSpPr>
        <p:spPr>
          <a:xfrm>
            <a:off x="0" y="3949700"/>
            <a:ext cx="9144000" cy="438582"/>
          </a:xfrm>
          <a:prstGeom prst="rect">
            <a:avLst/>
          </a:prstGeom>
          <a:noFill/>
        </p:spPr>
        <p:txBody>
          <a:bodyPr wrap="square" lIns="68580" tIns="34290" rIns="68580" bIns="34290" rtlCol="0">
            <a:spAutoFit/>
          </a:bodyPr>
          <a:lstStyle/>
          <a:p>
            <a:pPr algn="ctr"/>
            <a:r>
              <a:rPr lang="en-US" sz="1200" dirty="0">
                <a:latin typeface="Arial"/>
                <a:cs typeface="Arial"/>
              </a:rPr>
              <a:t>Intel® Xeon Phi™ Coprocessor High Performance Programming,</a:t>
            </a:r>
            <a:br>
              <a:rPr lang="en-US" sz="1200" dirty="0">
                <a:latin typeface="Arial"/>
                <a:cs typeface="Arial"/>
              </a:rPr>
            </a:br>
            <a:r>
              <a:rPr lang="en-US" sz="1200" dirty="0">
                <a:latin typeface="Arial"/>
                <a:cs typeface="Arial"/>
              </a:rPr>
              <a:t>Jim Jeffers, James Reinders, (c) 2013, publisher: Morgan Kaufmann</a:t>
            </a:r>
          </a:p>
        </p:txBody>
      </p:sp>
      <p:sp>
        <p:nvSpPr>
          <p:cNvPr id="8" name="TextBox 7"/>
          <p:cNvSpPr txBox="1"/>
          <p:nvPr/>
        </p:nvSpPr>
        <p:spPr>
          <a:xfrm>
            <a:off x="226749" y="611611"/>
            <a:ext cx="2442411" cy="1577355"/>
          </a:xfrm>
          <a:prstGeom prst="rect">
            <a:avLst/>
          </a:prstGeom>
          <a:noFill/>
        </p:spPr>
        <p:txBody>
          <a:bodyPr wrap="square" lIns="68580" tIns="34290" rIns="68580" bIns="34290" rtlCol="0">
            <a:spAutoFit/>
          </a:bodyPr>
          <a:lstStyle/>
          <a:p>
            <a:r>
              <a:rPr lang="en-US" sz="1400" dirty="0">
                <a:solidFill>
                  <a:srgbClr val="000000"/>
                </a:solidFill>
                <a:latin typeface="Arial"/>
                <a:cs typeface="Arial"/>
              </a:rPr>
              <a:t>It all comes down to</a:t>
            </a:r>
            <a:br>
              <a:rPr lang="en-US" sz="1400" dirty="0">
                <a:solidFill>
                  <a:srgbClr val="000000"/>
                </a:solidFill>
                <a:latin typeface="Arial"/>
                <a:cs typeface="Arial"/>
              </a:rPr>
            </a:br>
            <a:r>
              <a:rPr lang="en-US" sz="1400" dirty="0">
                <a:solidFill>
                  <a:srgbClr val="000000"/>
                </a:solidFill>
                <a:latin typeface="Arial"/>
                <a:cs typeface="Arial"/>
              </a:rPr>
              <a:t>PARALLEL PROGRAMMING!</a:t>
            </a:r>
          </a:p>
          <a:p>
            <a:r>
              <a:rPr lang="en-US" sz="1400" dirty="0">
                <a:solidFill>
                  <a:srgbClr val="000000"/>
                </a:solidFill>
                <a:latin typeface="Arial"/>
                <a:cs typeface="Arial"/>
              </a:rPr>
              <a:t>(applicable to processors</a:t>
            </a:r>
          </a:p>
          <a:p>
            <a:r>
              <a:rPr lang="en-US" sz="1400" dirty="0">
                <a:solidFill>
                  <a:srgbClr val="000000"/>
                </a:solidFill>
                <a:latin typeface="Arial"/>
                <a:cs typeface="Arial"/>
              </a:rPr>
              <a:t>and Intel® Xeon Phi™</a:t>
            </a:r>
            <a:br>
              <a:rPr lang="en-US" sz="1400" dirty="0">
                <a:solidFill>
                  <a:srgbClr val="000000"/>
                </a:solidFill>
                <a:latin typeface="Arial"/>
                <a:cs typeface="Arial"/>
              </a:rPr>
            </a:br>
            <a:r>
              <a:rPr lang="en-US" sz="1400" dirty="0">
                <a:solidFill>
                  <a:srgbClr val="000000"/>
                </a:solidFill>
                <a:latin typeface="Arial"/>
                <a:cs typeface="Arial"/>
              </a:rPr>
              <a:t>coprocessors both)</a:t>
            </a:r>
          </a:p>
          <a:p>
            <a:endParaRPr lang="en-US" sz="1400" dirty="0">
              <a:solidFill>
                <a:srgbClr val="000000"/>
              </a:solidFill>
              <a:latin typeface="Arial"/>
              <a:cs typeface="Arial"/>
            </a:endParaRPr>
          </a:p>
        </p:txBody>
      </p:sp>
      <p:sp>
        <p:nvSpPr>
          <p:cNvPr id="9" name="TextBox 8"/>
          <p:cNvSpPr txBox="1"/>
          <p:nvPr/>
        </p:nvSpPr>
        <p:spPr>
          <a:xfrm>
            <a:off x="6146800" y="613064"/>
            <a:ext cx="2774950" cy="3577902"/>
          </a:xfrm>
          <a:prstGeom prst="rect">
            <a:avLst/>
          </a:prstGeom>
          <a:noFill/>
        </p:spPr>
        <p:txBody>
          <a:bodyPr wrap="square" lIns="68580" tIns="34290" rIns="68580" bIns="34290" rtlCol="0">
            <a:spAutoFit/>
          </a:bodyPr>
          <a:lstStyle/>
          <a:p>
            <a:pPr algn="r"/>
            <a:r>
              <a:rPr lang="en-US" sz="1200" b="1" dirty="0">
                <a:solidFill>
                  <a:srgbClr val="000000"/>
                </a:solidFill>
                <a:latin typeface="Arial"/>
                <a:cs typeface="Arial"/>
              </a:rPr>
              <a:t>This book belongs on the bookshelf of every HPC professional. Not only does it successfully and accessibly teach us how to use and obtain high performance on the Intel MIC architecture, it is about much more than that. It takes us back to the universal fundamentals of high-performance computing including how to think and reason about the performance of algorithms mapped to modern architectures, and it puts into your hands powerful tools that will be useful for years to come. </a:t>
            </a:r>
          </a:p>
          <a:p>
            <a:pPr algn="r"/>
            <a:r>
              <a:rPr lang="en-US" sz="1200" b="1" dirty="0">
                <a:solidFill>
                  <a:srgbClr val="000000"/>
                </a:solidFill>
                <a:latin typeface="Arial"/>
                <a:cs typeface="Arial"/>
              </a:rPr>
              <a:t>—Robert J. Harrison</a:t>
            </a:r>
          </a:p>
          <a:p>
            <a:pPr algn="r"/>
            <a:r>
              <a:rPr lang="en-US" sz="1200" b="1" dirty="0">
                <a:solidFill>
                  <a:srgbClr val="000000"/>
                </a:solidFill>
                <a:latin typeface="Arial"/>
                <a:cs typeface="Arial"/>
              </a:rPr>
              <a:t>Institute for Advanced Computational Science, </a:t>
            </a:r>
          </a:p>
          <a:p>
            <a:pPr algn="r"/>
            <a:r>
              <a:rPr lang="en-US" sz="1200" b="1" dirty="0">
                <a:solidFill>
                  <a:srgbClr val="000000"/>
                </a:solidFill>
                <a:latin typeface="Arial"/>
                <a:cs typeface="Arial"/>
              </a:rPr>
              <a:t>Stony Brook University</a:t>
            </a:r>
          </a:p>
          <a:p>
            <a:pPr algn="r"/>
            <a:endParaRPr lang="en-US" sz="1200" b="1" dirty="0">
              <a:solidFill>
                <a:srgbClr val="000000"/>
              </a:solidFill>
              <a:latin typeface="Arial"/>
              <a:cs typeface="Arial"/>
            </a:endParaRPr>
          </a:p>
        </p:txBody>
      </p:sp>
      <p:sp>
        <p:nvSpPr>
          <p:cNvPr id="2" name="Title 1"/>
          <p:cNvSpPr>
            <a:spLocks noGrp="1"/>
          </p:cNvSpPr>
          <p:nvPr>
            <p:ph type="title"/>
          </p:nvPr>
        </p:nvSpPr>
        <p:spPr>
          <a:xfrm>
            <a:off x="0" y="63500"/>
            <a:ext cx="9144000" cy="741560"/>
          </a:xfrm>
        </p:spPr>
        <p:txBody>
          <a:bodyPr>
            <a:normAutofit/>
          </a:bodyPr>
          <a:lstStyle/>
          <a:p>
            <a:pPr algn="ctr"/>
            <a:r>
              <a:rPr lang="en-US" sz="2400" spc="-50" dirty="0">
                <a:solidFill>
                  <a:srgbClr val="000000"/>
                </a:solidFill>
              </a:rPr>
              <a:t>Intel</a:t>
            </a:r>
            <a:r>
              <a:rPr lang="en-US" sz="1800" b="0" spc="-50" baseline="30000" dirty="0">
                <a:solidFill>
                  <a:srgbClr val="000000"/>
                </a:solidFill>
              </a:rPr>
              <a:t>®</a:t>
            </a:r>
            <a:r>
              <a:rPr lang="en-US" sz="2400" spc="-50" dirty="0">
                <a:solidFill>
                  <a:srgbClr val="000000"/>
                </a:solidFill>
              </a:rPr>
              <a:t> Xeon Phi</a:t>
            </a:r>
            <a:r>
              <a:rPr lang="en-US" sz="1800" b="0" spc="-50" baseline="30000" dirty="0">
                <a:solidFill>
                  <a:srgbClr val="000000"/>
                </a:solidFill>
              </a:rPr>
              <a:t>™</a:t>
            </a:r>
            <a:r>
              <a:rPr lang="en-US" sz="2400" spc="-50" dirty="0">
                <a:solidFill>
                  <a:srgbClr val="000000"/>
                </a:solidFill>
              </a:rPr>
              <a:t> Coprocessor High Performance Programming</a:t>
            </a:r>
          </a:p>
        </p:txBody>
      </p:sp>
      <p:sp>
        <p:nvSpPr>
          <p:cNvPr id="13" name="TextBox 12"/>
          <p:cNvSpPr txBox="1"/>
          <p:nvPr/>
        </p:nvSpPr>
        <p:spPr>
          <a:xfrm>
            <a:off x="0" y="4367294"/>
            <a:ext cx="9144000" cy="500137"/>
          </a:xfrm>
          <a:prstGeom prst="rect">
            <a:avLst/>
          </a:prstGeom>
          <a:noFill/>
        </p:spPr>
        <p:txBody>
          <a:bodyPr wrap="square" lIns="68580" tIns="34290" rIns="68580" bIns="34290" rtlCol="0">
            <a:spAutoFit/>
          </a:bodyPr>
          <a:lstStyle/>
          <a:p>
            <a:pPr algn="ctr"/>
            <a:r>
              <a:rPr lang="en-US" sz="2800" dirty="0" smtClean="0">
                <a:solidFill>
                  <a:schemeClr val="tx2"/>
                </a:solidFill>
                <a:latin typeface="Arial Rounded MT Bold"/>
                <a:cs typeface="Arial Rounded MT Bold"/>
              </a:rPr>
              <a:t>www.lotsofcores.com</a:t>
            </a:r>
            <a:endParaRPr lang="en-US" sz="2800" dirty="0">
              <a:solidFill>
                <a:schemeClr val="tx2"/>
              </a:solidFill>
              <a:latin typeface="Arial Rounded MT Bold"/>
              <a:cs typeface="Arial Rounded MT Bold"/>
            </a:endParaRPr>
          </a:p>
        </p:txBody>
      </p:sp>
      <p:sp>
        <p:nvSpPr>
          <p:cNvPr id="14" name="TextBox 13"/>
          <p:cNvSpPr txBox="1"/>
          <p:nvPr/>
        </p:nvSpPr>
        <p:spPr>
          <a:xfrm>
            <a:off x="6959407" y="4330700"/>
            <a:ext cx="2034907" cy="461665"/>
          </a:xfrm>
          <a:prstGeom prst="rect">
            <a:avLst/>
          </a:prstGeom>
          <a:solidFill>
            <a:srgbClr val="FFFF00"/>
          </a:solidFill>
        </p:spPr>
        <p:txBody>
          <a:bodyPr wrap="none" rtlCol="0">
            <a:spAutoFit/>
          </a:bodyPr>
          <a:lstStyle/>
          <a:p>
            <a:r>
              <a:rPr lang="en-US" sz="1200" b="1" dirty="0" smtClean="0">
                <a:solidFill>
                  <a:schemeClr val="tx2"/>
                </a:solidFill>
                <a:latin typeface="Arial Narrow"/>
                <a:cs typeface="Arial Narrow"/>
              </a:rPr>
              <a:t>All figures, diagrams and code</a:t>
            </a:r>
            <a:br>
              <a:rPr lang="en-US" sz="1200" b="1" dirty="0" smtClean="0">
                <a:solidFill>
                  <a:schemeClr val="tx2"/>
                </a:solidFill>
                <a:latin typeface="Arial Narrow"/>
                <a:cs typeface="Arial Narrow"/>
              </a:rPr>
            </a:br>
            <a:r>
              <a:rPr lang="en-US" sz="1200" b="1" dirty="0" smtClean="0">
                <a:solidFill>
                  <a:schemeClr val="tx2"/>
                </a:solidFill>
                <a:latin typeface="Arial Narrow"/>
                <a:cs typeface="Arial Narrow"/>
              </a:rPr>
              <a:t>freely downloadable.</a:t>
            </a:r>
          </a:p>
        </p:txBody>
      </p:sp>
      <p:sp>
        <p:nvSpPr>
          <p:cNvPr id="15" name="TextBox 14"/>
          <p:cNvSpPr txBox="1"/>
          <p:nvPr/>
        </p:nvSpPr>
        <p:spPr>
          <a:xfrm>
            <a:off x="3213100" y="4279900"/>
            <a:ext cx="2410260" cy="230832"/>
          </a:xfrm>
          <a:prstGeom prst="rect">
            <a:avLst/>
          </a:prstGeom>
          <a:noFill/>
        </p:spPr>
        <p:txBody>
          <a:bodyPr wrap="none" rtlCol="0">
            <a:spAutoFit/>
          </a:bodyPr>
          <a:lstStyle/>
          <a:p>
            <a:r>
              <a:rPr lang="en-US" sz="900" dirty="0" smtClean="0">
                <a:solidFill>
                  <a:schemeClr val="bg1">
                    <a:lumMod val="65000"/>
                  </a:schemeClr>
                </a:solidFill>
                <a:latin typeface="Arial Narrow"/>
                <a:cs typeface="Arial Narrow"/>
              </a:rPr>
              <a:t>Book cover design used with permission of publisher.</a:t>
            </a:r>
          </a:p>
        </p:txBody>
      </p:sp>
    </p:spTree>
    <p:extLst>
      <p:ext uri="{BB962C8B-B14F-4D97-AF65-F5344CB8AC3E}">
        <p14:creationId xmlns:p14="http://schemas.microsoft.com/office/powerpoint/2010/main" val="2024313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00400" y="640080"/>
            <a:ext cx="2669060" cy="3291840"/>
          </a:xfrm>
          <a:prstGeom prst="rect">
            <a:avLst/>
          </a:prstGeom>
          <a:ln w="38100" cap="sq">
            <a:solidFill>
              <a:srgbClr val="00214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6203020" y="712471"/>
            <a:ext cx="2788580" cy="3351174"/>
          </a:xfrm>
          <a:prstGeom prst="rect">
            <a:avLst/>
          </a:prstGeom>
          <a:noFill/>
        </p:spPr>
        <p:txBody>
          <a:bodyPr wrap="square" lIns="68580" tIns="34290" rIns="68580" bIns="34290" rtlCol="0">
            <a:spAutoFit/>
          </a:bodyPr>
          <a:lstStyle/>
          <a:p>
            <a:pPr algn="r">
              <a:lnSpc>
                <a:spcPct val="80000"/>
              </a:lnSpc>
            </a:pPr>
            <a:r>
              <a:rPr lang="en-US" sz="1400" b="1" dirty="0">
                <a:solidFill>
                  <a:srgbClr val="000000"/>
                </a:solidFill>
                <a:latin typeface="Arial"/>
                <a:cs typeface="Arial"/>
              </a:rPr>
              <a:t>This is a really great book…</a:t>
            </a:r>
          </a:p>
          <a:p>
            <a:pPr algn="r">
              <a:lnSpc>
                <a:spcPct val="80000"/>
              </a:lnSpc>
            </a:pPr>
            <a:r>
              <a:rPr lang="en-US" sz="1400" b="1" dirty="0">
                <a:solidFill>
                  <a:srgbClr val="000000"/>
                </a:solidFill>
                <a:latin typeface="Arial"/>
                <a:cs typeface="Arial"/>
              </a:rPr>
              <a:t> </a:t>
            </a:r>
          </a:p>
          <a:p>
            <a:pPr algn="r">
              <a:lnSpc>
                <a:spcPct val="80000"/>
              </a:lnSpc>
            </a:pPr>
            <a:r>
              <a:rPr lang="en-US" sz="1400" b="1" dirty="0">
                <a:solidFill>
                  <a:srgbClr val="000000"/>
                </a:solidFill>
                <a:latin typeface="Arial"/>
                <a:cs typeface="Arial"/>
              </a:rPr>
              <a:t>I've been dreaming for a while of a modern accessible book that I could recommend to my </a:t>
            </a:r>
          </a:p>
          <a:p>
            <a:pPr algn="r">
              <a:lnSpc>
                <a:spcPct val="80000"/>
              </a:lnSpc>
            </a:pPr>
            <a:r>
              <a:rPr lang="en-US" sz="1400" b="1" dirty="0">
                <a:solidFill>
                  <a:srgbClr val="000000"/>
                </a:solidFill>
                <a:latin typeface="Arial"/>
                <a:cs typeface="Arial"/>
              </a:rPr>
              <a:t>threading-deprived colleagues and assorted enquirers to get them up to speed with the core concepts of multithreading as well as something that covers all the major current interesting implementations.</a:t>
            </a:r>
          </a:p>
          <a:p>
            <a:pPr algn="r">
              <a:lnSpc>
                <a:spcPct val="80000"/>
              </a:lnSpc>
            </a:pPr>
            <a:endParaRPr lang="en-US" sz="1400" b="1" dirty="0">
              <a:solidFill>
                <a:srgbClr val="000000"/>
              </a:solidFill>
              <a:latin typeface="Arial"/>
              <a:cs typeface="Arial"/>
            </a:endParaRPr>
          </a:p>
          <a:p>
            <a:pPr algn="r">
              <a:lnSpc>
                <a:spcPct val="80000"/>
              </a:lnSpc>
            </a:pPr>
            <a:r>
              <a:rPr lang="en-US" sz="1400" b="1" dirty="0">
                <a:solidFill>
                  <a:srgbClr val="000000"/>
                </a:solidFill>
                <a:latin typeface="Arial"/>
                <a:cs typeface="Arial"/>
              </a:rPr>
              <a:t>Finally I have that book.</a:t>
            </a:r>
          </a:p>
          <a:p>
            <a:pPr algn="r">
              <a:lnSpc>
                <a:spcPct val="80000"/>
              </a:lnSpc>
            </a:pPr>
            <a:endParaRPr lang="en-US" sz="1400" b="1" dirty="0">
              <a:solidFill>
                <a:srgbClr val="000000"/>
              </a:solidFill>
              <a:latin typeface="Arial"/>
              <a:cs typeface="Arial"/>
            </a:endParaRPr>
          </a:p>
          <a:p>
            <a:pPr algn="r">
              <a:lnSpc>
                <a:spcPct val="80000"/>
              </a:lnSpc>
            </a:pPr>
            <a:r>
              <a:rPr lang="en-US" sz="1400" b="1" dirty="0">
                <a:solidFill>
                  <a:srgbClr val="000000"/>
                </a:solidFill>
                <a:latin typeface="Arial"/>
                <a:cs typeface="Arial"/>
              </a:rPr>
              <a:t>—Martin Watt,</a:t>
            </a:r>
          </a:p>
          <a:p>
            <a:pPr algn="r">
              <a:lnSpc>
                <a:spcPct val="80000"/>
              </a:lnSpc>
            </a:pPr>
            <a:r>
              <a:rPr lang="en-US" sz="1400" b="1" dirty="0">
                <a:solidFill>
                  <a:srgbClr val="000000"/>
                </a:solidFill>
                <a:latin typeface="Arial"/>
                <a:cs typeface="Arial"/>
              </a:rPr>
              <a:t>Principal Engineer, </a:t>
            </a:r>
          </a:p>
          <a:p>
            <a:pPr algn="r">
              <a:lnSpc>
                <a:spcPct val="80000"/>
              </a:lnSpc>
            </a:pPr>
            <a:r>
              <a:rPr lang="en-US" sz="1400" b="1" dirty="0">
                <a:solidFill>
                  <a:srgbClr val="000000"/>
                </a:solidFill>
                <a:latin typeface="Arial"/>
                <a:cs typeface="Arial"/>
              </a:rPr>
              <a:t>Dreamworks Animation</a:t>
            </a:r>
          </a:p>
          <a:p>
            <a:pPr algn="r">
              <a:lnSpc>
                <a:spcPct val="80000"/>
              </a:lnSpc>
            </a:pPr>
            <a:endParaRPr lang="en-US" sz="1400" dirty="0">
              <a:solidFill>
                <a:srgbClr val="000000"/>
              </a:solidFill>
              <a:latin typeface="Arial"/>
              <a:cs typeface="Arial"/>
            </a:endParaRPr>
          </a:p>
        </p:txBody>
      </p:sp>
      <p:sp>
        <p:nvSpPr>
          <p:cNvPr id="6" name="TextBox 5"/>
          <p:cNvSpPr txBox="1"/>
          <p:nvPr/>
        </p:nvSpPr>
        <p:spPr>
          <a:xfrm>
            <a:off x="0" y="3942240"/>
            <a:ext cx="9144000" cy="438582"/>
          </a:xfrm>
          <a:prstGeom prst="rect">
            <a:avLst/>
          </a:prstGeom>
          <a:noFill/>
        </p:spPr>
        <p:txBody>
          <a:bodyPr wrap="square" lIns="68580" tIns="34290" rIns="68580" bIns="34290" rtlCol="0">
            <a:spAutoFit/>
          </a:bodyPr>
          <a:lstStyle/>
          <a:p>
            <a:pPr algn="ctr"/>
            <a:r>
              <a:rPr lang="en-US" sz="1200" dirty="0">
                <a:latin typeface="Arial"/>
                <a:cs typeface="Arial"/>
              </a:rPr>
              <a:t>Structured Parallel Programming, Michael McCool, Arch Robison, James Reinders</a:t>
            </a:r>
            <a:br>
              <a:rPr lang="en-US" sz="1200" dirty="0">
                <a:latin typeface="Arial"/>
                <a:cs typeface="Arial"/>
              </a:rPr>
            </a:br>
            <a:r>
              <a:rPr lang="en-US" sz="1200" dirty="0">
                <a:latin typeface="Arial"/>
                <a:cs typeface="Arial"/>
              </a:rPr>
              <a:t>(c) </a:t>
            </a:r>
            <a:r>
              <a:rPr lang="en-US" sz="1200" dirty="0" smtClean="0">
                <a:latin typeface="Arial"/>
                <a:cs typeface="Arial"/>
              </a:rPr>
              <a:t>2012, </a:t>
            </a:r>
            <a:r>
              <a:rPr lang="en-US" sz="1200" dirty="0">
                <a:latin typeface="Arial"/>
                <a:cs typeface="Arial"/>
              </a:rPr>
              <a:t>publisher: Morgan Kaufmann</a:t>
            </a:r>
            <a:endParaRPr lang="en-US" sz="1400" dirty="0">
              <a:latin typeface="Arial"/>
              <a:cs typeface="Arial"/>
            </a:endParaRPr>
          </a:p>
        </p:txBody>
      </p:sp>
      <p:sp>
        <p:nvSpPr>
          <p:cNvPr id="3" name="TextBox 2"/>
          <p:cNvSpPr txBox="1"/>
          <p:nvPr/>
        </p:nvSpPr>
        <p:spPr>
          <a:xfrm>
            <a:off x="393700" y="657234"/>
            <a:ext cx="2717800" cy="3369128"/>
          </a:xfrm>
          <a:prstGeom prst="rect">
            <a:avLst/>
          </a:prstGeom>
          <a:noFill/>
        </p:spPr>
        <p:txBody>
          <a:bodyPr wrap="square" lIns="68580" tIns="34290" rIns="68580" bIns="34290" rtlCol="0">
            <a:spAutoFit/>
          </a:bodyPr>
          <a:lstStyle/>
          <a:p>
            <a:pPr>
              <a:lnSpc>
                <a:spcPct val="90000"/>
              </a:lnSpc>
            </a:pPr>
            <a:r>
              <a:rPr lang="en-US" sz="1400" dirty="0">
                <a:solidFill>
                  <a:srgbClr val="000000"/>
                </a:solidFill>
                <a:latin typeface="Arial"/>
                <a:cs typeface="Arial"/>
              </a:rPr>
              <a:t>Teaches parallel</a:t>
            </a:r>
          </a:p>
          <a:p>
            <a:pPr>
              <a:lnSpc>
                <a:spcPct val="90000"/>
              </a:lnSpc>
            </a:pPr>
            <a:r>
              <a:rPr lang="en-US" sz="1400" dirty="0">
                <a:solidFill>
                  <a:srgbClr val="000000"/>
                </a:solidFill>
                <a:latin typeface="Arial"/>
                <a:cs typeface="Arial"/>
              </a:rPr>
              <a:t>programming using</a:t>
            </a:r>
            <a:br>
              <a:rPr lang="en-US" sz="1400" dirty="0">
                <a:solidFill>
                  <a:srgbClr val="000000"/>
                </a:solidFill>
                <a:latin typeface="Arial"/>
                <a:cs typeface="Arial"/>
              </a:rPr>
            </a:br>
            <a:r>
              <a:rPr lang="en-US" sz="1400" dirty="0">
                <a:solidFill>
                  <a:srgbClr val="000000"/>
                </a:solidFill>
                <a:latin typeface="Arial"/>
                <a:cs typeface="Arial"/>
              </a:rPr>
              <a:t>a new pattern-based</a:t>
            </a:r>
            <a:br>
              <a:rPr lang="en-US" sz="1400" dirty="0">
                <a:solidFill>
                  <a:srgbClr val="000000"/>
                </a:solidFill>
                <a:latin typeface="Arial"/>
                <a:cs typeface="Arial"/>
              </a:rPr>
            </a:br>
            <a:r>
              <a:rPr lang="en-US" sz="1400" dirty="0">
                <a:solidFill>
                  <a:srgbClr val="000000"/>
                </a:solidFill>
                <a:latin typeface="Arial"/>
                <a:cs typeface="Arial"/>
              </a:rPr>
              <a:t>approach.</a:t>
            </a:r>
          </a:p>
          <a:p>
            <a:pPr>
              <a:lnSpc>
                <a:spcPct val="90000"/>
              </a:lnSpc>
            </a:pPr>
            <a:endParaRPr lang="en-US" sz="1400" dirty="0">
              <a:solidFill>
                <a:srgbClr val="000000"/>
              </a:solidFill>
              <a:latin typeface="Arial"/>
              <a:cs typeface="Arial"/>
            </a:endParaRPr>
          </a:p>
          <a:p>
            <a:pPr>
              <a:lnSpc>
                <a:spcPct val="90000"/>
              </a:lnSpc>
            </a:pPr>
            <a:r>
              <a:rPr lang="en-US" sz="1400" dirty="0">
                <a:solidFill>
                  <a:srgbClr val="000000"/>
                </a:solidFill>
                <a:latin typeface="Arial"/>
                <a:cs typeface="Arial"/>
              </a:rPr>
              <a:t>Extensive examples</a:t>
            </a:r>
            <a:br>
              <a:rPr lang="en-US" sz="1400" dirty="0">
                <a:solidFill>
                  <a:srgbClr val="000000"/>
                </a:solidFill>
                <a:latin typeface="Arial"/>
                <a:cs typeface="Arial"/>
              </a:rPr>
            </a:br>
            <a:r>
              <a:rPr lang="en-US" sz="1400" dirty="0">
                <a:solidFill>
                  <a:srgbClr val="000000"/>
                </a:solidFill>
                <a:latin typeface="Arial"/>
                <a:cs typeface="Arial"/>
              </a:rPr>
              <a:t>in Cilk Plus and TBB.</a:t>
            </a:r>
          </a:p>
          <a:p>
            <a:pPr>
              <a:lnSpc>
                <a:spcPct val="90000"/>
              </a:lnSpc>
            </a:pPr>
            <a:endParaRPr lang="en-US" sz="1400" dirty="0">
              <a:solidFill>
                <a:srgbClr val="000000"/>
              </a:solidFill>
              <a:latin typeface="Arial"/>
              <a:cs typeface="Arial"/>
            </a:endParaRPr>
          </a:p>
          <a:p>
            <a:pPr>
              <a:lnSpc>
                <a:spcPct val="90000"/>
              </a:lnSpc>
            </a:pPr>
            <a:r>
              <a:rPr lang="en-US" sz="1400" dirty="0">
                <a:solidFill>
                  <a:srgbClr val="000000"/>
                </a:solidFill>
                <a:latin typeface="Arial"/>
                <a:cs typeface="Arial"/>
              </a:rPr>
              <a:t>Not about any</a:t>
            </a:r>
          </a:p>
          <a:p>
            <a:pPr>
              <a:lnSpc>
                <a:spcPct val="90000"/>
              </a:lnSpc>
            </a:pPr>
            <a:r>
              <a:rPr lang="en-US" sz="1400" dirty="0">
                <a:solidFill>
                  <a:srgbClr val="000000"/>
                </a:solidFill>
                <a:latin typeface="Arial"/>
                <a:cs typeface="Arial"/>
              </a:rPr>
              <a:t>specific hardware,</a:t>
            </a:r>
            <a:br>
              <a:rPr lang="en-US" sz="1400" dirty="0">
                <a:solidFill>
                  <a:srgbClr val="000000"/>
                </a:solidFill>
                <a:latin typeface="Arial"/>
                <a:cs typeface="Arial"/>
              </a:rPr>
            </a:br>
            <a:r>
              <a:rPr lang="en-US" sz="1400" dirty="0">
                <a:solidFill>
                  <a:srgbClr val="000000"/>
                </a:solidFill>
                <a:latin typeface="Arial"/>
                <a:cs typeface="Arial"/>
              </a:rPr>
              <a:t>but relevant to all.</a:t>
            </a:r>
          </a:p>
          <a:p>
            <a:pPr>
              <a:lnSpc>
                <a:spcPct val="90000"/>
              </a:lnSpc>
            </a:pPr>
            <a:endParaRPr lang="en-US" sz="1400" dirty="0">
              <a:solidFill>
                <a:srgbClr val="000000"/>
              </a:solidFill>
              <a:latin typeface="Arial"/>
              <a:cs typeface="Arial"/>
            </a:endParaRPr>
          </a:p>
          <a:p>
            <a:pPr>
              <a:lnSpc>
                <a:spcPct val="90000"/>
              </a:lnSpc>
            </a:pPr>
            <a:r>
              <a:rPr lang="en-US" sz="1400" dirty="0">
                <a:solidFill>
                  <a:srgbClr val="000000"/>
                </a:solidFill>
                <a:latin typeface="Arial"/>
                <a:cs typeface="Arial"/>
              </a:rPr>
              <a:t>It’s about</a:t>
            </a:r>
            <a:br>
              <a:rPr lang="en-US" sz="1400" dirty="0">
                <a:solidFill>
                  <a:srgbClr val="000000"/>
                </a:solidFill>
                <a:latin typeface="Arial"/>
                <a:cs typeface="Arial"/>
              </a:rPr>
            </a:br>
            <a:r>
              <a:rPr lang="en-US" sz="1400" dirty="0" smtClean="0">
                <a:solidFill>
                  <a:srgbClr val="000000"/>
                </a:solidFill>
                <a:latin typeface="Arial"/>
                <a:cs typeface="Arial"/>
              </a:rPr>
              <a:t>effective parallel</a:t>
            </a:r>
            <a:r>
              <a:rPr lang="en-US" sz="1400" dirty="0">
                <a:solidFill>
                  <a:srgbClr val="000000"/>
                </a:solidFill>
                <a:latin typeface="Arial"/>
                <a:cs typeface="Arial"/>
              </a:rPr>
              <a:t/>
            </a:r>
            <a:br>
              <a:rPr lang="en-US" sz="1400" dirty="0">
                <a:solidFill>
                  <a:srgbClr val="000000"/>
                </a:solidFill>
                <a:latin typeface="Arial"/>
                <a:cs typeface="Arial"/>
              </a:rPr>
            </a:br>
            <a:r>
              <a:rPr lang="en-US" sz="1400" dirty="0">
                <a:solidFill>
                  <a:srgbClr val="000000"/>
                </a:solidFill>
                <a:latin typeface="Arial"/>
                <a:cs typeface="Arial"/>
              </a:rPr>
              <a:t>programming.</a:t>
            </a:r>
          </a:p>
          <a:p>
            <a:pPr>
              <a:lnSpc>
                <a:spcPct val="90000"/>
              </a:lnSpc>
            </a:pPr>
            <a:endParaRPr lang="en-US" sz="1400" dirty="0">
              <a:solidFill>
                <a:srgbClr val="000000"/>
              </a:solidFill>
              <a:latin typeface="Arial"/>
              <a:cs typeface="Arial"/>
            </a:endParaRPr>
          </a:p>
          <a:p>
            <a:pPr>
              <a:lnSpc>
                <a:spcPct val="90000"/>
              </a:lnSpc>
            </a:pPr>
            <a:r>
              <a:rPr lang="en-US" sz="1400" dirty="0">
                <a:solidFill>
                  <a:srgbClr val="000000"/>
                </a:solidFill>
                <a:latin typeface="Arial"/>
                <a:cs typeface="Arial"/>
              </a:rPr>
              <a:t>Great for teaching</a:t>
            </a:r>
            <a:r>
              <a:rPr lang="en-US" sz="1400" dirty="0" smtClean="0">
                <a:solidFill>
                  <a:srgbClr val="000000"/>
                </a:solidFill>
                <a:latin typeface="Arial"/>
                <a:cs typeface="Arial"/>
              </a:rPr>
              <a:t>!</a:t>
            </a:r>
            <a:endParaRPr lang="en-US" sz="1400" dirty="0">
              <a:solidFill>
                <a:srgbClr val="000000"/>
              </a:solidFill>
              <a:latin typeface="Arial"/>
              <a:cs typeface="Arial"/>
            </a:endParaRPr>
          </a:p>
        </p:txBody>
      </p:sp>
      <p:sp>
        <p:nvSpPr>
          <p:cNvPr id="7" name="TextBox 6"/>
          <p:cNvSpPr txBox="1"/>
          <p:nvPr/>
        </p:nvSpPr>
        <p:spPr>
          <a:xfrm>
            <a:off x="0" y="4367294"/>
            <a:ext cx="9144000" cy="500137"/>
          </a:xfrm>
          <a:prstGeom prst="rect">
            <a:avLst/>
          </a:prstGeom>
          <a:noFill/>
        </p:spPr>
        <p:txBody>
          <a:bodyPr wrap="square" lIns="68580" tIns="34290" rIns="68580" bIns="34290" rtlCol="0">
            <a:spAutoFit/>
          </a:bodyPr>
          <a:lstStyle/>
          <a:p>
            <a:pPr algn="ctr"/>
            <a:r>
              <a:rPr lang="en-US" sz="2800" dirty="0" smtClean="0">
                <a:solidFill>
                  <a:schemeClr val="tx2"/>
                </a:solidFill>
                <a:latin typeface="Arial Rounded MT Bold"/>
                <a:cs typeface="Arial Rounded MT Bold"/>
              </a:rPr>
              <a:t>www.parallelbook.com </a:t>
            </a:r>
            <a:endParaRPr lang="en-US" sz="2800" dirty="0">
              <a:solidFill>
                <a:schemeClr val="tx2"/>
              </a:solidFill>
              <a:latin typeface="Arial Rounded MT Bold"/>
              <a:cs typeface="Arial Rounded MT Bold"/>
            </a:endParaRPr>
          </a:p>
        </p:txBody>
      </p:sp>
      <p:sp>
        <p:nvSpPr>
          <p:cNvPr id="5" name="Title 4"/>
          <p:cNvSpPr>
            <a:spLocks noGrp="1"/>
          </p:cNvSpPr>
          <p:nvPr>
            <p:ph type="title"/>
          </p:nvPr>
        </p:nvSpPr>
        <p:spPr>
          <a:xfrm>
            <a:off x="0" y="126999"/>
            <a:ext cx="9144000" cy="571615"/>
          </a:xfrm>
        </p:spPr>
        <p:txBody>
          <a:bodyPr>
            <a:normAutofit/>
          </a:bodyPr>
          <a:lstStyle/>
          <a:p>
            <a:pPr algn="ctr"/>
            <a:r>
              <a:rPr lang="en-US" sz="2400" dirty="0" smtClean="0">
                <a:solidFill>
                  <a:srgbClr val="000000"/>
                </a:solidFill>
              </a:rPr>
              <a:t>Structured Parallel Programming</a:t>
            </a:r>
            <a:endParaRPr lang="en-US" sz="2400" dirty="0">
              <a:solidFill>
                <a:srgbClr val="000000"/>
              </a:solidFill>
            </a:endParaRPr>
          </a:p>
        </p:txBody>
      </p:sp>
      <p:sp>
        <p:nvSpPr>
          <p:cNvPr id="12" name="TextBox 11"/>
          <p:cNvSpPr txBox="1"/>
          <p:nvPr/>
        </p:nvSpPr>
        <p:spPr>
          <a:xfrm>
            <a:off x="3213100" y="4279900"/>
            <a:ext cx="2410260" cy="230832"/>
          </a:xfrm>
          <a:prstGeom prst="rect">
            <a:avLst/>
          </a:prstGeom>
          <a:noFill/>
        </p:spPr>
        <p:txBody>
          <a:bodyPr wrap="none" rtlCol="0">
            <a:spAutoFit/>
          </a:bodyPr>
          <a:lstStyle/>
          <a:p>
            <a:r>
              <a:rPr lang="en-US" sz="900" dirty="0" smtClean="0">
                <a:solidFill>
                  <a:schemeClr val="bg1">
                    <a:lumMod val="65000"/>
                  </a:schemeClr>
                </a:solidFill>
                <a:latin typeface="Arial Narrow"/>
                <a:cs typeface="Arial Narrow"/>
              </a:rPr>
              <a:t>Book cover design used with permission of publisher.</a:t>
            </a:r>
          </a:p>
        </p:txBody>
      </p:sp>
      <p:sp>
        <p:nvSpPr>
          <p:cNvPr id="10" name="TextBox 9"/>
          <p:cNvSpPr txBox="1"/>
          <p:nvPr/>
        </p:nvSpPr>
        <p:spPr>
          <a:xfrm>
            <a:off x="6959407" y="4330700"/>
            <a:ext cx="2034907" cy="461665"/>
          </a:xfrm>
          <a:prstGeom prst="rect">
            <a:avLst/>
          </a:prstGeom>
          <a:solidFill>
            <a:srgbClr val="FFFF00"/>
          </a:solidFill>
        </p:spPr>
        <p:txBody>
          <a:bodyPr wrap="none" rtlCol="0">
            <a:spAutoFit/>
          </a:bodyPr>
          <a:lstStyle/>
          <a:p>
            <a:r>
              <a:rPr lang="en-US" sz="1200" b="1" dirty="0" smtClean="0">
                <a:solidFill>
                  <a:schemeClr val="tx2"/>
                </a:solidFill>
                <a:latin typeface="Arial Narrow"/>
                <a:cs typeface="Arial Narrow"/>
              </a:rPr>
              <a:t>All figures, diagrams and code</a:t>
            </a:r>
            <a:br>
              <a:rPr lang="en-US" sz="1200" b="1" dirty="0" smtClean="0">
                <a:solidFill>
                  <a:schemeClr val="tx2"/>
                </a:solidFill>
                <a:latin typeface="Arial Narrow"/>
                <a:cs typeface="Arial Narrow"/>
              </a:rPr>
            </a:br>
            <a:r>
              <a:rPr lang="en-US" sz="1200" b="1" dirty="0" smtClean="0">
                <a:solidFill>
                  <a:schemeClr val="tx2"/>
                </a:solidFill>
                <a:latin typeface="Arial Narrow"/>
                <a:cs typeface="Arial Narrow"/>
              </a:rPr>
              <a:t>freely downloadable.</a:t>
            </a:r>
          </a:p>
        </p:txBody>
      </p:sp>
    </p:spTree>
    <p:extLst>
      <p:ext uri="{BB962C8B-B14F-4D97-AF65-F5344CB8AC3E}">
        <p14:creationId xmlns:p14="http://schemas.microsoft.com/office/powerpoint/2010/main" val="2108699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Online</a:t>
            </a:r>
            <a:endParaRPr lang="en-US" dirty="0"/>
          </a:p>
        </p:txBody>
      </p:sp>
      <p:sp>
        <p:nvSpPr>
          <p:cNvPr id="4" name="Content Placeholder 3"/>
          <p:cNvSpPr>
            <a:spLocks noGrp="1"/>
          </p:cNvSpPr>
          <p:nvPr>
            <p:ph idx="1"/>
          </p:nvPr>
        </p:nvSpPr>
        <p:spPr/>
        <p:txBody>
          <a:bodyPr>
            <a:normAutofit/>
          </a:bodyPr>
          <a:lstStyle/>
          <a:p>
            <a:pPr lvl="1"/>
            <a:r>
              <a:rPr lang="en-US" dirty="0" smtClean="0">
                <a:solidFill>
                  <a:srgbClr val="000000"/>
                </a:solidFill>
              </a:rPr>
              <a:t>http://</a:t>
            </a:r>
            <a:r>
              <a:rPr lang="en-US" sz="2400" spc="100" dirty="0" smtClean="0">
                <a:solidFill>
                  <a:srgbClr val="000000"/>
                </a:solidFill>
              </a:rPr>
              <a:t>software.intel.com/mic-developer	</a:t>
            </a:r>
          </a:p>
          <a:p>
            <a:pPr lvl="2"/>
            <a:r>
              <a:rPr lang="en-US" dirty="0" smtClean="0">
                <a:solidFill>
                  <a:schemeClr val="bg1">
                    <a:lumMod val="50000"/>
                  </a:schemeClr>
                </a:solidFill>
              </a:rPr>
              <a:t>The Training tab has Beginner and Advanced workshop videos, and links to past/future webinars</a:t>
            </a:r>
          </a:p>
          <a:p>
            <a:pPr lvl="2"/>
            <a:r>
              <a:rPr lang="en-US" dirty="0" smtClean="0">
                <a:solidFill>
                  <a:schemeClr val="bg1">
                    <a:lumMod val="50000"/>
                  </a:schemeClr>
                </a:solidFill>
              </a:rPr>
              <a:t>Tools &amp; Downloads tab has useful links</a:t>
            </a:r>
          </a:p>
          <a:p>
            <a:pPr lvl="1"/>
            <a:r>
              <a:rPr lang="en-US" dirty="0" smtClean="0">
                <a:solidFill>
                  <a:schemeClr val="bg1">
                    <a:lumMod val="50000"/>
                  </a:schemeClr>
                </a:solidFill>
              </a:rPr>
              <a:t>Book figures, diagrams, code examples:</a:t>
            </a:r>
          </a:p>
          <a:p>
            <a:pPr lvl="2"/>
            <a:r>
              <a:rPr lang="en-US" sz="2400" dirty="0" smtClean="0">
                <a:solidFill>
                  <a:srgbClr val="000000"/>
                </a:solidFill>
              </a:rPr>
              <a:t>parallelbook.com</a:t>
            </a:r>
            <a:endParaRPr lang="en-US" sz="2400" dirty="0">
              <a:solidFill>
                <a:srgbClr val="000000"/>
              </a:solidFill>
            </a:endParaRPr>
          </a:p>
          <a:p>
            <a:pPr lvl="2"/>
            <a:r>
              <a:rPr lang="en-US" sz="2400" dirty="0" smtClean="0">
                <a:solidFill>
                  <a:srgbClr val="000000"/>
                </a:solidFill>
              </a:rPr>
              <a:t>lotsofcores.com</a:t>
            </a:r>
          </a:p>
          <a:p>
            <a:pPr lvl="2"/>
            <a:endParaRPr lang="en-US" dirty="0">
              <a:solidFill>
                <a:srgbClr val="000000"/>
              </a:solidFill>
            </a:endParaRPr>
          </a:p>
        </p:txBody>
      </p:sp>
    </p:spTree>
    <p:extLst>
      <p:ext uri="{BB962C8B-B14F-4D97-AF65-F5344CB8AC3E}">
        <p14:creationId xmlns:p14="http://schemas.microsoft.com/office/powerpoint/2010/main" val="45157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14350" y="603250"/>
            <a:ext cx="7715250" cy="869950"/>
          </a:xfrm>
        </p:spPr>
        <p:txBody>
          <a:bodyPr>
            <a:noAutofit/>
          </a:bodyPr>
          <a:lstStyle/>
          <a:p>
            <a:r>
              <a:rPr lang="en-US" sz="6000" dirty="0" smtClean="0">
                <a:solidFill>
                  <a:schemeClr val="bg1"/>
                </a:solidFill>
              </a:rPr>
              <a:t>Thank-you</a:t>
            </a:r>
            <a:endParaRPr lang="en-US" sz="6000" dirty="0">
              <a:solidFill>
                <a:schemeClr val="bg1"/>
              </a:solidFill>
            </a:endParaRPr>
          </a:p>
        </p:txBody>
      </p:sp>
    </p:spTree>
    <p:extLst>
      <p:ext uri="{BB962C8B-B14F-4D97-AF65-F5344CB8AC3E}">
        <p14:creationId xmlns:p14="http://schemas.microsoft.com/office/powerpoint/2010/main" val="2930505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358778" y="171450"/>
            <a:ext cx="7328022" cy="741760"/>
          </a:xfrm>
        </p:spPr>
        <p:txBody>
          <a:bodyPr>
            <a:noAutofit/>
          </a:bodyPr>
          <a:lstStyle/>
          <a:p>
            <a:r>
              <a:rPr lang="en-US" altLang="en-US" sz="3200" dirty="0" smtClean="0">
                <a:solidFill>
                  <a:srgbClr val="FFFFFF"/>
                </a:solidFill>
                <a:latin typeface="Arial"/>
              </a:rPr>
              <a:t>Legal Disclaimer &amp; Optimization Notice</a:t>
            </a:r>
          </a:p>
        </p:txBody>
      </p:sp>
      <p:sp>
        <p:nvSpPr>
          <p:cNvPr id="2" name="Slide Number Placeholder 1"/>
          <p:cNvSpPr>
            <a:spLocks noGrp="1"/>
          </p:cNvSpPr>
          <p:nvPr>
            <p:ph type="sldNum" sz="quarter" idx="12"/>
          </p:nvPr>
        </p:nvSpPr>
        <p:spPr/>
        <p:txBody>
          <a:bodyPr/>
          <a:lstStyle/>
          <a:p>
            <a:pPr>
              <a:defRPr/>
            </a:pPr>
            <a:fld id="{E2E972C9-3D20-468C-BBF1-A1AAD9D360EF}" type="slidenum">
              <a:rPr lang="en-US" altLang="en-US" smtClean="0"/>
              <a:pPr>
                <a:defRPr/>
              </a:pPr>
              <a:t>76</a:t>
            </a:fld>
            <a:endParaRPr lang="en-US" altLang="en-US" dirty="0"/>
          </a:p>
        </p:txBody>
      </p:sp>
      <p:sp>
        <p:nvSpPr>
          <p:cNvPr id="24579" name="Content Placeholder 3"/>
          <p:cNvSpPr>
            <a:spLocks noGrp="1"/>
          </p:cNvSpPr>
          <p:nvPr>
            <p:ph idx="1"/>
          </p:nvPr>
        </p:nvSpPr>
        <p:spPr>
          <a:xfrm>
            <a:off x="455616" y="910711"/>
            <a:ext cx="8167687" cy="3479511"/>
          </a:xfrm>
          <a:prstGeom prst="rect">
            <a:avLst/>
          </a:prstGeom>
        </p:spPr>
        <p:txBody>
          <a:bodyPr/>
          <a:lstStyle/>
          <a:p>
            <a:r>
              <a:rPr lang="en-US" altLang="en-US" sz="1100" dirty="0" smtClean="0">
                <a:latin typeface="Arial Narrow"/>
                <a:cs typeface="Arial Narrow"/>
              </a:rPr>
              <a:t>INFORMATION IN THIS DOCUMENT IS PROVIDED “AS IS”. NO LICENSE, EXPRESS OR IMPLIED, BY ESTOPPEL OR OTHERWISE, TO ANY INTELLECTUAL PROPERTY RIGHTS IS GRANTED BY THIS DOCUMENT. INTEL ASSUMES NO LIABILITY WHATSOEVER AND INTEL DISCLAIMS ANY EXPRESS OR IMPLIED WARRANTY, RELATING TO THIS INFORMATION INCLUDING LIABILITY OR WARRANTIES RELATING TO FITNESS FOR A PARTICULAR PURPOSE, MERCHANTABILITY, OR INFRINGEMENT OF ANY PATENT, COPYRIGHT OR OTHER INTELLECTUAL PROPERTY RIGHT.</a:t>
            </a:r>
          </a:p>
          <a:p>
            <a:r>
              <a:rPr lang="en-US" altLang="en-US" sz="1100" dirty="0" smtClean="0">
                <a:latin typeface="Arial Narrow"/>
                <a:cs typeface="Arial Narrow"/>
              </a:rPr>
              <a:t>Software and workloads used in performance tests may have been optimized for performance only on Intel microprocessors.  Performance tests, such as </a:t>
            </a:r>
            <a:r>
              <a:rPr lang="en-US" altLang="en-US" sz="1100" dirty="0" err="1" smtClean="0">
                <a:latin typeface="Arial Narrow"/>
                <a:cs typeface="Arial Narrow"/>
              </a:rPr>
              <a:t>SYSmark</a:t>
            </a:r>
            <a:r>
              <a:rPr lang="en-US" altLang="en-US" sz="1100" dirty="0" smtClean="0">
                <a:latin typeface="Arial Narrow"/>
                <a:cs typeface="Arial Narrow"/>
              </a:rPr>
              <a:t> and </a:t>
            </a:r>
            <a:r>
              <a:rPr lang="en-US" altLang="en-US" sz="1100" dirty="0" err="1" smtClean="0">
                <a:latin typeface="Arial Narrow"/>
                <a:cs typeface="Arial Narrow"/>
              </a:rPr>
              <a:t>MobileMark</a:t>
            </a:r>
            <a:r>
              <a:rPr lang="en-US" altLang="en-US" sz="1100" dirty="0" smtClean="0">
                <a:latin typeface="Arial Narrow"/>
                <a:cs typeface="Arial Narrow"/>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a:t>
            </a:r>
          </a:p>
          <a:p>
            <a:r>
              <a:rPr lang="en-US" altLang="en-US" sz="1100" dirty="0" smtClean="0">
                <a:latin typeface="Arial Narrow"/>
                <a:cs typeface="Arial Narrow"/>
              </a:rPr>
              <a:t>Figures, diagrams, photos used from the book (High Performance Parallelism Pearls) used with the permission of the publisher and are available for download from </a:t>
            </a:r>
            <a:r>
              <a:rPr lang="en-US" altLang="en-US" sz="1100" dirty="0" smtClean="0">
                <a:latin typeface="Arial Narrow"/>
                <a:cs typeface="Arial Narrow"/>
                <a:hlinkClick r:id="rId3"/>
              </a:rPr>
              <a:t>www.lotsofcores.com</a:t>
            </a:r>
            <a:r>
              <a:rPr lang="en-US" altLang="en-US" sz="1100" dirty="0" smtClean="0">
                <a:latin typeface="Arial Narrow"/>
                <a:cs typeface="Arial Narrow"/>
              </a:rPr>
              <a:t> for additional uses as well.</a:t>
            </a:r>
          </a:p>
          <a:p>
            <a:r>
              <a:rPr lang="en-US" altLang="en-US" sz="1100" dirty="0" smtClean="0">
                <a:latin typeface="Arial Narrow"/>
                <a:cs typeface="Arial Narrow"/>
              </a:rPr>
              <a:t>Intel, Pentium, Xeon, Xeon Phi, Core, VTune, Cilk, and the Intel logo are trademarks of Intel Corporation in the U.S. and other countries.</a:t>
            </a:r>
          </a:p>
          <a:p>
            <a:r>
              <a:rPr lang="en-US" altLang="en-US" sz="1100" dirty="0" smtClean="0">
                <a:latin typeface="Arial Narrow"/>
                <a:cs typeface="Arial Narrow"/>
              </a:rPr>
              <a:t>Other names and brands may be claimed by others.</a:t>
            </a:r>
          </a:p>
        </p:txBody>
      </p:sp>
      <p:graphicFrame>
        <p:nvGraphicFramePr>
          <p:cNvPr id="8" name="Table 7"/>
          <p:cNvGraphicFramePr>
            <a:graphicFrameLocks noGrp="1"/>
          </p:cNvGraphicFramePr>
          <p:nvPr>
            <p:extLst>
              <p:ext uri="{D42A27DB-BD31-4B8C-83A1-F6EECF244321}">
                <p14:modId xmlns:p14="http://schemas.microsoft.com/office/powerpoint/2010/main" val="2203328421"/>
              </p:ext>
            </p:extLst>
          </p:nvPr>
        </p:nvGraphicFramePr>
        <p:xfrm>
          <a:off x="457203" y="3338582"/>
          <a:ext cx="8251825" cy="1371600"/>
        </p:xfrm>
        <a:graphic>
          <a:graphicData uri="http://schemas.openxmlformats.org/drawingml/2006/table">
            <a:tbl>
              <a:tblPr/>
              <a:tblGrid>
                <a:gridCol w="8251825"/>
              </a:tblGrid>
              <a:tr h="2057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FFFFFF"/>
                          </a:solidFill>
                          <a:effectLst/>
                          <a:latin typeface="Arial"/>
                          <a:ea typeface="Arial"/>
                        </a:rPr>
                        <a:t>Optimization Notice</a:t>
                      </a:r>
                    </a:p>
                  </a:txBody>
                  <a:tcPr marL="91425" marR="91425"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r>
              <a:tr h="11658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Arial"/>
                          <a:ea typeface="Arial"/>
                        </a:rPr>
                        <a:t>Intel</a:t>
                      </a:r>
                      <a:r>
                        <a:rPr kumimoji="0" lang="en-US" altLang="en-US" sz="1000" b="0" i="0" u="none" strike="noStrike" cap="none" normalizeH="0" baseline="0" dirty="0" smtClean="0">
                          <a:ln>
                            <a:noFill/>
                          </a:ln>
                          <a:solidFill>
                            <a:srgbClr val="000000"/>
                          </a:solidFill>
                          <a:effectLst/>
                          <a:latin typeface="Arial"/>
                          <a:ea typeface="Arial"/>
                        </a:rPr>
                        <a:t>’</a:t>
                      </a:r>
                      <a:r>
                        <a:rPr kumimoji="0" lang="en-US" sz="1000" b="0" i="0" u="none" strike="noStrike" cap="none" normalizeH="0" baseline="0" dirty="0" smtClean="0">
                          <a:ln>
                            <a:noFill/>
                          </a:ln>
                          <a:solidFill>
                            <a:srgbClr val="000000"/>
                          </a:solidFill>
                          <a:effectLst/>
                          <a:latin typeface="Arial"/>
                          <a:ea typeface="Arial"/>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a:t>
                      </a:r>
                    </a:p>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Arial"/>
                          <a:ea typeface="Arial"/>
                        </a:rPr>
                        <a:t>Notice revision #20110804</a:t>
                      </a:r>
                    </a:p>
                  </a:txBody>
                  <a:tcPr marL="91425" marR="91425"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r>
            </a:tbl>
          </a:graphicData>
        </a:graphic>
      </p:graphicFrame>
    </p:spTree>
    <p:extLst>
      <p:ext uri="{BB962C8B-B14F-4D97-AF65-F5344CB8AC3E}">
        <p14:creationId xmlns:p14="http://schemas.microsoft.com/office/powerpoint/2010/main" val="1596340630"/>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Better Concurrency and SIMD On The HIROMB‐BOOS­‐Model (HBM) 3D Ocean </a:t>
            </a:r>
            <a:r>
              <a:rPr lang="en-US" sz="2400" dirty="0" smtClean="0">
                <a:solidFill>
                  <a:schemeClr val="tx1"/>
                </a:solidFill>
              </a:rPr>
              <a:t>Code</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8</a:t>
            </a:fld>
            <a:endParaRPr lang="en-US" dirty="0"/>
          </a:p>
        </p:txBody>
      </p:sp>
      <p:sp>
        <p:nvSpPr>
          <p:cNvPr id="3" name="Rectangle 2"/>
          <p:cNvSpPr/>
          <p:nvPr/>
        </p:nvSpPr>
        <p:spPr>
          <a:xfrm>
            <a:off x="250191" y="998442"/>
            <a:ext cx="4811134" cy="2800767"/>
          </a:xfrm>
          <a:prstGeom prst="rect">
            <a:avLst/>
          </a:prstGeom>
        </p:spPr>
        <p:txBody>
          <a:bodyPr wrap="square">
            <a:spAutoFit/>
          </a:bodyPr>
          <a:lstStyle/>
          <a:p>
            <a:r>
              <a:rPr lang="en-US" sz="1600" b="1" cap="all" dirty="0">
                <a:latin typeface="Arial"/>
                <a:cs typeface="Arial"/>
              </a:rPr>
              <a:t>THE BOOS </a:t>
            </a:r>
            <a:r>
              <a:rPr lang="en-US" sz="1600" b="1" cap="all" dirty="0" smtClean="0">
                <a:latin typeface="Arial"/>
                <a:cs typeface="Arial"/>
              </a:rPr>
              <a:t>VISION </a:t>
            </a:r>
            <a:r>
              <a:rPr lang="en-US" sz="1600" b="1" dirty="0" smtClean="0">
                <a:latin typeface="Arial"/>
                <a:cs typeface="Arial"/>
              </a:rPr>
              <a:t>is </a:t>
            </a:r>
            <a:r>
              <a:rPr lang="en-US" sz="1600" b="1" dirty="0">
                <a:latin typeface="Arial"/>
                <a:cs typeface="Arial"/>
              </a:rPr>
              <a:t>to provide integrated marine services to the marine users and policy makers. </a:t>
            </a:r>
            <a:endParaRPr lang="en-US" sz="1600" b="1" dirty="0" smtClean="0">
              <a:latin typeface="Arial"/>
              <a:cs typeface="Arial"/>
            </a:endParaRPr>
          </a:p>
          <a:p>
            <a:endParaRPr lang="en-US" sz="1600" b="1" dirty="0">
              <a:latin typeface="Arial"/>
              <a:cs typeface="Arial"/>
            </a:endParaRPr>
          </a:p>
          <a:p>
            <a:r>
              <a:rPr lang="en-US" sz="1600" b="1" dirty="0" smtClean="0">
                <a:latin typeface="Arial"/>
                <a:cs typeface="Arial"/>
              </a:rPr>
              <a:t>The </a:t>
            </a:r>
            <a:r>
              <a:rPr lang="en-US" sz="1600" b="1" dirty="0">
                <a:latin typeface="Arial"/>
                <a:cs typeface="Arial"/>
              </a:rPr>
              <a:t>objectives are </a:t>
            </a:r>
            <a:r>
              <a:rPr lang="en-US" sz="1600" b="1" dirty="0" smtClean="0">
                <a:latin typeface="Arial"/>
                <a:cs typeface="Arial"/>
              </a:rPr>
              <a:t>many-fold and include:</a:t>
            </a:r>
            <a:endParaRPr lang="en-US" sz="1600" b="1" dirty="0">
              <a:latin typeface="Arial"/>
              <a:cs typeface="Arial"/>
            </a:endParaRPr>
          </a:p>
          <a:p>
            <a:pPr marL="285750" indent="-285750">
              <a:buFont typeface="Arial" panose="020B0604020202020204" pitchFamily="34" charset="0"/>
              <a:buChar char="•"/>
            </a:pPr>
            <a:r>
              <a:rPr lang="en-US" sz="1600" b="1" dirty="0">
                <a:latin typeface="Arial"/>
                <a:cs typeface="Arial"/>
              </a:rPr>
              <a:t>Improve </a:t>
            </a:r>
            <a:r>
              <a:rPr lang="en-US" sz="1600" dirty="0">
                <a:latin typeface="Arial"/>
                <a:cs typeface="Arial"/>
              </a:rPr>
              <a:t>the </a:t>
            </a:r>
            <a:r>
              <a:rPr lang="en-US" sz="1600" b="1" dirty="0">
                <a:latin typeface="Arial"/>
                <a:cs typeface="Arial"/>
              </a:rPr>
              <a:t>safety and efficiency </a:t>
            </a:r>
            <a:r>
              <a:rPr lang="en-US" sz="1600" dirty="0">
                <a:latin typeface="Arial"/>
                <a:cs typeface="Arial"/>
              </a:rPr>
              <a:t>of maritime transport and marine </a:t>
            </a:r>
            <a:r>
              <a:rPr lang="en-US" sz="1600" dirty="0" smtClean="0">
                <a:latin typeface="Arial"/>
                <a:cs typeface="Arial"/>
              </a:rPr>
              <a:t>operations</a:t>
            </a:r>
            <a:endParaRPr lang="en-US" sz="1600" dirty="0">
              <a:latin typeface="Arial"/>
              <a:cs typeface="Arial"/>
            </a:endParaRPr>
          </a:p>
          <a:p>
            <a:pPr marL="285750" indent="-285750">
              <a:buFont typeface="Arial" panose="020B0604020202020204" pitchFamily="34" charset="0"/>
              <a:buChar char="•"/>
            </a:pPr>
            <a:r>
              <a:rPr lang="en-US" sz="1600" b="1" dirty="0">
                <a:latin typeface="Arial"/>
                <a:cs typeface="Arial"/>
              </a:rPr>
              <a:t>Enable </a:t>
            </a:r>
            <a:r>
              <a:rPr lang="en-US" sz="1600" dirty="0">
                <a:latin typeface="Arial"/>
                <a:cs typeface="Arial"/>
              </a:rPr>
              <a:t>the </a:t>
            </a:r>
            <a:r>
              <a:rPr lang="en-US" sz="1600" b="1" dirty="0">
                <a:latin typeface="Arial"/>
                <a:cs typeface="Arial"/>
              </a:rPr>
              <a:t>sustainable exploitation </a:t>
            </a:r>
            <a:r>
              <a:rPr lang="en-US" sz="1600" dirty="0">
                <a:latin typeface="Arial"/>
                <a:cs typeface="Arial"/>
              </a:rPr>
              <a:t>and management of Baltic Sea resources (fisheries</a:t>
            </a:r>
            <a:r>
              <a:rPr lang="en-US" sz="1600" dirty="0" smtClean="0">
                <a:latin typeface="Arial"/>
                <a:cs typeface="Arial"/>
              </a:rPr>
              <a:t>)</a:t>
            </a:r>
            <a:endParaRPr lang="en-US" sz="1600" dirty="0">
              <a:latin typeface="Arial"/>
              <a:cs typeface="Arial"/>
            </a:endParaRPr>
          </a:p>
          <a:p>
            <a:pPr marL="285750" indent="-285750">
              <a:buFont typeface="Arial" panose="020B0604020202020204" pitchFamily="34" charset="0"/>
              <a:buChar char="•"/>
            </a:pPr>
            <a:r>
              <a:rPr lang="en-US" sz="1600" b="1" dirty="0">
                <a:latin typeface="Arial"/>
                <a:cs typeface="Arial"/>
              </a:rPr>
              <a:t>Support safe and efficient </a:t>
            </a:r>
            <a:r>
              <a:rPr lang="en-US" sz="1600" dirty="0">
                <a:latin typeface="Arial"/>
                <a:cs typeface="Arial"/>
              </a:rPr>
              <a:t>offshore energy </a:t>
            </a:r>
            <a:r>
              <a:rPr lang="en-US" sz="1600" dirty="0" smtClean="0">
                <a:latin typeface="Arial"/>
                <a:cs typeface="Arial"/>
              </a:rPr>
              <a:t>activities</a:t>
            </a:r>
            <a:endParaRPr lang="en-US" sz="1600" dirty="0">
              <a:latin typeface="Arial"/>
              <a:cs typeface="Arial"/>
            </a:endParaRPr>
          </a:p>
        </p:txBody>
      </p:sp>
      <p:grpSp>
        <p:nvGrpSpPr>
          <p:cNvPr id="11" name="Group 10"/>
          <p:cNvGrpSpPr/>
          <p:nvPr/>
        </p:nvGrpSpPr>
        <p:grpSpPr>
          <a:xfrm>
            <a:off x="5131118" y="927548"/>
            <a:ext cx="3945505" cy="2839040"/>
            <a:chOff x="5131118" y="1118324"/>
            <a:chExt cx="3945505" cy="2839040"/>
          </a:xfrm>
        </p:grpSpPr>
        <p:pic>
          <p:nvPicPr>
            <p:cNvPr id="6" name="Picture 5"/>
            <p:cNvPicPr>
              <a:picLocks noChangeAspect="1"/>
            </p:cNvPicPr>
            <p:nvPr/>
          </p:nvPicPr>
          <p:blipFill>
            <a:blip r:embed="rId2"/>
            <a:stretch>
              <a:fillRect/>
            </a:stretch>
          </p:blipFill>
          <p:spPr>
            <a:xfrm>
              <a:off x="5131118" y="1118324"/>
              <a:ext cx="3945505" cy="2579581"/>
            </a:xfrm>
            <a:prstGeom prst="rect">
              <a:avLst/>
            </a:prstGeom>
          </p:spPr>
        </p:pic>
        <p:sp>
          <p:nvSpPr>
            <p:cNvPr id="9" name="TextBox 8"/>
            <p:cNvSpPr txBox="1"/>
            <p:nvPr/>
          </p:nvSpPr>
          <p:spPr>
            <a:xfrm>
              <a:off x="5804459" y="3711143"/>
              <a:ext cx="2598821" cy="246221"/>
            </a:xfrm>
            <a:prstGeom prst="rect">
              <a:avLst/>
            </a:prstGeom>
            <a:noFill/>
          </p:spPr>
          <p:txBody>
            <a:bodyPr wrap="square" rtlCol="0">
              <a:spAutoFit/>
            </a:bodyPr>
            <a:lstStyle/>
            <a:p>
              <a:pPr algn="ctr"/>
              <a:r>
                <a:rPr lang="en-US" sz="1000" dirty="0" smtClean="0">
                  <a:latin typeface="Arial"/>
                  <a:cs typeface="Arial"/>
                </a:rPr>
                <a:t>The Baffin Bay test case</a:t>
              </a:r>
            </a:p>
          </p:txBody>
        </p:sp>
      </p:grpSp>
      <p:sp>
        <p:nvSpPr>
          <p:cNvPr id="8" name="Rectangle 7"/>
          <p:cNvSpPr/>
          <p:nvPr/>
        </p:nvSpPr>
        <p:spPr>
          <a:xfrm>
            <a:off x="1667628" y="3762921"/>
            <a:ext cx="4572000" cy="1015663"/>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r>
              <a:rPr lang="en-US" sz="1200" dirty="0"/>
              <a:t>As one of its duties, DMI carries the national responsibility for emergency preparedness and response to events such as storm surges affecting Danish coasts. The latest version of the HBM code that is used today provide 5 days forecasts of water levels four times per </a:t>
            </a:r>
            <a:r>
              <a:rPr lang="en-US" sz="1200" dirty="0" smtClean="0"/>
              <a:t>day.</a:t>
            </a:r>
            <a:endParaRPr lang="en-US" sz="1200" dirty="0"/>
          </a:p>
        </p:txBody>
      </p:sp>
    </p:spTree>
    <p:extLst>
      <p:ext uri="{BB962C8B-B14F-4D97-AF65-F5344CB8AC3E}">
        <p14:creationId xmlns:p14="http://schemas.microsoft.com/office/powerpoint/2010/main" val="73633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70" y="117305"/>
            <a:ext cx="8229600" cy="741560"/>
          </a:xfrm>
        </p:spPr>
        <p:txBody>
          <a:bodyPr>
            <a:noAutofit/>
          </a:bodyPr>
          <a:lstStyle/>
          <a:p>
            <a:pPr algn="ctr"/>
            <a:r>
              <a:rPr lang="en-US" sz="2400" dirty="0">
                <a:solidFill>
                  <a:schemeClr val="tx1"/>
                </a:solidFill>
              </a:rPr>
              <a:t>Better Concurrency and SIMD On The HIROMB‐BOOS­‐Model (HBM) 3D Ocean </a:t>
            </a:r>
            <a:r>
              <a:rPr lang="en-US" sz="2400" dirty="0" smtClean="0">
                <a:solidFill>
                  <a:schemeClr val="tx1"/>
                </a:solidFill>
              </a:rPr>
              <a:t>Code</a:t>
            </a:r>
            <a:endParaRPr lang="en-US" sz="2800"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9</a:t>
            </a:fld>
            <a:endParaRPr lang="en-US" dirty="0"/>
          </a:p>
        </p:txBody>
      </p:sp>
      <p:sp>
        <p:nvSpPr>
          <p:cNvPr id="4" name="Rectangle 3"/>
          <p:cNvSpPr/>
          <p:nvPr/>
        </p:nvSpPr>
        <p:spPr>
          <a:xfrm>
            <a:off x="79874" y="1084942"/>
            <a:ext cx="4572000" cy="1477328"/>
          </a:xfrm>
          <a:prstGeom prst="rect">
            <a:avLst/>
          </a:prstGeom>
        </p:spPr>
        <p:txBody>
          <a:bodyPr>
            <a:spAutoFit/>
          </a:bodyPr>
          <a:lstStyle/>
          <a:p>
            <a:pPr algn="ctr"/>
            <a:r>
              <a:rPr lang="en-US" b="1" u="sng" dirty="0">
                <a:latin typeface="Arial"/>
                <a:cs typeface="Arial"/>
              </a:rPr>
              <a:t>Location, location, location....</a:t>
            </a:r>
          </a:p>
          <a:p>
            <a:r>
              <a:rPr lang="en-US" dirty="0" smtClean="0">
                <a:latin typeface="Arial"/>
                <a:cs typeface="Arial"/>
              </a:rPr>
              <a:t>The </a:t>
            </a:r>
            <a:r>
              <a:rPr lang="en-US" dirty="0">
                <a:latin typeface="Arial"/>
                <a:cs typeface="Arial"/>
              </a:rPr>
              <a:t>authors believe that good SIMD and thread performance on modern hardware can only be obtained </a:t>
            </a:r>
            <a:r>
              <a:rPr lang="en-US" dirty="0" smtClean="0">
                <a:latin typeface="Arial"/>
                <a:cs typeface="Arial"/>
              </a:rPr>
              <a:t>if the </a:t>
            </a:r>
            <a:r>
              <a:rPr lang="en-US" dirty="0">
                <a:latin typeface="Arial"/>
                <a:cs typeface="Arial"/>
              </a:rPr>
              <a:t>implementation puts focus on data proximity</a:t>
            </a:r>
            <a:r>
              <a:rPr lang="en-US" dirty="0" smtClean="0">
                <a:latin typeface="Arial"/>
                <a:cs typeface="Arial"/>
              </a:rPr>
              <a:t>. </a:t>
            </a:r>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5943" y="2562270"/>
            <a:ext cx="1852552" cy="1391351"/>
          </a:xfrm>
          <a:prstGeom prst="rect">
            <a:avLst/>
          </a:prstGeom>
        </p:spPr>
      </p:pic>
      <p:sp>
        <p:nvSpPr>
          <p:cNvPr id="8" name="Rectangle 7"/>
          <p:cNvSpPr/>
          <p:nvPr/>
        </p:nvSpPr>
        <p:spPr>
          <a:xfrm>
            <a:off x="2113810" y="2788347"/>
            <a:ext cx="2603379" cy="1169551"/>
          </a:xfrm>
          <a:prstGeom prst="rect">
            <a:avLst/>
          </a:prstGeom>
        </p:spPr>
        <p:txBody>
          <a:bodyPr wrap="square">
            <a:spAutoFit/>
          </a:bodyPr>
          <a:lstStyle/>
          <a:p>
            <a:r>
              <a:rPr lang="en-US" sz="1400" dirty="0">
                <a:latin typeface="Arial"/>
                <a:cs typeface="Arial"/>
              </a:rPr>
              <a:t>Classification of points in the regular 3D grid </a:t>
            </a:r>
            <a:endParaRPr lang="en-US" sz="1400" dirty="0" smtClean="0">
              <a:latin typeface="Arial"/>
              <a:cs typeface="Arial"/>
            </a:endParaRPr>
          </a:p>
          <a:p>
            <a:pPr marL="285750" indent="-285750">
              <a:buFont typeface="Arial" panose="020B0604020202020204" pitchFamily="34" charset="0"/>
              <a:buChar char="•"/>
            </a:pPr>
            <a:r>
              <a:rPr lang="en-US" sz="1400" dirty="0" smtClean="0">
                <a:latin typeface="Arial"/>
                <a:cs typeface="Arial"/>
              </a:rPr>
              <a:t>Blue: compute </a:t>
            </a:r>
            <a:r>
              <a:rPr lang="en-US" sz="1400" dirty="0">
                <a:latin typeface="Arial"/>
                <a:cs typeface="Arial"/>
              </a:rPr>
              <a:t>points </a:t>
            </a:r>
            <a:r>
              <a:rPr lang="en-US" sz="1400" dirty="0" smtClean="0">
                <a:latin typeface="Arial"/>
                <a:cs typeface="Arial"/>
              </a:rPr>
              <a:t>shade by activity</a:t>
            </a:r>
          </a:p>
          <a:p>
            <a:pPr marL="285750" indent="-285750">
              <a:buFont typeface="Arial" panose="020B0604020202020204" pitchFamily="34" charset="0"/>
              <a:buChar char="•"/>
            </a:pPr>
            <a:r>
              <a:rPr lang="en-US" sz="1400" dirty="0" smtClean="0">
                <a:latin typeface="Arial"/>
                <a:cs typeface="Arial"/>
              </a:rPr>
              <a:t>Brown inactive points</a:t>
            </a:r>
            <a:endParaRPr lang="en-US" sz="1400" dirty="0">
              <a:latin typeface="Arial"/>
              <a:cs typeface="Arial"/>
            </a:endParaRPr>
          </a:p>
        </p:txBody>
      </p:sp>
      <p:grpSp>
        <p:nvGrpSpPr>
          <p:cNvPr id="15" name="Group 14"/>
          <p:cNvGrpSpPr/>
          <p:nvPr/>
        </p:nvGrpSpPr>
        <p:grpSpPr>
          <a:xfrm>
            <a:off x="4717189" y="1084942"/>
            <a:ext cx="4355559" cy="2480780"/>
            <a:chOff x="4717189" y="1084942"/>
            <a:chExt cx="4355559" cy="2480780"/>
          </a:xfrm>
        </p:grpSpPr>
        <p:sp>
          <p:nvSpPr>
            <p:cNvPr id="10" name="Rectangle 9"/>
            <p:cNvSpPr/>
            <p:nvPr/>
          </p:nvSpPr>
          <p:spPr>
            <a:xfrm>
              <a:off x="4717189" y="1084942"/>
              <a:ext cx="4355559" cy="338554"/>
            </a:xfrm>
            <a:prstGeom prst="rect">
              <a:avLst/>
            </a:prstGeom>
          </p:spPr>
          <p:txBody>
            <a:bodyPr wrap="square">
              <a:spAutoFit/>
            </a:bodyPr>
            <a:lstStyle/>
            <a:p>
              <a:r>
                <a:rPr lang="en-US" sz="1600" b="1" u="sng" dirty="0" smtClean="0">
                  <a:latin typeface="Arial"/>
                  <a:cs typeface="Arial"/>
                </a:rPr>
                <a:t>Premature abstraction is the root of all evil</a:t>
              </a:r>
              <a:endParaRPr lang="en-US" sz="1600" b="1" u="sng" dirty="0">
                <a:latin typeface="Arial"/>
                <a:cs typeface="Arial"/>
              </a:endParaRPr>
            </a:p>
          </p:txBody>
        </p:sp>
        <p:pic>
          <p:nvPicPr>
            <p:cNvPr id="11" name="Picture 10"/>
            <p:cNvPicPr>
              <a:picLocks noChangeAspect="1"/>
            </p:cNvPicPr>
            <p:nvPr/>
          </p:nvPicPr>
          <p:blipFill>
            <a:blip r:embed="rId4">
              <a:clrChange>
                <a:clrFrom>
                  <a:srgbClr val="FFFFFF"/>
                </a:clrFrom>
                <a:clrTo>
                  <a:srgbClr val="FFFFFF">
                    <a:alpha val="0"/>
                  </a:srgbClr>
                </a:clrTo>
              </a:clrChange>
            </a:blip>
            <a:stretch>
              <a:fillRect/>
            </a:stretch>
          </p:blipFill>
          <p:spPr>
            <a:xfrm>
              <a:off x="4839686" y="1588635"/>
              <a:ext cx="4166266" cy="1617704"/>
            </a:xfrm>
            <a:prstGeom prst="rect">
              <a:avLst/>
            </a:prstGeom>
          </p:spPr>
        </p:pic>
        <p:sp>
          <p:nvSpPr>
            <p:cNvPr id="12" name="Rectangle 11"/>
            <p:cNvSpPr/>
            <p:nvPr/>
          </p:nvSpPr>
          <p:spPr>
            <a:xfrm>
              <a:off x="4971165" y="3257945"/>
              <a:ext cx="3847606" cy="307777"/>
            </a:xfrm>
            <a:prstGeom prst="rect">
              <a:avLst/>
            </a:prstGeom>
          </p:spPr>
          <p:txBody>
            <a:bodyPr wrap="square">
              <a:spAutoFit/>
            </a:bodyPr>
            <a:lstStyle/>
            <a:p>
              <a:r>
                <a:rPr lang="en-US" sz="1400" dirty="0" smtClean="0">
                  <a:latin typeface="Arial"/>
                  <a:cs typeface="Arial"/>
                </a:rPr>
                <a:t>Compiler friendly rewrite using1d-only arrays</a:t>
              </a:r>
              <a:endParaRPr lang="en-US" sz="1400" dirty="0">
                <a:latin typeface="Arial"/>
                <a:cs typeface="Arial"/>
              </a:endParaRPr>
            </a:p>
          </p:txBody>
        </p:sp>
      </p:grpSp>
      <p:pic>
        <p:nvPicPr>
          <p:cNvPr id="13" name="Picture 12" descr="Cover Pearl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34024" y="3674681"/>
            <a:ext cx="806163" cy="1007704"/>
          </a:xfrm>
          <a:prstGeom prst="rect">
            <a:avLst/>
          </a:prstGeom>
        </p:spPr>
      </p:pic>
      <p:sp>
        <p:nvSpPr>
          <p:cNvPr id="14" name="TextBox 13"/>
          <p:cNvSpPr txBox="1"/>
          <p:nvPr/>
        </p:nvSpPr>
        <p:spPr>
          <a:xfrm>
            <a:off x="6894968" y="3824590"/>
            <a:ext cx="1262054" cy="553998"/>
          </a:xfrm>
          <a:prstGeom prst="rect">
            <a:avLst/>
          </a:prstGeom>
          <a:noFill/>
        </p:spPr>
        <p:txBody>
          <a:bodyPr wrap="square" rtlCol="0">
            <a:spAutoFit/>
          </a:bodyPr>
          <a:lstStyle/>
          <a:p>
            <a:r>
              <a:rPr lang="en-US" sz="1000" dirty="0" smtClean="0">
                <a:latin typeface="Arial"/>
                <a:cs typeface="Arial"/>
              </a:rPr>
              <a:t>See the chapter in the book for more of the Pearl …</a:t>
            </a:r>
          </a:p>
        </p:txBody>
      </p:sp>
    </p:spTree>
    <p:extLst>
      <p:ext uri="{BB962C8B-B14F-4D97-AF65-F5344CB8AC3E}">
        <p14:creationId xmlns:p14="http://schemas.microsoft.com/office/powerpoint/2010/main" val="218999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theme/theme1.xml><?xml version="1.0" encoding="utf-8"?>
<a:theme xmlns:a="http://schemas.openxmlformats.org/drawingml/2006/main" name="Office Theme">
  <a:themeElements>
    <a:clrScheme name="Intel New Scheme">
      <a:dk1>
        <a:sysClr val="windowText" lastClr="000000"/>
      </a:dk1>
      <a:lt1>
        <a:sysClr val="window" lastClr="FFFFFF"/>
      </a:lt1>
      <a:dk2>
        <a:srgbClr val="004280"/>
      </a:dk2>
      <a:lt2>
        <a:srgbClr val="B1BABF"/>
      </a:lt2>
      <a:accent1>
        <a:srgbClr val="0071C5"/>
      </a:accent1>
      <a:accent2>
        <a:srgbClr val="00AEEF"/>
      </a:accent2>
      <a:accent3>
        <a:srgbClr val="8DC8E8"/>
      </a:accent3>
      <a:accent4>
        <a:srgbClr val="FFDA00"/>
      </a:accent4>
      <a:accent5>
        <a:srgbClr val="FDB813"/>
      </a:accent5>
      <a:accent6>
        <a:srgbClr val="A6CE39"/>
      </a:accent6>
      <a:hlink>
        <a:srgbClr val="939598"/>
      </a:hlink>
      <a:folHlink>
        <a:srgbClr val="ED1C24"/>
      </a:folHlink>
    </a:clrScheme>
    <a:fontScheme name="Intel">
      <a:majorFont>
        <a:latin typeface="Neo Sans Intel Light"/>
        <a:ea typeface=""/>
        <a:cs typeface=""/>
      </a:majorFont>
      <a:minorFont>
        <a:latin typeface="Neo Sans Int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000" dirty="0" smtClean="0">
            <a:solidFill>
              <a:schemeClr val="tx2"/>
            </a:solidFill>
            <a:latin typeface="Neo Sans Intel"/>
            <a:cs typeface="Neo Sans Intel"/>
          </a:defRPr>
        </a:defPPr>
      </a:lstStyle>
    </a:txDef>
  </a:objectDefaults>
  <a:extraClrSchemeLst/>
</a:theme>
</file>

<file path=ppt/theme/theme2.xml><?xml version="1.0" encoding="utf-8"?>
<a:theme xmlns:a="http://schemas.openxmlformats.org/drawingml/2006/main" name="1_inteltemplate2007-16x9">
  <a:themeElements>
    <a:clrScheme name="INtel">
      <a:dk1>
        <a:sysClr val="windowText" lastClr="000000"/>
      </a:dk1>
      <a:lt1>
        <a:sysClr val="window" lastClr="FFFFFF"/>
      </a:lt1>
      <a:dk2>
        <a:srgbClr val="004280"/>
      </a:dk2>
      <a:lt2>
        <a:srgbClr val="939895"/>
      </a:lt2>
      <a:accent1>
        <a:srgbClr val="00AEEF"/>
      </a:accent1>
      <a:accent2>
        <a:srgbClr val="A6CE39"/>
      </a:accent2>
      <a:accent3>
        <a:srgbClr val="FDB813"/>
      </a:accent3>
      <a:accent4>
        <a:srgbClr val="F37021"/>
      </a:accent4>
      <a:accent5>
        <a:srgbClr val="C00000"/>
      </a:accent5>
      <a:accent6>
        <a:srgbClr val="7030A0"/>
      </a:accent6>
      <a:hlink>
        <a:srgbClr val="085CA8"/>
      </a:hlink>
      <a:folHlink>
        <a:srgbClr val="939598"/>
      </a:folHlink>
    </a:clrScheme>
    <a:fontScheme name="2_Architecture">
      <a:majorFont>
        <a:latin typeface="Neo Sans Intel Medium"/>
        <a:ea typeface=""/>
        <a:cs typeface="Arial"/>
      </a:majorFont>
      <a:minorFont>
        <a:latin typeface="Neo Sans Inte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lnDef>
  </a:objectDefaults>
  <a:extraClrSchemeLst>
    <a:extraClrScheme>
      <a:clrScheme name="2_Architectu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rchitectu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Architectu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rchitectu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rchitectu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rchitectu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Architectu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Architectur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2_Architectur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2_Architectur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2_Architectur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2_Architectur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2_Architectur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2_Architectur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ntel 16x9">
  <a:themeElements>
    <a:clrScheme name="intel2011">
      <a:dk1>
        <a:sysClr val="windowText" lastClr="000000"/>
      </a:dk1>
      <a:lt1>
        <a:sysClr val="window" lastClr="FFFFFF"/>
      </a:lt1>
      <a:dk2>
        <a:srgbClr val="004280"/>
      </a:dk2>
      <a:lt2>
        <a:srgbClr val="939895"/>
      </a:lt2>
      <a:accent1>
        <a:srgbClr val="00AEEF"/>
      </a:accent1>
      <a:accent2>
        <a:srgbClr val="A6CE39"/>
      </a:accent2>
      <a:accent3>
        <a:srgbClr val="FDB813"/>
      </a:accent3>
      <a:accent4>
        <a:srgbClr val="F37021"/>
      </a:accent4>
      <a:accent5>
        <a:srgbClr val="C00000"/>
      </a:accent5>
      <a:accent6>
        <a:srgbClr val="7030A0"/>
      </a:accent6>
      <a:hlink>
        <a:srgbClr val="085CA8"/>
      </a:hlink>
      <a:folHlink>
        <a:srgbClr val="939598"/>
      </a:folHlink>
    </a:clrScheme>
    <a:fontScheme name="2_Architecture">
      <a:majorFont>
        <a:latin typeface="Neo Sans Intel Medium"/>
        <a:ea typeface=""/>
        <a:cs typeface="Arial"/>
      </a:majorFont>
      <a:minorFont>
        <a:latin typeface="Neo Sans Inte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372" tIns="45688" rIns="91372" bIns="45688" numCol="1" rtlCol="0" anchor="t" anchorCtr="1" compatLnSpc="1">
        <a:prstTxWarp prst="textNoShape">
          <a:avLst/>
        </a:prstTxWarp>
        <a:no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lnDef>
    <a:txDef>
      <a:spPr>
        <a:noFill/>
      </a:spPr>
      <a:bodyPr wrap="none" rtlCol="0">
        <a:spAutoFit/>
      </a:bodyPr>
      <a:lstStyle>
        <a:defPPr>
          <a:defRPr sz="2800" dirty="0" err="1" smtClean="0"/>
        </a:defPPr>
      </a:lstStyle>
    </a:txDef>
  </a:objectDefaults>
  <a:extraClrSchemeLst>
    <a:extraClrScheme>
      <a:clrScheme name="2_Architectu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rchitectu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Architectu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rchitectu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rchitectu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rchitectu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Architectu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Architectur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2_Architectur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2_Architectur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2_Architectur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2_Architectur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2_Architectur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2_Architectur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intel 16x9">
  <a:themeElements>
    <a:clrScheme name="Custom 2">
      <a:dk1>
        <a:sysClr val="windowText" lastClr="000000"/>
      </a:dk1>
      <a:lt1>
        <a:sysClr val="window" lastClr="FFFFFF"/>
      </a:lt1>
      <a:dk2>
        <a:srgbClr val="004280"/>
      </a:dk2>
      <a:lt2>
        <a:srgbClr val="939895"/>
      </a:lt2>
      <a:accent1>
        <a:srgbClr val="00AEEF"/>
      </a:accent1>
      <a:accent2>
        <a:srgbClr val="A6CE39"/>
      </a:accent2>
      <a:accent3>
        <a:srgbClr val="FDB813"/>
      </a:accent3>
      <a:accent4>
        <a:srgbClr val="F37021"/>
      </a:accent4>
      <a:accent5>
        <a:srgbClr val="C00000"/>
      </a:accent5>
      <a:accent6>
        <a:srgbClr val="7030A0"/>
      </a:accent6>
      <a:hlink>
        <a:srgbClr val="009FED"/>
      </a:hlink>
      <a:folHlink>
        <a:srgbClr val="939598"/>
      </a:folHlink>
    </a:clrScheme>
    <a:fontScheme name="2_Architecture">
      <a:majorFont>
        <a:latin typeface="Neo Sans Intel Medium"/>
        <a:ea typeface=""/>
        <a:cs typeface="Arial"/>
      </a:majorFont>
      <a:minorFont>
        <a:latin typeface="Neo Sans Inte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lnDef>
  </a:objectDefaults>
  <a:extraClrSchemeLst>
    <a:extraClrScheme>
      <a:clrScheme name="2_Architectu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rchitectu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Architectu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rchitectu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rchitectu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rchitectu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Architectu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Architectur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2_Architectur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2_Architectur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2_Architectur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2_Architectur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2_Architectur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2_Architectur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20005</TotalTime>
  <Words>6132</Words>
  <Application>Microsoft Office PowerPoint</Application>
  <PresentationFormat>On-screen Show (16:9)</PresentationFormat>
  <Paragraphs>880</Paragraphs>
  <Slides>76</Slides>
  <Notes>71</Notes>
  <HiddenSlides>0</HiddenSlides>
  <MMClips>1</MMClips>
  <ScaleCrop>false</ScaleCrop>
  <HeadingPairs>
    <vt:vector size="8" baseType="variant">
      <vt:variant>
        <vt:lpstr>Fonts Used</vt:lpstr>
      </vt:variant>
      <vt:variant>
        <vt:i4>15</vt:i4>
      </vt:variant>
      <vt:variant>
        <vt:lpstr>Theme</vt:lpstr>
      </vt:variant>
      <vt:variant>
        <vt:i4>4</vt:i4>
      </vt:variant>
      <vt:variant>
        <vt:lpstr>Slide Titles</vt:lpstr>
      </vt:variant>
      <vt:variant>
        <vt:i4>76</vt:i4>
      </vt:variant>
      <vt:variant>
        <vt:lpstr>Custom Shows</vt:lpstr>
      </vt:variant>
      <vt:variant>
        <vt:i4>1</vt:i4>
      </vt:variant>
    </vt:vector>
  </HeadingPairs>
  <TitlesOfParts>
    <vt:vector size="96" baseType="lpstr">
      <vt:lpstr>ＭＳ Ｐゴシック</vt:lpstr>
      <vt:lpstr>Apple Chancery</vt:lpstr>
      <vt:lpstr>Arial</vt:lpstr>
      <vt:lpstr>Arial Narrow</vt:lpstr>
      <vt:lpstr>Arial Rounded MT Bold</vt:lpstr>
      <vt:lpstr>Calibri</vt:lpstr>
      <vt:lpstr>Cambria Math</vt:lpstr>
      <vt:lpstr>Courier New</vt:lpstr>
      <vt:lpstr>Lucida Grande</vt:lpstr>
      <vt:lpstr>Neo Sans Intel</vt:lpstr>
      <vt:lpstr>Neo Sans Intel Light</vt:lpstr>
      <vt:lpstr>Neo Sans Intel Medium</vt:lpstr>
      <vt:lpstr>Roboto</vt:lpstr>
      <vt:lpstr>Verdana</vt:lpstr>
      <vt:lpstr>Wingdings</vt:lpstr>
      <vt:lpstr>Office Theme</vt:lpstr>
      <vt:lpstr>1_inteltemplate2007-16x9</vt:lpstr>
      <vt:lpstr>1_intel 16x9</vt:lpstr>
      <vt:lpstr>intel 16x9</vt:lpstr>
      <vt:lpstr>PowerPoint Presentation</vt:lpstr>
      <vt:lpstr>PowerPoint Presentation</vt:lpstr>
      <vt:lpstr>“Inspired by 61 cores”</vt:lpstr>
      <vt:lpstr>From ‘Correct’ to ‘Correct &amp; Efficient’: a Hydro2D case study with Godunov’s scheme</vt:lpstr>
      <vt:lpstr>From ‘Correct’ to ‘Correct &amp; Efficient’: a Hydro2D case study with Godunov’s scheme </vt:lpstr>
      <vt:lpstr>From ‘Correct’ to ‘Correct &amp; Efficient’: a Hydro2D case study with Godunov’s scheme </vt:lpstr>
      <vt:lpstr>Better Concurrency and SIMD On The HIROMB‐BOOS­‐Model (HBM) 3D Ocean Code</vt:lpstr>
      <vt:lpstr>Better Concurrency and SIMD On The HIROMB‐BOOS­‐Model (HBM) 3D Ocean Code</vt:lpstr>
      <vt:lpstr>Better Concurrency and SIMD On The HIROMB‐BOOS­‐Model (HBM) 3D Ocean Code</vt:lpstr>
      <vt:lpstr>Optimizing for Reacting Navier‐Stokes Equations</vt:lpstr>
      <vt:lpstr>Optimizing for Reacting Navier‐Stokes Equations</vt:lpstr>
      <vt:lpstr>PLESIOCHRONOUS PHASING BARRIERS</vt:lpstr>
      <vt:lpstr>PLESIOCHRONOUS PHASING BARRIERS</vt:lpstr>
      <vt:lpstr>PARALLEL EVALUATION OF FAULT TREE EXPRESSIONS</vt:lpstr>
      <vt:lpstr>PARALLEL EVALUATION OF FAULT TREE EXPRESSIONS</vt:lpstr>
      <vt:lpstr>Deep-­Learning And Numerical Optimization</vt:lpstr>
      <vt:lpstr>Deep-­Learning And Numerical Optimization</vt:lpstr>
      <vt:lpstr>Deep-­Learning And Numerical Optimization</vt:lpstr>
      <vt:lpstr>Deep-­Learning And Numerical Optimization</vt:lpstr>
      <vt:lpstr>OPTIMIZING GATHER/ SCATTER PATTERNS</vt:lpstr>
      <vt:lpstr>OPTIMIZING GATHER/ SCATTER PATTERNS</vt:lpstr>
      <vt:lpstr>A MANY-CORE IMPLEMENTATION OF THE DIRECT N-BODY PROBLEM</vt:lpstr>
      <vt:lpstr>A MANY-CORE IMPLEMENTATION OF THE DIRECT N-BODY PROBLEM</vt:lpstr>
      <vt:lpstr>N-BODY METHODS</vt:lpstr>
      <vt:lpstr>N-BODY METHODS</vt:lpstr>
      <vt:lpstr>N-BODY METHODS</vt:lpstr>
      <vt:lpstr>DYNAMIC LOAD BALANCING USING OPENMP* 4.0</vt:lpstr>
      <vt:lpstr>DYNAMIC LOAD BALANCING USING OPENMP* 4.0</vt:lpstr>
      <vt:lpstr>CONCURRENT KERNEL OFFLOADING</vt:lpstr>
      <vt:lpstr>CONCURRENT KERNEL OFFLOADING</vt:lpstr>
      <vt:lpstr>HETEROGENEOUS COMPUTING WITH MPI</vt:lpstr>
      <vt:lpstr>HETEROGENEOUS COMPUTING WITH MPI</vt:lpstr>
      <vt:lpstr>POWER ANALYSIS ON THE INTEL® XEON PHI™ COPROCESSOR</vt:lpstr>
      <vt:lpstr>POWER ANALYSIS ON THE INTEL® XEON PHI™ COPROCESSOR</vt:lpstr>
      <vt:lpstr>INTEGRATING INTEL® XEON PHI™ COPROCESSORS INTO A CLUSTER ENVIRONMENT</vt:lpstr>
      <vt:lpstr>INTEGRATING INTEL® XEON PHI™ COPROCESSORS INTO A CLUSTER ENVIRONMENT</vt:lpstr>
      <vt:lpstr>INTEGRATING INTEL® XEON PHI™ COPROCESSORS INTO A CLUSTER ENVIRONMENT</vt:lpstr>
      <vt:lpstr>SUPPORTING CLUSTER FILE SYSTEMS ON INTEL® XEON PHI™ COPROCESSORS</vt:lpstr>
      <vt:lpstr>SUPPORTING CLUSTER FILE SYSTEMS ON  INTEL® XEON PHI™ COPROCESSORS</vt:lpstr>
      <vt:lpstr>SUPPORTING CLUSTER FILE SYSTEMS ON  INTEL® XEON PHI™ COPROCESSORS</vt:lpstr>
      <vt:lpstr>NWCHEM QUANTUM CHEMISTRY SIMULATIONS AT SCALE</vt:lpstr>
      <vt:lpstr>NWCHEM QUANTUM CHEMISTRY SIMULATIONS AT SCALE</vt:lpstr>
      <vt:lpstr>EFFICIENT NESTED PARALLELISM ON LARGE-SCALE SYSTEMS</vt:lpstr>
      <vt:lpstr>EFFICIENT NESTED PARALLELISM ON LARGE-SCALE SYSTEMS</vt:lpstr>
      <vt:lpstr>EFFICIENT NESTED PARALLELISM ON LARGE-SCALE SYSTEMS</vt:lpstr>
      <vt:lpstr>EFFICIENT NESTED PARALLELISM ON LARGE-SCALE SYSTEMS</vt:lpstr>
      <vt:lpstr>PERFORMANCE OPTIMIZATION OF BLACK-SCHOLES PRICING</vt:lpstr>
      <vt:lpstr>PERFORMANCE OPTIMIZATION OF BLACK-SCHOLES PRICING</vt:lpstr>
      <vt:lpstr>DATA TRANSFER USING THE INTEL COI LIBRARY</vt:lpstr>
      <vt:lpstr>DATA TRANSFER USING THE INTEL COI LIBRARY</vt:lpstr>
      <vt:lpstr>HIGH-PERFORMANCE RAY TRACING</vt:lpstr>
      <vt:lpstr>HIGH-PERFORMANCE RAY TRACING</vt:lpstr>
      <vt:lpstr>PORTABLE PERFORMANCE WITH OPENCL*</vt:lpstr>
      <vt:lpstr>PORTABLE PERFORMANCE WITH OPENCL*</vt:lpstr>
      <vt:lpstr>PORTABLE PERFORMANCE WITH OPENCL*</vt:lpstr>
      <vt:lpstr>CHARACTERIZATION AND OPTIMIZATION METHODOLOGY APPLIED TO STENCIL COMPUTATIONS</vt:lpstr>
      <vt:lpstr>CHARACTERIZATION AND OPTIMIZATION METHODOLOGY APPLIED TO STENCIL COMPUTATIONS</vt:lpstr>
      <vt:lpstr>PROFILING-GUIDED OPTIMIZATION</vt:lpstr>
      <vt:lpstr>PROFILING-GUIDED OPTIMIZATION</vt:lpstr>
      <vt:lpstr>Heterogeneous MPI optimization with ITAC</vt:lpstr>
      <vt:lpstr>Heterogeneous MPI optimization with ITAC</vt:lpstr>
      <vt:lpstr>SCALABLE OUT-OF-CORE SOLVERS ON A CLUSTER</vt:lpstr>
      <vt:lpstr>SCALABLE OUT-OF-CORE SOLVERS ON A CLUSTER</vt:lpstr>
      <vt:lpstr>SPARSE MATRIX-VECTOR MULTIPLICATION: PARALLELIZATION AND VECTORIZATION</vt:lpstr>
      <vt:lpstr>SPARSE MATRIX-VECTOR MULTIPLICATION: PARALLELIZATION AND VECTORIZATION</vt:lpstr>
      <vt:lpstr>SPARSE MATRIX-VECTOR MULTIPLICATION: PARALLELIZATION AND VECTORIZATION</vt:lpstr>
      <vt:lpstr>SPARSE MATRIX-VECTOR MULTIPLICATION: PARALLELIZATION AND VECTORIZATION</vt:lpstr>
      <vt:lpstr>MORTON ORDER IMPROVES PERFORMANCE</vt:lpstr>
      <vt:lpstr>MORTON ORDER IMPROVES PERFORMANCE</vt:lpstr>
      <vt:lpstr>MORTON ORDER IMPROVES PERFORMANCE</vt:lpstr>
      <vt:lpstr>PowerPoint Presentation</vt:lpstr>
      <vt:lpstr>Intel® Xeon Phi™ Coprocessor High Performance Programming</vt:lpstr>
      <vt:lpstr>Structured Parallel Programming</vt:lpstr>
      <vt:lpstr>Online</vt:lpstr>
      <vt:lpstr>Thank-you</vt:lpstr>
      <vt:lpstr>Legal Disclaimer &amp; Optimization Notice</vt:lpstr>
      <vt:lpstr>Opt Notice</vt:lpstr>
    </vt:vector>
  </TitlesOfParts>
  <Manager/>
  <Company>Intel</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Inspired by 61 Cores</dc:title>
  <dc:subject>Pearls Books</dc:subject>
  <dc:creator>James Reinders</dc:creator>
  <cp:keywords/>
  <dc:description/>
  <cp:lastModifiedBy>rmfarber</cp:lastModifiedBy>
  <cp:revision>950</cp:revision>
  <dcterms:created xsi:type="dcterms:W3CDTF">2013-06-17T18:04:50Z</dcterms:created>
  <dcterms:modified xsi:type="dcterms:W3CDTF">2014-11-12T17:29:57Z</dcterms:modified>
  <cp:category/>
</cp:coreProperties>
</file>